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89.jpg" ContentType="image/png"/>
  <Override PartName="/ppt/comments/comment2.xml" ContentType="application/vnd.openxmlformats-officedocument.presentationml.comments+xml"/>
  <Override PartName="/ppt/comments/comment3.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comment4.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3" r:id="rId2"/>
    <p:sldMasterId id="2147483687" r:id="rId3"/>
    <p:sldMasterId id="2147483699" r:id="rId4"/>
    <p:sldMasterId id="2147483726" r:id="rId5"/>
  </p:sldMasterIdLst>
  <p:notesMasterIdLst>
    <p:notesMasterId r:id="rId77"/>
  </p:notesMasterIdLst>
  <p:sldIdLst>
    <p:sldId id="256" r:id="rId6"/>
    <p:sldId id="316" r:id="rId7"/>
    <p:sldId id="315" r:id="rId8"/>
    <p:sldId id="394" r:id="rId9"/>
    <p:sldId id="408" r:id="rId10"/>
    <p:sldId id="392" r:id="rId11"/>
    <p:sldId id="393" r:id="rId12"/>
    <p:sldId id="395" r:id="rId13"/>
    <p:sldId id="396" r:id="rId14"/>
    <p:sldId id="402" r:id="rId15"/>
    <p:sldId id="320" r:id="rId16"/>
    <p:sldId id="350" r:id="rId17"/>
    <p:sldId id="351" r:id="rId18"/>
    <p:sldId id="397" r:id="rId19"/>
    <p:sldId id="356" r:id="rId20"/>
    <p:sldId id="318" r:id="rId21"/>
    <p:sldId id="287" r:id="rId22"/>
    <p:sldId id="335" r:id="rId23"/>
    <p:sldId id="374" r:id="rId24"/>
    <p:sldId id="357" r:id="rId25"/>
    <p:sldId id="358" r:id="rId26"/>
    <p:sldId id="359" r:id="rId27"/>
    <p:sldId id="360" r:id="rId28"/>
    <p:sldId id="399" r:id="rId29"/>
    <p:sldId id="363" r:id="rId30"/>
    <p:sldId id="364" r:id="rId31"/>
    <p:sldId id="367" r:id="rId32"/>
    <p:sldId id="379" r:id="rId33"/>
    <p:sldId id="406" r:id="rId34"/>
    <p:sldId id="369" r:id="rId35"/>
    <p:sldId id="370" r:id="rId36"/>
    <p:sldId id="371" r:id="rId37"/>
    <p:sldId id="372" r:id="rId38"/>
    <p:sldId id="321" r:id="rId39"/>
    <p:sldId id="375" r:id="rId40"/>
    <p:sldId id="331" r:id="rId41"/>
    <p:sldId id="373" r:id="rId42"/>
    <p:sldId id="332" r:id="rId43"/>
    <p:sldId id="333" r:id="rId44"/>
    <p:sldId id="322" r:id="rId45"/>
    <p:sldId id="339" r:id="rId46"/>
    <p:sldId id="275" r:id="rId47"/>
    <p:sldId id="343" r:id="rId48"/>
    <p:sldId id="342" r:id="rId49"/>
    <p:sldId id="380" r:id="rId50"/>
    <p:sldId id="290" r:id="rId51"/>
    <p:sldId id="378" r:id="rId52"/>
    <p:sldId id="403" r:id="rId53"/>
    <p:sldId id="404" r:id="rId54"/>
    <p:sldId id="323" r:id="rId55"/>
    <p:sldId id="324" r:id="rId56"/>
    <p:sldId id="346" r:id="rId57"/>
    <p:sldId id="376" r:id="rId58"/>
    <p:sldId id="405" r:id="rId59"/>
    <p:sldId id="382" r:id="rId60"/>
    <p:sldId id="381" r:id="rId61"/>
    <p:sldId id="327" r:id="rId62"/>
    <p:sldId id="280" r:id="rId63"/>
    <p:sldId id="347" r:id="rId64"/>
    <p:sldId id="383" r:id="rId65"/>
    <p:sldId id="390" r:id="rId66"/>
    <p:sldId id="407" r:id="rId67"/>
    <p:sldId id="398" r:id="rId68"/>
    <p:sldId id="328" r:id="rId69"/>
    <p:sldId id="386" r:id="rId70"/>
    <p:sldId id="384" r:id="rId71"/>
    <p:sldId id="385" r:id="rId72"/>
    <p:sldId id="329" r:id="rId73"/>
    <p:sldId id="387" r:id="rId74"/>
    <p:sldId id="377" r:id="rId75"/>
    <p:sldId id="389" r:id="rId7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830E27E-D8D8-451B-BFF3-2CCF22F57B4D}">
          <p14:sldIdLst>
            <p14:sldId id="256"/>
          </p14:sldIdLst>
        </p14:section>
        <p14:section name="Vorstellung" id="{BB7F57D0-B02C-4D97-8038-51A0940915C0}">
          <p14:sldIdLst>
            <p14:sldId id="316"/>
            <p14:sldId id="315"/>
            <p14:sldId id="394"/>
            <p14:sldId id="408"/>
            <p14:sldId id="392"/>
            <p14:sldId id="393"/>
            <p14:sldId id="395"/>
            <p14:sldId id="396"/>
          </p14:sldIdLst>
        </p14:section>
        <p14:section name="Agenda" id="{5DA034B8-EF91-466F-A166-7C2847D2EBF6}">
          <p14:sldIdLst>
            <p14:sldId id="402"/>
          </p14:sldIdLst>
        </p14:section>
        <p14:section name="Überblick" id="{BD920EF4-82F3-41C3-90DE-71AC757B34BA}">
          <p14:sldIdLst>
            <p14:sldId id="320"/>
            <p14:sldId id="350"/>
            <p14:sldId id="351"/>
            <p14:sldId id="397"/>
            <p14:sldId id="356"/>
          </p14:sldIdLst>
        </p14:section>
        <p14:section name="Architektur" id="{7490D278-D7D7-47E9-82CA-E1EEA1CCA3F8}">
          <p14:sldIdLst>
            <p14:sldId id="318"/>
            <p14:sldId id="287"/>
            <p14:sldId id="335"/>
            <p14:sldId id="374"/>
            <p14:sldId id="357"/>
            <p14:sldId id="358"/>
            <p14:sldId id="359"/>
            <p14:sldId id="360"/>
            <p14:sldId id="399"/>
            <p14:sldId id="363"/>
            <p14:sldId id="364"/>
            <p14:sldId id="367"/>
            <p14:sldId id="379"/>
            <p14:sldId id="406"/>
          </p14:sldIdLst>
        </p14:section>
        <p14:section name="Datenbeladung" id="{156C52B1-225D-487B-94B7-FA6A575743FA}">
          <p14:sldIdLst>
            <p14:sldId id="369"/>
            <p14:sldId id="370"/>
            <p14:sldId id="371"/>
            <p14:sldId id="372"/>
          </p14:sldIdLst>
        </p14:section>
        <p14:section name="Tools &amp; Entwicklungsumgebung" id="{CE67E19B-26E3-4795-AED9-ED1AF2A091DC}">
          <p14:sldIdLst>
            <p14:sldId id="321"/>
            <p14:sldId id="375"/>
            <p14:sldId id="331"/>
            <p14:sldId id="373"/>
            <p14:sldId id="332"/>
            <p14:sldId id="333"/>
          </p14:sldIdLst>
        </p14:section>
        <p14:section name="Skalierbarkeit" id="{91BDDC06-80CF-4AAE-BB15-51EDD432B9E9}">
          <p14:sldIdLst>
            <p14:sldId id="322"/>
            <p14:sldId id="339"/>
            <p14:sldId id="275"/>
            <p14:sldId id="343"/>
            <p14:sldId id="342"/>
            <p14:sldId id="380"/>
            <p14:sldId id="290"/>
            <p14:sldId id="378"/>
            <p14:sldId id="403"/>
            <p14:sldId id="404"/>
            <p14:sldId id="323"/>
          </p14:sldIdLst>
        </p14:section>
        <p14:section name="Berechtigungen &amp; Security" id="{0B080978-062B-49CB-99CF-A4E8C7B6ABAA}">
          <p14:sldIdLst>
            <p14:sldId id="324"/>
            <p14:sldId id="346"/>
            <p14:sldId id="376"/>
            <p14:sldId id="405"/>
            <p14:sldId id="382"/>
            <p14:sldId id="381"/>
          </p14:sldIdLst>
        </p14:section>
        <p14:section name="Hochverfügbarkeit" id="{06D0AB04-8D75-4AC9-AE80-49C96C3F8C51}">
          <p14:sldIdLst>
            <p14:sldId id="327"/>
            <p14:sldId id="280"/>
            <p14:sldId id="347"/>
            <p14:sldId id="383"/>
            <p14:sldId id="390"/>
            <p14:sldId id="407"/>
            <p14:sldId id="398"/>
          </p14:sldIdLst>
        </p14:section>
        <p14:section name="Preise &amp; SLAs" id="{6A1E9942-5001-4604-8DDF-E7300E2A7069}">
          <p14:sldIdLst>
            <p14:sldId id="328"/>
            <p14:sldId id="386"/>
            <p14:sldId id="384"/>
            <p14:sldId id="385"/>
          </p14:sldIdLst>
        </p14:section>
        <p14:section name="Zusammenfassung" id="{669B10CB-48CE-4251-9AE9-1589978ABCB8}">
          <p14:sldIdLst>
            <p14:sldId id="329"/>
            <p14:sldId id="387"/>
            <p14:sldId id="377"/>
            <p14:sldId id="38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V8273" initials="V" lastIdx="6" clrIdx="0"/>
  <p:cmAuthor id="1" name="Marcel Franke" initials="MF" lastIdx="1" clrIdx="1">
    <p:extLst>
      <p:ext uri="{19B8F6BF-5375-455C-9EA6-DF929625EA0E}">
        <p15:presenceInfo xmlns:p15="http://schemas.microsoft.com/office/powerpoint/2012/main" userId="edd20a747f7b8fd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BEB"/>
    <a:srgbClr val="3E91D6"/>
    <a:srgbClr val="F2B146"/>
    <a:srgbClr val="989898"/>
    <a:srgbClr val="4B99D9"/>
    <a:srgbClr val="9AAC46"/>
    <a:srgbClr val="DA0000"/>
    <a:srgbClr val="64A8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95455" autoAdjust="0"/>
  </p:normalViewPr>
  <p:slideViewPr>
    <p:cSldViewPr snapToGrid="0">
      <p:cViewPr varScale="1">
        <p:scale>
          <a:sx n="82" d="100"/>
          <a:sy n="82" d="100"/>
        </p:scale>
        <p:origin x="408"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commentAuthors" Target="commentAuthors.xml"/><Relationship Id="rId8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2-17T18:02:36.407" idx="3">
    <p:pos x="10" y="10"/>
    <p:text>Es kommt noch ein weiter Screenshot dazu zum Thema IP Freigabe</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02-17T18:03:19.650" idx="4">
    <p:pos x="10" y="10"/>
    <p:text>Es kommt noch ein Screenshot aus Excel</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6-02-17T18:14:05.296" idx="5">
    <p:pos x="10" y="10"/>
    <p:text>Hier kommt vielleicht noch eine bessere/sprechende Grafik rein</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6-02-17T18:32:14.542" idx="6">
    <p:pos x="10" y="10"/>
    <p:text>muss vielleicht noch angepasst werden</p:text>
  </p:cm>
</p:cmLst>
</file>

<file path=ppt/drawings/_rels/vmlDrawing1.vml.rels><?xml version="1.0" encoding="UTF-8" standalone="yes"?>
<Relationships xmlns="http://schemas.openxmlformats.org/package/2006/relationships"><Relationship Id="rId1" Type="http://schemas.openxmlformats.org/officeDocument/2006/relationships/image" Target="../media/image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6ADE3-6B64-4D4D-AB6E-D50A02E7D906}" type="datetimeFigureOut">
              <a:rPr lang="de-DE" smtClean="0"/>
              <a:t>29.02.2016</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1B4FFA-4E7F-4456-944C-E4B563C15377}" type="slidenum">
              <a:rPr lang="de-DE" smtClean="0"/>
              <a:t>‹#›</a:t>
            </a:fld>
            <a:endParaRPr lang="de-DE"/>
          </a:p>
        </p:txBody>
      </p:sp>
    </p:spTree>
    <p:extLst>
      <p:ext uri="{BB962C8B-B14F-4D97-AF65-F5344CB8AC3E}">
        <p14:creationId xmlns:p14="http://schemas.microsoft.com/office/powerpoint/2010/main" val="1221359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3969419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https://azure.microsoft.com/en-us/documentation/articles/sql-data-warehouse-get-started-load-with-polybase/</a:t>
            </a:r>
          </a:p>
        </p:txBody>
      </p:sp>
      <p:sp>
        <p:nvSpPr>
          <p:cNvPr id="4" name="Slide Number Placeholder 3"/>
          <p:cNvSpPr>
            <a:spLocks noGrp="1"/>
          </p:cNvSpPr>
          <p:nvPr>
            <p:ph type="sldNum" sz="quarter" idx="10"/>
          </p:nvPr>
        </p:nvSpPr>
        <p:spPr/>
        <p:txBody>
          <a:bodyPr/>
          <a:lstStyle/>
          <a:p>
            <a:fld id="{F51B4FFA-4E7F-4456-944C-E4B563C15377}" type="slidenum">
              <a:rPr lang="de-DE" smtClean="0"/>
              <a:t>32</a:t>
            </a:fld>
            <a:endParaRPr lang="de-DE"/>
          </a:p>
        </p:txBody>
      </p:sp>
    </p:spTree>
    <p:extLst>
      <p:ext uri="{BB962C8B-B14F-4D97-AF65-F5344CB8AC3E}">
        <p14:creationId xmlns:p14="http://schemas.microsoft.com/office/powerpoint/2010/main" val="28190714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51B4FFA-4E7F-4456-944C-E4B563C15377}" type="slidenum">
              <a:rPr lang="de-DE" smtClean="0"/>
              <a:t>54</a:t>
            </a:fld>
            <a:endParaRPr lang="de-DE"/>
          </a:p>
        </p:txBody>
      </p:sp>
    </p:spTree>
    <p:extLst>
      <p:ext uri="{BB962C8B-B14F-4D97-AF65-F5344CB8AC3E}">
        <p14:creationId xmlns:p14="http://schemas.microsoft.com/office/powerpoint/2010/main" val="136844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51B4FFA-4E7F-4456-944C-E4B563C15377}" type="slidenum">
              <a:rPr lang="de-DE" smtClean="0"/>
              <a:t>62</a:t>
            </a:fld>
            <a:endParaRPr lang="de-DE"/>
          </a:p>
        </p:txBody>
      </p:sp>
    </p:spTree>
    <p:extLst>
      <p:ext uri="{BB962C8B-B14F-4D97-AF65-F5344CB8AC3E}">
        <p14:creationId xmlns:p14="http://schemas.microsoft.com/office/powerpoint/2010/main" val="12004655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8660270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http://azure.microsoft.com/en-us/documentation/articles/data-management-azure-sql-database-and-sql-server-iaas/</a:t>
            </a:r>
          </a:p>
          <a:p>
            <a:endParaRPr lang="en-US" baseline="0" dirty="0"/>
          </a:p>
          <a:p>
            <a:r>
              <a:rPr lang="en-US" baseline="0" dirty="0"/>
              <a:t>Speaker Notes:</a:t>
            </a:r>
          </a:p>
          <a:p>
            <a:r>
              <a:rPr lang="en-US" baseline="0" dirty="0"/>
              <a:t>With the introduction of the next generation of the Azure SQL Database service, the feature compatibility gap is largely  reduced, so parity with SQL Server is no longer the major differentiator between VM and the database service.  The big criteria for choosing VM vs. the database service, are costs, time to market, and the type of application(s) using the data tier.  For example, Azure SQL Database service is more suitable for Software-as-a- service applications.</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18</a:t>
            </a:fld>
            <a:endParaRPr lang="en-US" dirty="0"/>
          </a:p>
        </p:txBody>
      </p:sp>
    </p:spTree>
    <p:extLst>
      <p:ext uri="{BB962C8B-B14F-4D97-AF65-F5344CB8AC3E}">
        <p14:creationId xmlns:p14="http://schemas.microsoft.com/office/powerpoint/2010/main" val="372024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a:t>
            </a:r>
            <a:r>
              <a:rPr lang="en-US" baseline="0" dirty="0"/>
              <a:t> http://azure.microsoft.com/en-us/documentation/articles/data-management-azure-sql-database-and-sql-server-iaas/</a:t>
            </a:r>
          </a:p>
          <a:p>
            <a:endParaRPr lang="en-US" baseline="0" dirty="0"/>
          </a:p>
          <a:p>
            <a:r>
              <a:rPr lang="en-US" baseline="0" dirty="0"/>
              <a:t>Speaker Notes:</a:t>
            </a:r>
          </a:p>
          <a:p>
            <a:r>
              <a:rPr lang="en-US" baseline="0" dirty="0"/>
              <a:t>With the introduction of the next generation of the Azure SQL Database service, the feature compatibility gap is largely  reduced, so parity with SQL Server is no longer the major differentiator between VM and the database service.  The big criteria for choosing VM vs. the database service, are costs, time to market, and the type of application(s) using the data tier.  For example, Azure SQL Database service is more suitable for Software-as-a- service applications.</a:t>
            </a:r>
            <a:endParaRPr lang="en-US" dirty="0"/>
          </a:p>
        </p:txBody>
      </p:sp>
      <p:sp>
        <p:nvSpPr>
          <p:cNvPr id="4" name="Slide Number Placeholder 3"/>
          <p:cNvSpPr>
            <a:spLocks noGrp="1"/>
          </p:cNvSpPr>
          <p:nvPr>
            <p:ph type="sldNum" sz="quarter" idx="10"/>
          </p:nvPr>
        </p:nvSpPr>
        <p:spPr/>
        <p:txBody>
          <a:bodyPr/>
          <a:lstStyle/>
          <a:p>
            <a:fld id="{2440A7F1-1D53-4645-8AB9-46355AEB7888}" type="slidenum">
              <a:rPr lang="en-US" smtClean="0"/>
              <a:t>19</a:t>
            </a:fld>
            <a:endParaRPr lang="en-US" dirty="0"/>
          </a:p>
        </p:txBody>
      </p:sp>
    </p:spTree>
    <p:extLst>
      <p:ext uri="{BB962C8B-B14F-4D97-AF65-F5344CB8AC3E}">
        <p14:creationId xmlns:p14="http://schemas.microsoft.com/office/powerpoint/2010/main" val="1696530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Elastic scale and performance:</a:t>
            </a:r>
          </a:p>
          <a:p>
            <a:r>
              <a:rPr lang="en-US" dirty="0"/>
              <a:t>•	Scale out to petabytes with MPP technology</a:t>
            </a:r>
          </a:p>
          <a:p>
            <a:r>
              <a:rPr lang="en-US" dirty="0"/>
              <a:t>•	Resize compute nodes in less than one minute</a:t>
            </a:r>
          </a:p>
          <a:p>
            <a:r>
              <a:rPr lang="en-US" dirty="0"/>
              <a:t>•	Faster time to insight than SMP-based offerings</a:t>
            </a:r>
          </a:p>
          <a:p>
            <a:r>
              <a:rPr lang="en-US" dirty="0"/>
              <a:t>•	Designed for the “on-demand” workload (speed to scale)</a:t>
            </a:r>
          </a:p>
          <a:p>
            <a:endParaRPr lang="en-US" dirty="0"/>
          </a:p>
          <a:p>
            <a:r>
              <a:rPr lang="en-US" dirty="0"/>
              <a:t>Built and optimized</a:t>
            </a:r>
            <a:r>
              <a:rPr lang="en-US" baseline="0" dirty="0"/>
              <a:t> for the cloud:</a:t>
            </a:r>
          </a:p>
          <a:p>
            <a:r>
              <a:rPr lang="en-US" dirty="0"/>
              <a:t>•	Integrated with the Azure platform</a:t>
            </a:r>
          </a:p>
          <a:p>
            <a:r>
              <a:rPr lang="en-US" dirty="0"/>
              <a:t>•	Enables hybrid solutions – on premise or in the cloud</a:t>
            </a:r>
          </a:p>
          <a:p>
            <a:r>
              <a:rPr lang="en-US" dirty="0"/>
              <a:t>•	Built on SQL server experience and technology</a:t>
            </a:r>
          </a:p>
          <a:p>
            <a:r>
              <a:rPr lang="en-US" dirty="0"/>
              <a:t>•	Works</a:t>
            </a:r>
            <a:r>
              <a:rPr lang="en-US" baseline="0" dirty="0"/>
              <a:t> seamlessly with other Microsoft products – from on-premises SQL Server to everything in the cloud.</a:t>
            </a:r>
          </a:p>
          <a:p>
            <a:endParaRPr lang="en-US" baseline="0" dirty="0"/>
          </a:p>
          <a:p>
            <a:r>
              <a:rPr lang="en-US" baseline="0" dirty="0"/>
              <a:t>Market leading price/performance</a:t>
            </a:r>
          </a:p>
          <a:p>
            <a:r>
              <a:rPr lang="en-US" dirty="0"/>
              <a:t>•	Simple compute and storage billing</a:t>
            </a:r>
          </a:p>
          <a:p>
            <a:r>
              <a:rPr lang="en-US" dirty="0"/>
              <a:t>•	Pay for what you need</a:t>
            </a:r>
          </a:p>
          <a:p>
            <a:r>
              <a:rPr lang="en-US" dirty="0"/>
              <a:t>•	High performance without rewriting applications</a:t>
            </a:r>
          </a:p>
          <a:p>
            <a:r>
              <a:rPr lang="en-US" dirty="0"/>
              <a:t>•	Low cost for latent data </a:t>
            </a:r>
          </a:p>
          <a:p>
            <a:r>
              <a:rPr lang="en-US" dirty="0"/>
              <a:t>•	No management needed: infrastructure, mgmt. and support</a:t>
            </a:r>
          </a:p>
          <a:p>
            <a:endParaRPr lang="en-US" dirty="0"/>
          </a:p>
          <a:p>
            <a:endParaRPr lang="en-US" dirty="0"/>
          </a:p>
        </p:txBody>
      </p:sp>
      <p:sp>
        <p:nvSpPr>
          <p:cNvPr id="4" name="Slide Number Placeholder 3"/>
          <p:cNvSpPr>
            <a:spLocks noGrp="1"/>
          </p:cNvSpPr>
          <p:nvPr>
            <p:ph type="sldNum" sz="quarter" idx="10"/>
          </p:nvPr>
        </p:nvSpPr>
        <p:spPr/>
        <p:txBody>
          <a:bodyPr/>
          <a:lstStyle/>
          <a:p>
            <a:fld id="{DDD65AC4-17B0-4E19-8496-B264E70A18D3}" type="slidenum">
              <a:rPr lang="en-US" smtClean="0"/>
              <a:t>21</a:t>
            </a:fld>
            <a:endParaRPr lang="en-US"/>
          </a:p>
        </p:txBody>
      </p:sp>
    </p:spTree>
    <p:extLst>
      <p:ext uri="{BB962C8B-B14F-4D97-AF65-F5344CB8AC3E}">
        <p14:creationId xmlns:p14="http://schemas.microsoft.com/office/powerpoint/2010/main" val="3149373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customer can</a:t>
            </a:r>
            <a:r>
              <a:rPr lang="en-US" baseline="0" dirty="0"/>
              <a:t> take data requirements, execute their processes on their data, their way. </a:t>
            </a:r>
          </a:p>
          <a:p>
            <a:r>
              <a:rPr lang="en-US" baseline="0" dirty="0"/>
              <a:t>The customer has choice and flexibility</a:t>
            </a:r>
          </a:p>
          <a:p>
            <a:endParaRPr lang="en-US" dirty="0"/>
          </a:p>
          <a:p>
            <a:r>
              <a:rPr lang="en-US" dirty="0"/>
              <a:t>Integration of end-end data</a:t>
            </a:r>
            <a:r>
              <a:rPr lang="en-US" baseline="0" dirty="0"/>
              <a:t> scenario</a:t>
            </a:r>
          </a:p>
          <a:p>
            <a:r>
              <a:rPr lang="en-US" baseline="0" dirty="0"/>
              <a:t>Use data from any source</a:t>
            </a:r>
          </a:p>
          <a:p>
            <a:r>
              <a:rPr lang="en-US" baseline="0" dirty="0"/>
              <a:t>Ingest into SQL DW where it’s stored</a:t>
            </a:r>
          </a:p>
          <a:p>
            <a:r>
              <a:rPr lang="en-US" baseline="0" dirty="0"/>
              <a:t>Then is </a:t>
            </a:r>
            <a:r>
              <a:rPr lang="en-US" baseline="0" dirty="0" err="1"/>
              <a:t>availabile</a:t>
            </a:r>
            <a:r>
              <a:rPr lang="en-US" baseline="0" dirty="0"/>
              <a:t> with other cloud and on-premises solutions and services, including</a:t>
            </a:r>
          </a:p>
          <a:p>
            <a:r>
              <a:rPr lang="en-US" baseline="0" dirty="0"/>
              <a:t>Azure SQL DB, ML, </a:t>
            </a:r>
            <a:r>
              <a:rPr lang="en-US" baseline="0" dirty="0" err="1"/>
              <a:t>Visualizaiton</a:t>
            </a:r>
            <a:r>
              <a:rPr lang="en-US" baseline="0" dirty="0"/>
              <a:t> like Power BI and Hadoop</a:t>
            </a:r>
            <a:endParaRPr lang="en-US" dirty="0"/>
          </a:p>
        </p:txBody>
      </p:sp>
      <p:sp>
        <p:nvSpPr>
          <p:cNvPr id="4" name="Slide Number Placeholder 3"/>
          <p:cNvSpPr>
            <a:spLocks noGrp="1"/>
          </p:cNvSpPr>
          <p:nvPr>
            <p:ph type="sldNum" sz="quarter" idx="10"/>
          </p:nvPr>
        </p:nvSpPr>
        <p:spPr/>
        <p:txBody>
          <a:bodyPr/>
          <a:lstStyle/>
          <a:p>
            <a:fld id="{24B74826-D799-4ECA-A065-1147448C1A34}"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680905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2/29/2016</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022535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latin typeface="Segoe UI Light"/>
              </a:rPr>
              <a:t>- Prebuilt &amp; performance-tuned appliance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505050"/>
                </a:solidFill>
                <a:latin typeface="Segoe UI Light"/>
              </a:rPr>
              <a:t>- Dedicated region for Hadoop</a:t>
            </a:r>
          </a:p>
          <a:p>
            <a:endParaRPr lang="en-US" dirty="0"/>
          </a:p>
          <a:p>
            <a:pPr marL="0" indent="0">
              <a:buNone/>
            </a:pPr>
            <a:r>
              <a:rPr lang="en-US" dirty="0"/>
              <a:t>Performance</a:t>
            </a:r>
          </a:p>
          <a:p>
            <a:r>
              <a:rPr lang="en-US" dirty="0"/>
              <a:t>AU4: 1.5X data return rate for SELECT * queries</a:t>
            </a:r>
          </a:p>
          <a:p>
            <a:r>
              <a:rPr lang="en-US" dirty="0"/>
              <a:t>In-Memory </a:t>
            </a:r>
            <a:r>
              <a:rPr lang="en-US" dirty="0" err="1"/>
              <a:t>Columstore</a:t>
            </a:r>
            <a:r>
              <a:rPr lang="en-US" dirty="0"/>
              <a:t> provides up to 100x improvement in query performance and 15x compression with</a:t>
            </a:r>
          </a:p>
          <a:p>
            <a:pPr marL="0" indent="0">
              <a:buNone/>
            </a:pPr>
            <a:r>
              <a:rPr lang="en-US" dirty="0"/>
              <a:t>Optimal Value</a:t>
            </a:r>
          </a:p>
          <a:p>
            <a:r>
              <a:rPr lang="en-US" dirty="0"/>
              <a:t>Industry’s lowest DW Price/TB</a:t>
            </a:r>
          </a:p>
          <a:p>
            <a:r>
              <a:rPr lang="en-US" dirty="0"/>
              <a:t>Turnkey appliance via multiple hardware vendors</a:t>
            </a:r>
          </a:p>
          <a:p>
            <a:endParaRPr lang="en-US" dirty="0"/>
          </a:p>
        </p:txBody>
      </p:sp>
      <p:sp>
        <p:nvSpPr>
          <p:cNvPr id="4" name="Header Placeholder 3"/>
          <p:cNvSpPr>
            <a:spLocks noGrp="1"/>
          </p:cNvSpPr>
          <p:nvPr>
            <p:ph type="hdr" sz="quarter" idx="10"/>
          </p:nvPr>
        </p:nvSpPr>
        <p:spPr/>
        <p:txBody>
          <a:bodyPr/>
          <a:lstStyle/>
          <a:p>
            <a:r>
              <a:rPr lang="en-US">
                <a:solidFill>
                  <a:prstClr val="black"/>
                </a:solidFill>
              </a:rPr>
              <a:t>System Center Marketing</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579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579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79C244B-9810-46DF-B81E-A6CAC455C285}" type="datetime1">
              <a:rPr lang="en-US" smtClean="0">
                <a:solidFill>
                  <a:prstClr val="black"/>
                </a:solidFill>
              </a:rPr>
              <a:pPr/>
              <a:t>2/29/2016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18025765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10"/>
          </p:nvPr>
        </p:nvSpPr>
        <p:spPr/>
        <p:txBody>
          <a:bodyPr/>
          <a:lstStyle/>
          <a:p>
            <a:fld id="{F51B4FFA-4E7F-4456-944C-E4B563C15377}" type="slidenum">
              <a:rPr lang="de-DE" smtClean="0"/>
              <a:t>29</a:t>
            </a:fld>
            <a:endParaRPr lang="de-DE"/>
          </a:p>
        </p:txBody>
      </p:sp>
    </p:spTree>
    <p:extLst>
      <p:ext uri="{BB962C8B-B14F-4D97-AF65-F5344CB8AC3E}">
        <p14:creationId xmlns:p14="http://schemas.microsoft.com/office/powerpoint/2010/main" val="15873575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4.xml"/><Relationship Id="rId5" Type="http://schemas.openxmlformats.org/officeDocument/2006/relationships/image" Target="../media/image6.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030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sz="half" idx="1"/>
          </p:nvPr>
        </p:nvSpPr>
        <p:spPr>
          <a:xfrm>
            <a:off x="838200" y="1825625"/>
            <a:ext cx="5181600" cy="393722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6172200" y="1825625"/>
            <a:ext cx="5181600" cy="3937222"/>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23527728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lvl1pPr>
              <a:defRPr>
                <a:solidFill>
                  <a:srgbClr val="9AAC46"/>
                </a:solidFill>
              </a:defRPr>
            </a:lvl1pPr>
          </a:lstStyle>
          <a:p>
            <a:r>
              <a:rPr lang="de-DE" dirty="0"/>
              <a:t>Titelmasterformat durch Klicken bearbeiten</a:t>
            </a:r>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839788" y="2505075"/>
            <a:ext cx="5157787" cy="3204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6172200" y="2505075"/>
            <a:ext cx="5183188" cy="3204609"/>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921970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Tree>
    <p:extLst>
      <p:ext uri="{BB962C8B-B14F-4D97-AF65-F5344CB8AC3E}">
        <p14:creationId xmlns:p14="http://schemas.microsoft.com/office/powerpoint/2010/main" val="370973609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5183188" y="987425"/>
            <a:ext cx="6172200" cy="472225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839788" y="2057400"/>
            <a:ext cx="3932237" cy="369320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3113154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solidFill>
                  <a:srgbClr val="9AAC46"/>
                </a:solidFill>
              </a:defRPr>
            </a:lvl1pPr>
          </a:lstStyle>
          <a:p>
            <a:r>
              <a:rPr lang="de-DE" dirty="0"/>
              <a:t>Titelmasterformat durch Klicken bearbeiten</a:t>
            </a:r>
          </a:p>
        </p:txBody>
      </p:sp>
      <p:sp>
        <p:nvSpPr>
          <p:cNvPr id="3" name="Bildplatzhalter 2"/>
          <p:cNvSpPr>
            <a:spLocks noGrp="1"/>
          </p:cNvSpPr>
          <p:nvPr>
            <p:ph type="pic" idx="1"/>
          </p:nvPr>
        </p:nvSpPr>
        <p:spPr>
          <a:xfrm>
            <a:off x="5183188" y="987426"/>
            <a:ext cx="6172200" cy="46690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p>
        </p:txBody>
      </p:sp>
      <p:sp>
        <p:nvSpPr>
          <p:cNvPr id="4" name="Textplatzhalter 3"/>
          <p:cNvSpPr>
            <a:spLocks noGrp="1"/>
          </p:cNvSpPr>
          <p:nvPr>
            <p:ph type="body" sz="half" idx="2"/>
          </p:nvPr>
        </p:nvSpPr>
        <p:spPr>
          <a:xfrm>
            <a:off x="839788" y="2057400"/>
            <a:ext cx="3932237" cy="3651629"/>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Textmasterformat bearbeiten</a:t>
            </a:r>
          </a:p>
        </p:txBody>
      </p:sp>
    </p:spTree>
    <p:extLst>
      <p:ext uri="{BB962C8B-B14F-4D97-AF65-F5344CB8AC3E}">
        <p14:creationId xmlns:p14="http://schemas.microsoft.com/office/powerpoint/2010/main" val="32454813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Le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493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Vertikaler Textplatzhalter 2"/>
          <p:cNvSpPr>
            <a:spLocks noGrp="1"/>
          </p:cNvSpPr>
          <p:nvPr>
            <p:ph type="body" orient="vert" idx="1"/>
          </p:nvPr>
        </p:nvSpPr>
        <p:spPr>
          <a:xfrm>
            <a:off x="838200" y="1825625"/>
            <a:ext cx="10515600" cy="3873426"/>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42520865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323294"/>
          </a:xfrm>
        </p:spPr>
        <p:txBody>
          <a:bodyPr vert="eaVert"/>
          <a:lstStyle>
            <a:lvl1pPr>
              <a:defRPr>
                <a:solidFill>
                  <a:srgbClr val="9AAC46"/>
                </a:solidFill>
              </a:defRPr>
            </a:lvl1pPr>
          </a:lstStyle>
          <a:p>
            <a:r>
              <a:rPr lang="de-DE" dirty="0"/>
              <a:t>Titelmasterformat durch Klicken bearbeiten</a:t>
            </a:r>
          </a:p>
        </p:txBody>
      </p:sp>
      <p:sp>
        <p:nvSpPr>
          <p:cNvPr id="3" name="Vertikaler Textplatzhalter 2"/>
          <p:cNvSpPr>
            <a:spLocks noGrp="1"/>
          </p:cNvSpPr>
          <p:nvPr>
            <p:ph type="body" orient="vert" idx="1"/>
          </p:nvPr>
        </p:nvSpPr>
        <p:spPr>
          <a:xfrm>
            <a:off x="838200" y="365125"/>
            <a:ext cx="7734300" cy="5323294"/>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3926477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
                    </a14:imgEffect>
                  </a14:imgLayer>
                </a14:imgProps>
              </a:ext>
              <a:ext uri="{28A0092B-C50C-407E-A947-70E740481C1C}">
                <a14:useLocalDpi xmlns:a14="http://schemas.microsoft.com/office/drawing/2010/main" val="0"/>
              </a:ext>
            </a:extLst>
          </a:blip>
          <a:stretch>
            <a:fillRect/>
          </a:stretch>
        </p:blipFill>
        <p:spPr bwMode="gray">
          <a:xfrm>
            <a:off x="10221384" y="6061766"/>
            <a:ext cx="1522404" cy="326167"/>
          </a:xfrm>
          <a:prstGeom prst="rect">
            <a:avLst/>
          </a:prstGeom>
        </p:spPr>
      </p:pic>
      <p:pic>
        <p:nvPicPr>
          <p:cNvPr id="5" name="Picture 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69859" y="484298"/>
            <a:ext cx="7002045" cy="1344828"/>
          </a:xfrm>
          <a:prstGeom prst="rect">
            <a:avLst/>
          </a:prstGeom>
        </p:spPr>
      </p:pic>
    </p:spTree>
    <p:extLst>
      <p:ext uri="{BB962C8B-B14F-4D97-AF65-F5344CB8AC3E}">
        <p14:creationId xmlns:p14="http://schemas.microsoft.com/office/powerpoint/2010/main" val="397026548"/>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Pr>
        <a:solidFill>
          <a:schemeClr val="accent2"/>
        </a:solidFill>
        <a:effectLst/>
      </p:bgPr>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13" y="4309988"/>
            <a:ext cx="12188887" cy="2551127"/>
          </a:xfrm>
          <a:prstGeom prst="rect">
            <a:avLst/>
          </a:prstGeom>
          <a:solidFill>
            <a:srgbClr val="4DA0E2"/>
          </a:solidFill>
          <a:ln>
            <a:no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 name="Rectangle 7"/>
          <p:cNvSpPr>
            <a:spLocks noChangeArrowheads="1"/>
          </p:cNvSpPr>
          <p:nvPr userDrawn="1"/>
        </p:nvSpPr>
        <p:spPr bwMode="auto">
          <a:xfrm>
            <a:off x="1" y="5729528"/>
            <a:ext cx="12188888" cy="1131586"/>
          </a:xfrm>
          <a:prstGeom prst="rect">
            <a:avLst/>
          </a:prstGeom>
          <a:solidFill>
            <a:srgbClr val="00188F"/>
          </a:solidFill>
          <a:ln>
            <a:noFill/>
          </a:ln>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 name="Rectangle 8"/>
          <p:cNvSpPr>
            <a:spLocks noChangeArrowheads="1"/>
          </p:cNvSpPr>
          <p:nvPr userDrawn="1"/>
        </p:nvSpPr>
        <p:spPr bwMode="auto">
          <a:xfrm>
            <a:off x="3113" y="3343392"/>
            <a:ext cx="12185777" cy="277059"/>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Rectangle 12"/>
          <p:cNvSpPr/>
          <p:nvPr userDrawn="1"/>
        </p:nvSpPr>
        <p:spPr bwMode="white">
          <a:xfrm>
            <a:off x="0" y="-312"/>
            <a:ext cx="12191377" cy="685862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7"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5"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80493902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1.34362E-6 L -3.90605E-7 -1.3436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1.34362E-6 L -3.90605E-7 -1.34362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950"/>
                                        <p:tgtEl>
                                          <p:spTgt spid="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1.34362E-6 L -3.90605E-7 -1.34362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1.34362E-6 L -3.90605E-7 -1.34362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1.34362E-6 L -3.90605E-7 -1.34362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29606" y="3140223"/>
            <a:ext cx="5709687" cy="2069731"/>
          </a:xfrm>
          <a:prstGeom prst="rect">
            <a:avLst/>
          </a:prstGeom>
        </p:spPr>
        <p:txBody>
          <a:bodyPr/>
          <a:lstStyle>
            <a:lvl1pPr>
              <a:defRPr>
                <a:solidFill>
                  <a:schemeClr val="tx1">
                    <a:lumMod val="65000"/>
                    <a:lumOff val="35000"/>
                  </a:schemeClr>
                </a:solidFill>
              </a:defRPr>
            </a:lvl1pPr>
          </a:lstStyle>
          <a:p>
            <a:r>
              <a:rPr lang="de-DE" dirty="0"/>
              <a:t>Beispieltitel</a:t>
            </a:r>
          </a:p>
        </p:txBody>
      </p:sp>
    </p:spTree>
    <p:extLst>
      <p:ext uri="{BB962C8B-B14F-4D97-AF65-F5344CB8AC3E}">
        <p14:creationId xmlns:p14="http://schemas.microsoft.com/office/powerpoint/2010/main" val="36573152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Slide - STATIC">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69303" y="2075840"/>
            <a:ext cx="9860610" cy="1801436"/>
          </a:xfrm>
          <a:noFill/>
        </p:spPr>
        <p:txBody>
          <a:bodyPr lIns="146304" tIns="91440" rIns="146304" bIns="91440" anchor="t" anchorCtr="0"/>
          <a:lstStyle>
            <a:lvl1pPr>
              <a:defRPr sz="5882" spc="-98"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
                    </a14:imgEffect>
                  </a14:imgLayer>
                </a14:imgProps>
              </a:ext>
              <a:ext uri="{28A0092B-C50C-407E-A947-70E740481C1C}">
                <a14:useLocalDpi xmlns:a14="http://schemas.microsoft.com/office/drawing/2010/main" val="0"/>
              </a:ext>
            </a:extLst>
          </a:blip>
          <a:stretch>
            <a:fillRect/>
          </a:stretch>
        </p:blipFill>
        <p:spPr bwMode="black">
          <a:xfrm>
            <a:off x="449322" y="6061766"/>
            <a:ext cx="1522404" cy="326167"/>
          </a:xfrm>
          <a:prstGeom prst="rect">
            <a:avLst/>
          </a:prstGeom>
        </p:spPr>
      </p:pic>
      <p:sp>
        <p:nvSpPr>
          <p:cNvPr id="8" name="Rectangle 6"/>
          <p:cNvSpPr>
            <a:spLocks noChangeArrowheads="1"/>
          </p:cNvSpPr>
          <p:nvPr userDrawn="1"/>
        </p:nvSpPr>
        <p:spPr bwMode="auto">
          <a:xfrm>
            <a:off x="3113" y="4309988"/>
            <a:ext cx="12188887" cy="2551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
        <p:nvSpPr>
          <p:cNvPr id="15" name="Text Placeholder 16"/>
          <p:cNvSpPr>
            <a:spLocks noGrp="1"/>
          </p:cNvSpPr>
          <p:nvPr>
            <p:ph type="body" sz="quarter" idx="13" hasCustomPrompt="1"/>
          </p:nvPr>
        </p:nvSpPr>
        <p:spPr>
          <a:xfrm>
            <a:off x="269239" y="291069"/>
            <a:ext cx="3585699" cy="452654"/>
          </a:xfrm>
        </p:spPr>
        <p:txBody>
          <a:bodyPr/>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a:t>
            </a:r>
          </a:p>
        </p:txBody>
      </p:sp>
      <p:sp>
        <p:nvSpPr>
          <p:cNvPr id="10" name="Text Placeholder 16"/>
          <p:cNvSpPr>
            <a:spLocks noGrp="1"/>
          </p:cNvSpPr>
          <p:nvPr>
            <p:ph type="body" sz="quarter" idx="14" hasCustomPrompt="1"/>
          </p:nvPr>
        </p:nvSpPr>
        <p:spPr>
          <a:xfrm>
            <a:off x="8337064" y="291069"/>
            <a:ext cx="3585699" cy="452654"/>
          </a:xfrm>
        </p:spPr>
        <p:txBody>
          <a:bodyPr/>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Yammer hashtag</a:t>
            </a:r>
          </a:p>
        </p:txBody>
      </p:sp>
    </p:spTree>
    <p:extLst>
      <p:ext uri="{BB962C8B-B14F-4D97-AF65-F5344CB8AC3E}">
        <p14:creationId xmlns:p14="http://schemas.microsoft.com/office/powerpoint/2010/main" val="2228603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10580878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stretch>
            <a:fillRect/>
          </a:stretch>
        </p:blipFill>
        <p:spPr>
          <a:xfrm>
            <a:off x="7604953" y="298255"/>
            <a:ext cx="4322760" cy="6275864"/>
          </a:xfrm>
          <a:prstGeom prst="rect">
            <a:avLst/>
          </a:prstGeom>
        </p:spPr>
      </p:pic>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0" y="1186356"/>
            <a:ext cx="7170265" cy="3407696"/>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69240" y="4594052"/>
            <a:ext cx="7171399" cy="1793881"/>
          </a:xfrm>
          <a:noFill/>
        </p:spPr>
        <p:txBody>
          <a:bodyPr lIns="182880" tIns="146304" rIns="182880" bIns="146304">
            <a:noAutofit/>
          </a:bodyPr>
          <a:lstStyle>
            <a:lvl1pPr marL="0" indent="0">
              <a:spcBef>
                <a:spcPts val="0"/>
              </a:spcBef>
              <a:buNone/>
              <a:defRPr sz="3529" spc="0" baseline="0">
                <a:gradFill>
                  <a:gsLst>
                    <a:gs pos="75912">
                      <a:schemeClr val="tx1"/>
                    </a:gs>
                    <a:gs pos="34307">
                      <a:schemeClr val="tx1"/>
                    </a:gs>
                    <a:gs pos="43000">
                      <a:schemeClr val="tx1"/>
                    </a:gs>
                  </a:gsLst>
                  <a:lin ang="5400000" scaled="0"/>
                </a:gradFill>
                <a:latin typeface="+mj-lt"/>
              </a:defRPr>
            </a:lvl1pPr>
          </a:lstStyle>
          <a:p>
            <a:pPr lvl="0"/>
            <a:r>
              <a:rPr lang="en-US" dirty="0"/>
              <a:t>Speaker Name</a:t>
            </a:r>
          </a:p>
        </p:txBody>
      </p:sp>
      <p:sp>
        <p:nvSpPr>
          <p:cNvPr id="7"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39756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69302" y="1187644"/>
            <a:ext cx="9860610" cy="26896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69241" y="1186356"/>
            <a:ext cx="8964247" cy="2697988"/>
          </a:xfrm>
          <a:noFill/>
        </p:spPr>
        <p:txBody>
          <a:bodyPr tIns="91440" bIns="91440" anchor="t" anchorCtr="0"/>
          <a:lstStyle>
            <a:lvl1pPr>
              <a:defRPr sz="7058" spc="-98" baseline="0">
                <a:gradFill>
                  <a:gsLst>
                    <a:gs pos="75912">
                      <a:schemeClr val="tx1"/>
                    </a:gs>
                    <a:gs pos="34307">
                      <a:schemeClr val="tx1"/>
                    </a:gs>
                    <a:gs pos="43000">
                      <a:schemeClr val="tx1"/>
                    </a:gs>
                  </a:gsLst>
                  <a:lin ang="5400000" scaled="0"/>
                </a:gradFill>
              </a:defRPr>
            </a:lvl1pPr>
          </a:lstStyle>
          <a:p>
            <a:r>
              <a:rPr lang="en-US" dirty="0"/>
              <a:t>Video title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pic>
        <p:nvPicPr>
          <p:cNvPr id="11" name="Picture 10"/>
          <p:cNvPicPr>
            <a:picLocks noChangeAspect="1"/>
          </p:cNvPicPr>
          <p:nvPr userDrawn="1"/>
        </p:nvPicPr>
        <p:blipFill>
          <a:blip r:embed="rId2"/>
          <a:stretch>
            <a:fillRect/>
          </a:stretch>
        </p:blipFill>
        <p:spPr>
          <a:xfrm>
            <a:off x="-217" y="3015596"/>
            <a:ext cx="12192434" cy="3227867"/>
          </a:xfrm>
          <a:prstGeom prst="rect">
            <a:avLst/>
          </a:prstGeom>
        </p:spPr>
      </p:pic>
    </p:spTree>
    <p:extLst>
      <p:ext uri="{BB962C8B-B14F-4D97-AF65-F5344CB8AC3E}">
        <p14:creationId xmlns:p14="http://schemas.microsoft.com/office/powerpoint/2010/main" val="214964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defRPr sz="8627" spc="-98" baseline="0">
                <a:gradFill>
                  <a:gsLst>
                    <a:gs pos="75912">
                      <a:schemeClr val="tx1"/>
                    </a:gs>
                    <a:gs pos="34307">
                      <a:schemeClr val="tx1"/>
                    </a:gs>
                    <a:gs pos="43000">
                      <a:schemeClr val="tx1"/>
                    </a:gs>
                  </a:gsLst>
                  <a:lin ang="5400000" scaled="0"/>
                </a:gradFill>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91974490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rgbClr val="0078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68800404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796217"/>
          </a:xfrm>
          <a:noFill/>
        </p:spPr>
        <p:txBody>
          <a:bodyPr tIns="91440" bIns="91440" anchor="t" anchorCtr="0"/>
          <a:lstStyle>
            <a:lvl1pPr algn="l" defTabSz="914367" rtl="0" eaLnBrk="1" latinLnBrk="0" hangingPunct="1">
              <a:lnSpc>
                <a:spcPct val="90000"/>
              </a:lnSpc>
              <a:spcBef>
                <a:spcPct val="0"/>
              </a:spcBef>
              <a:buNone/>
              <a:defRPr lang="en-US" sz="8627" b="0" kern="1200" cap="none" spc="-98" baseline="0" dirty="0">
                <a:ln w="3175">
                  <a:noFill/>
                </a:ln>
                <a:gradFill>
                  <a:gsLst>
                    <a:gs pos="83448">
                      <a:schemeClr val="tx1"/>
                    </a:gs>
                    <a:gs pos="53000">
                      <a:schemeClr val="tx1"/>
                    </a:gs>
                  </a:gsLst>
                  <a:lin ang="5400000" scaled="0"/>
                </a:gradFill>
                <a:effectLst/>
                <a:latin typeface="+mj-lt"/>
                <a:ea typeface="+mn-ea"/>
                <a:cs typeface="Segoe UI" pitchFamily="34" charset="0"/>
              </a:defRPr>
            </a:lvl1pPr>
          </a:lstStyle>
          <a:p>
            <a:r>
              <a:rPr lang="en-US" dirty="0"/>
              <a:t>Section title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62158337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1"/>
          </p:nvPr>
        </p:nvSpPr>
        <p:spPr>
          <a:xfrm>
            <a:off x="269240" y="1189176"/>
            <a:ext cx="11655840" cy="2018835"/>
          </a:xfrm>
        </p:spPr>
        <p:txBody>
          <a:bodyPr/>
          <a:lstStyle>
            <a:lvl1pPr marL="0" indent="0">
              <a:buNone/>
              <a:defRPr/>
            </a:lvl1pPr>
            <a:lvl2pPr marL="28012" indent="0">
              <a:buNone/>
              <a:defRPr sz="1961"/>
            </a:lvl2pPr>
            <a:lvl3pPr marL="219428" indent="0">
              <a:buNone/>
              <a:defRPr sz="1961"/>
            </a:lvl3pPr>
            <a:lvl4pPr marL="466868" indent="0">
              <a:buNone/>
              <a:defRPr sz="1765"/>
            </a:lvl4pPr>
            <a:lvl5pPr marL="725201" indent="0">
              <a:buNone/>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100151418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9394928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489784"/>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405901324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838200" y="1825625"/>
            <a:ext cx="10515600" cy="3990384"/>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280327026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556149"/>
          </a:xfrm>
        </p:spPr>
        <p:txBody>
          <a:bodyPr wrap="square">
            <a:spAutoFit/>
          </a:bodyPr>
          <a:lstStyle>
            <a:lvl1pPr marL="281677" indent="-281677">
              <a:spcBef>
                <a:spcPts val="1200"/>
              </a:spcBef>
              <a:buClr>
                <a:schemeClr val="tx1"/>
              </a:buClr>
              <a:buFont typeface="Wingdings" panose="05000000000000000000" pitchFamily="2" charset="2"/>
              <a:buChar char="§"/>
              <a:defRPr sz="3529"/>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1472533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25067580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37773877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act Layout">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5125334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71684" y="2084173"/>
            <a:ext cx="8058229" cy="1793104"/>
          </a:xfrm>
        </p:spPr>
        <p:txBody>
          <a:bodyPr/>
          <a:lstStyle>
            <a:lvl1pPr>
              <a:defRPr sz="5882" baseline="0"/>
            </a:lvl1pPr>
          </a:lstStyle>
          <a:p>
            <a:r>
              <a:rPr lang="en-US"/>
              <a:t>Click to edit Master title style</a:t>
            </a:r>
            <a:endParaRPr lang="en-US" dirty="0"/>
          </a:p>
        </p:txBody>
      </p:sp>
      <p:sp>
        <p:nvSpPr>
          <p:cNvPr id="3" name="TextBox 7"/>
          <p:cNvSpPr txBox="1"/>
          <p:nvPr userDrawn="1"/>
        </p:nvSpPr>
        <p:spPr bwMode="white">
          <a:xfrm>
            <a:off x="4367360" y="6566898"/>
            <a:ext cx="3457280"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a:ea typeface="+mn-ea"/>
                <a:cs typeface="+mn-cs"/>
              </a:rPr>
              <a:t>MICROSOFT CONFIDENTIAL – INTERNAL ONLY</a:t>
            </a:r>
          </a:p>
        </p:txBody>
      </p:sp>
    </p:spTree>
    <p:extLst>
      <p:ext uri="{BB962C8B-B14F-4D97-AF65-F5344CB8AC3E}">
        <p14:creationId xmlns:p14="http://schemas.microsoft.com/office/powerpoint/2010/main" val="212815023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Layout">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1178349"/>
            <a:ext cx="9860672" cy="899665"/>
          </a:xfrm>
        </p:spPr>
        <p:txBody>
          <a:bodyPr/>
          <a:lstStyle>
            <a:lvl1pPr marL="228766" indent="-228766">
              <a:defRPr sz="5882" baseline="0"/>
            </a:lvl1pPr>
          </a:lstStyle>
          <a:p>
            <a:r>
              <a:rPr lang="en-US" dirty="0"/>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4"/>
            <a:ext cx="5378549" cy="1050156"/>
          </a:xfrm>
        </p:spPr>
        <p:txBody>
          <a:bodyPr/>
          <a:lstStyle>
            <a:lvl1pPr marL="0" indent="0">
              <a:spcBef>
                <a:spcPts val="0"/>
              </a:spcBef>
              <a:buNone/>
              <a:defRPr sz="3137" baseline="0">
                <a:latin typeface="+mj-lt"/>
              </a:defRPr>
            </a:lvl1pPr>
          </a:lstStyle>
          <a:p>
            <a:pPr lvl="0"/>
            <a:r>
              <a:rPr lang="en-US" dirty="0"/>
              <a:t>Author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348602022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4" y="2084173"/>
            <a:ext cx="9860672" cy="899665"/>
          </a:xfrm>
        </p:spPr>
        <p:txBody>
          <a:bodyPr/>
          <a:lstStyle>
            <a:lvl1pPr marL="277008" indent="-277008">
              <a:tabLst>
                <a:tab pos="277008" algn="l"/>
              </a:tabLst>
              <a:defRPr sz="5882"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647788" y="4773813"/>
            <a:ext cx="5378549" cy="1050156"/>
          </a:xfrm>
        </p:spPr>
        <p:txBody>
          <a:bodyPr/>
          <a:lstStyle>
            <a:lvl1pPr marL="0" indent="0">
              <a:spcBef>
                <a:spcPts val="0"/>
              </a:spcBef>
              <a:buNone/>
              <a:defRPr sz="3137"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1779502502"/>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g Idea &amp; 3 Points">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277021" y="2383023"/>
            <a:ext cx="11653523" cy="914360"/>
          </a:xfrm>
        </p:spPr>
        <p:txBody>
          <a:bodyPr/>
          <a:lstStyle>
            <a:lvl1pPr marL="0" indent="0">
              <a:buNone/>
              <a:defRPr sz="5294">
                <a:gradFill>
                  <a:gsLst>
                    <a:gs pos="3333">
                      <a:schemeClr val="tx1"/>
                    </a:gs>
                    <a:gs pos="3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p:txBody>
      </p:sp>
      <p:sp>
        <p:nvSpPr>
          <p:cNvPr id="4" name="Title 1"/>
          <p:cNvSpPr>
            <a:spLocks noGrp="1"/>
          </p:cNvSpPr>
          <p:nvPr>
            <p:ph type="title"/>
          </p:nvPr>
        </p:nvSpPr>
        <p:spPr>
          <a:xfrm>
            <a:off x="277021" y="1187621"/>
            <a:ext cx="11655840" cy="899665"/>
          </a:xfrm>
        </p:spPr>
        <p:txBody>
          <a:bodyPr/>
          <a:lstStyle>
            <a:lvl1pPr>
              <a:defRPr sz="7058"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5"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408839812"/>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1217195"/>
            <a:ext cx="5378548" cy="1763530"/>
          </a:xfrm>
        </p:spPr>
        <p:txBody>
          <a:bodyPr/>
          <a:lstStyle>
            <a:lvl1pPr>
              <a:defRPr sz="647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7215245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50 Left 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6544214" y="1217195"/>
            <a:ext cx="5378548" cy="899665"/>
          </a:xfrm>
        </p:spPr>
        <p:txBody>
          <a:bodyPr/>
          <a:lstStyle>
            <a:lvl1pPr>
              <a:defRPr sz="6470" baseline="0">
                <a:gradFill>
                  <a:gsLst>
                    <a:gs pos="1250">
                      <a:schemeClr val="tx1"/>
                    </a:gs>
                    <a:gs pos="100000">
                      <a:schemeClr val="tx1"/>
                    </a:gs>
                  </a:gsLst>
                  <a:lin ang="5400000" scaled="0"/>
                </a:gradFill>
              </a:defRPr>
            </a:lvl1pPr>
          </a:lstStyle>
          <a:p>
            <a:r>
              <a:rPr lang="en-US"/>
              <a:t>Click to edit Master title style</a:t>
            </a:r>
            <a:endParaRPr lang="en-US" dirty="0"/>
          </a:p>
        </p:txBody>
      </p:sp>
      <p:sp>
        <p:nvSpPr>
          <p:cNvPr id="4" name="Picture Placeholder 4"/>
          <p:cNvSpPr>
            <a:spLocks noGrp="1"/>
          </p:cNvSpPr>
          <p:nvPr>
            <p:ph type="pic" sz="quarter" idx="10"/>
          </p:nvPr>
        </p:nvSpPr>
        <p:spPr bwMode="ltGray">
          <a:xfrm>
            <a:off x="0" y="0"/>
            <a:ext cx="6094444" cy="6852151"/>
          </a:xfrm>
          <a:blipFill>
            <a:blip r:embed="rId2"/>
            <a:stretch>
              <a:fillRect/>
            </a:stretch>
          </a:blipFill>
        </p:spPr>
        <p:txBody>
          <a:bodyPr tIns="548640" anchor="ctr" anchorCtr="0">
            <a:noAutofit/>
          </a:bodyPr>
          <a:lstStyle>
            <a:lvl1pPr marL="0" indent="0" algn="ctr">
              <a:buNone/>
              <a:defRPr sz="1372" b="1">
                <a:gradFill>
                  <a:gsLst>
                    <a:gs pos="13139">
                      <a:srgbClr val="FFFFFF"/>
                    </a:gs>
                    <a:gs pos="38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01003243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18901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73369306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Accent Color 2">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FFFFFF">
                        <a:alpha val="50000"/>
                      </a:srgbClr>
                    </a:gs>
                    <a:gs pos="86000">
                      <a:srgbClr val="FFFFFF">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83708767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marR="0" lvl="0" indent="0" algn="ctr" defTabSz="896350" rtl="0" eaLnBrk="1" fontAlgn="auto" latinLnBrk="0" hangingPunct="1">
              <a:lnSpc>
                <a:spcPct val="100000"/>
              </a:lnSpc>
              <a:spcBef>
                <a:spcPts val="0"/>
              </a:spcBef>
              <a:spcAft>
                <a:spcPts val="0"/>
              </a:spcAft>
              <a:buClrTx/>
              <a:buSzTx/>
              <a:buFontTx/>
              <a:buNone/>
              <a:tabLst/>
              <a:defRPr/>
            </a:pPr>
            <a:r>
              <a:rPr kumimoji="0" lang="en-US" sz="1029" b="0" i="0" u="none" strike="noStrike" kern="1200" cap="none" spc="147" normalizeH="0" baseline="0" noProof="0" dirty="0">
                <a:ln>
                  <a:noFill/>
                </a:ln>
                <a:gradFill>
                  <a:gsLst>
                    <a:gs pos="0">
                      <a:srgbClr val="505050">
                        <a:alpha val="50000"/>
                      </a:srgbClr>
                    </a:gs>
                    <a:gs pos="86000">
                      <a:srgbClr val="505050">
                        <a:alpha val="50000"/>
                      </a:srgbClr>
                    </a:gs>
                  </a:gsLst>
                  <a:lin ang="5400000" scaled="0"/>
                </a:gradFill>
                <a:effectLst/>
                <a:uLnTx/>
                <a:uFillTx/>
                <a:latin typeface="Segoe UI" panose="020B0502040204020203" pitchFamily="34" charset="0"/>
                <a:ea typeface="+mn-ea"/>
                <a:cs typeface="+mn-cs"/>
              </a:rPr>
              <a:t>MICROSOFT CONFIDENTIAL – INTERNAL ONLY</a:t>
            </a:r>
          </a:p>
        </p:txBody>
      </p:sp>
    </p:spTree>
    <p:extLst>
      <p:ext uri="{BB962C8B-B14F-4D97-AF65-F5344CB8AC3E}">
        <p14:creationId xmlns:p14="http://schemas.microsoft.com/office/powerpoint/2010/main" val="22822460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Wingdings" panose="05000000000000000000" pitchFamily="2" charset="2"/>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Wingdings" panose="05000000000000000000" pitchFamily="2" charset="2"/>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Wingdings" panose="05000000000000000000" pitchFamily="2" charset="2"/>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Wingdings" panose="05000000000000000000" pitchFamily="2" charset="2"/>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Wingdings" panose="05000000000000000000" pitchFamily="2" charset="2"/>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C9E"/>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419917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tx">
  <p:cSld name="36">
    <p:spTree>
      <p:nvGrpSpPr>
        <p:cNvPr id="1" name=""/>
        <p:cNvGrpSpPr/>
        <p:nvPr/>
      </p:nvGrpSpPr>
      <p:grpSpPr>
        <a:xfrm>
          <a:off x="0" y="0"/>
          <a:ext cx="0" cy="0"/>
          <a:chOff x="0" y="0"/>
          <a:chExt cx="0" cy="0"/>
        </a:xfrm>
      </p:grpSpPr>
      <p:sp>
        <p:nvSpPr>
          <p:cNvPr id="76" name="Shape 76"/>
          <p:cNvSpPr>
            <a:spLocks noGrp="1"/>
          </p:cNvSpPr>
          <p:nvPr>
            <p:ph type="sldNum" sz="quarter" idx="2"/>
          </p:nvPr>
        </p:nvSpPr>
        <p:spPr>
          <a:prstGeom prst="rect">
            <a:avLst/>
          </a:prstGeom>
        </p:spPr>
        <p:txBody>
          <a:bodyPr/>
          <a:lstStyle/>
          <a:p>
            <a:pPr defTabSz="292100"/>
            <a:fld id="{86CB4B4D-7CA3-9044-876B-883B54F8677D}" type="slidenum">
              <a:rPr lang="de-DE" kern="0" smtClean="0"/>
              <a:pPr defTabSz="292100"/>
              <a:t>‹#›</a:t>
            </a:fld>
            <a:endParaRPr lang="de-DE" kern="0"/>
          </a:p>
        </p:txBody>
      </p:sp>
    </p:spTree>
    <p:extLst>
      <p:ext uri="{BB962C8B-B14F-4D97-AF65-F5344CB8AC3E}">
        <p14:creationId xmlns:p14="http://schemas.microsoft.com/office/powerpoint/2010/main" val="3481033150"/>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x">
  <p:cSld name="44">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29073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enutzerdefiniertes Layou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329606" y="3140223"/>
            <a:ext cx="5709687" cy="2069731"/>
          </a:xfrm>
          <a:prstGeom prst="rect">
            <a:avLst/>
          </a:prstGeom>
        </p:spPr>
        <p:txBody>
          <a:bodyPr/>
          <a:lstStyle>
            <a:lvl1pPr>
              <a:defRPr>
                <a:solidFill>
                  <a:schemeClr val="tx1">
                    <a:lumMod val="65000"/>
                    <a:lumOff val="35000"/>
                  </a:schemeClr>
                </a:solidFill>
              </a:defRPr>
            </a:lvl1pPr>
          </a:lstStyle>
          <a:p>
            <a:r>
              <a:rPr lang="de-DE" dirty="0"/>
              <a:t>Beispieltitel</a:t>
            </a:r>
          </a:p>
        </p:txBody>
      </p:sp>
    </p:spTree>
    <p:extLst>
      <p:ext uri="{BB962C8B-B14F-4D97-AF65-F5344CB8AC3E}">
        <p14:creationId xmlns:p14="http://schemas.microsoft.com/office/powerpoint/2010/main" val="2773338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515600" cy="1325563"/>
          </a:xfrm>
          <a:prstGeom prst="rect">
            <a:avLst/>
          </a:prstGeom>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838200" y="1825625"/>
            <a:ext cx="10515600" cy="3990384"/>
          </a:xfrm>
          <a:prstGeom prst="rect">
            <a:avLst/>
          </a:prstGeo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3414737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solidFill>
                  <a:srgbClr val="9AAC46"/>
                </a:solidFill>
                <a:latin typeface="+mj-lt"/>
              </a:defRPr>
            </a:lvl1pPr>
          </a:lstStyle>
          <a:p>
            <a:r>
              <a:rPr lang="de-DE" dirty="0"/>
              <a:t>Titelmasterformat durch Klicken bearbeiten</a:t>
            </a:r>
          </a:p>
        </p:txBody>
      </p:sp>
      <p:sp>
        <p:nvSpPr>
          <p:cNvPr id="3" name="Untertitel 2"/>
          <p:cNvSpPr>
            <a:spLocks noGrp="1"/>
          </p:cNvSpPr>
          <p:nvPr>
            <p:ph type="subTitle" idx="1"/>
          </p:nvPr>
        </p:nvSpPr>
        <p:spPr>
          <a:xfrm>
            <a:off x="1524000" y="3602037"/>
            <a:ext cx="9144000" cy="201195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Formatvorlage des Untertitelmasters durch Klicken bearbeiten</a:t>
            </a:r>
            <a:endParaRPr lang="de-DE" dirty="0"/>
          </a:p>
        </p:txBody>
      </p:sp>
    </p:spTree>
    <p:extLst>
      <p:ext uri="{BB962C8B-B14F-4D97-AF65-F5344CB8AC3E}">
        <p14:creationId xmlns:p14="http://schemas.microsoft.com/office/powerpoint/2010/main" val="3310733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9AAC46"/>
                </a:solidFill>
              </a:defRPr>
            </a:lvl1pPr>
          </a:lstStyle>
          <a:p>
            <a:r>
              <a:rPr lang="de-DE" dirty="0"/>
              <a:t>Titelmasterformat durch Klicken bearbeiten</a:t>
            </a:r>
          </a:p>
        </p:txBody>
      </p:sp>
      <p:sp>
        <p:nvSpPr>
          <p:cNvPr id="3" name="Inhaltsplatzhalter 2"/>
          <p:cNvSpPr>
            <a:spLocks noGrp="1"/>
          </p:cNvSpPr>
          <p:nvPr>
            <p:ph idx="1"/>
          </p:nvPr>
        </p:nvSpPr>
        <p:spPr>
          <a:xfrm>
            <a:off x="838200" y="1825625"/>
            <a:ext cx="10515600" cy="3990384"/>
          </a:xfrm>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830262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188743"/>
            <a:ext cx="10515600" cy="2852737"/>
          </a:xfrm>
        </p:spPr>
        <p:txBody>
          <a:bodyPr anchor="b"/>
          <a:lstStyle>
            <a:lvl1pPr>
              <a:defRPr sz="6000">
                <a:solidFill>
                  <a:srgbClr val="9AAC46"/>
                </a:solidFill>
              </a:defRPr>
            </a:lvl1pPr>
          </a:lstStyle>
          <a:p>
            <a:r>
              <a:rPr lang="de-DE" dirty="0"/>
              <a:t>Titelmasterformat durch Klicken bearbeiten</a:t>
            </a:r>
          </a:p>
        </p:txBody>
      </p:sp>
      <p:sp>
        <p:nvSpPr>
          <p:cNvPr id="3" name="Textplatzhalter 2"/>
          <p:cNvSpPr>
            <a:spLocks noGrp="1"/>
          </p:cNvSpPr>
          <p:nvPr>
            <p:ph type="body" idx="1"/>
          </p:nvPr>
        </p:nvSpPr>
        <p:spPr>
          <a:xfrm>
            <a:off x="831850" y="4068468"/>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Textmasterformat bearbeiten</a:t>
            </a:r>
          </a:p>
        </p:txBody>
      </p:sp>
    </p:spTree>
    <p:extLst>
      <p:ext uri="{BB962C8B-B14F-4D97-AF65-F5344CB8AC3E}">
        <p14:creationId xmlns:p14="http://schemas.microsoft.com/office/powerpoint/2010/main" val="38371402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image" Target="../media/image1.jp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image" Target="../media/image2.jp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3.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image" Target="../media/image3.png"/><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45.xml"/><Relationship Id="rId1"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071893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Lst>
  <p:txStyles>
    <p:titleStyle>
      <a:lvl1pPr algn="l" defTabSz="914400" rtl="0" eaLnBrk="1" latinLnBrk="0" hangingPunct="1">
        <a:lnSpc>
          <a:spcPct val="90000"/>
        </a:lnSpc>
        <a:spcBef>
          <a:spcPct val="0"/>
        </a:spcBef>
        <a:buNone/>
        <a:defRPr sz="4000" kern="1200">
          <a:solidFill>
            <a:schemeClr val="bg1"/>
          </a:solidFill>
          <a:effectLst/>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7028257"/>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Lst>
  <p:txStyles>
    <p:titleStyle>
      <a:lvl1pPr algn="l" defTabSz="914400" rtl="0" eaLnBrk="1" latinLnBrk="0" hangingPunct="1">
        <a:lnSpc>
          <a:spcPct val="90000"/>
        </a:lnSpc>
        <a:spcBef>
          <a:spcPct val="0"/>
        </a:spcBef>
        <a:buNone/>
        <a:defRPr sz="4000" kern="1200">
          <a:solidFill>
            <a:schemeClr val="bg1"/>
          </a:solidFill>
          <a:effectLst/>
          <a:latin typeface="Segoe UI" panose="020B0502040204020203" pitchFamily="34" charset="0"/>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dirty="0"/>
              <a:t>Titelmasterformat durch Klicken bearbeiten</a:t>
            </a:r>
          </a:p>
        </p:txBody>
      </p:sp>
      <p:sp>
        <p:nvSpPr>
          <p:cNvPr id="3" name="Textplatzhalter 2"/>
          <p:cNvSpPr>
            <a:spLocks noGrp="1"/>
          </p:cNvSpPr>
          <p:nvPr>
            <p:ph type="body" idx="1"/>
          </p:nvPr>
        </p:nvSpPr>
        <p:spPr>
          <a:xfrm>
            <a:off x="838200" y="1825625"/>
            <a:ext cx="10515600" cy="3894691"/>
          </a:xfrm>
          <a:prstGeom prst="rect">
            <a:avLst/>
          </a:prstGeom>
        </p:spPr>
        <p:txBody>
          <a:bodyPr vert="horz" lIns="91440" tIns="45720" rIns="91440" bIns="45720" rtlCol="0">
            <a:normAutofit/>
          </a:body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6908744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rgbClr val="9AAC4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6" name="Picture 5"/>
          <p:cNvPicPr>
            <a:picLocks noChangeAspect="1"/>
          </p:cNvPicPr>
          <p:nvPr userDrawn="1"/>
        </p:nvPicPr>
        <p:blipFill>
          <a:blip r:embed="rId28"/>
          <a:stretch>
            <a:fillRect/>
          </a:stretch>
        </p:blipFill>
        <p:spPr>
          <a:xfrm rot="5400000">
            <a:off x="9302126" y="2991033"/>
            <a:ext cx="6858623" cy="876557"/>
          </a:xfrm>
          <a:prstGeom prst="rect">
            <a:avLst/>
          </a:prstGeom>
        </p:spPr>
      </p:pic>
    </p:spTree>
    <p:extLst>
      <p:ext uri="{BB962C8B-B14F-4D97-AF65-F5344CB8AC3E}">
        <p14:creationId xmlns:p14="http://schemas.microsoft.com/office/powerpoint/2010/main" val="1296696350"/>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Lst>
  <p:transition>
    <p:fade/>
  </p:transition>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661">
          <p15:clr>
            <a:srgbClr val="5ACBF0"/>
          </p15:clr>
        </p15:guide>
        <p15:guide id="4" orient="horz" pos="4219">
          <p15:clr>
            <a:srgbClr val="5ACBF0"/>
          </p15:clr>
        </p15:guide>
        <p15:guide id="5" pos="749">
          <p15:clr>
            <a:srgbClr val="5ACBF0"/>
          </p15:clr>
        </p15:guide>
        <p15:guide id="6" pos="1325">
          <p15:clr>
            <a:srgbClr val="5ACBF0"/>
          </p15:clr>
        </p15:guide>
        <p15:guide id="7" pos="1901">
          <p15:clr>
            <a:srgbClr val="5ACBF0"/>
          </p15:clr>
        </p15:guide>
        <p15:guide id="8" pos="2477">
          <p15:clr>
            <a:srgbClr val="5ACBF0"/>
          </p15:clr>
        </p15:guide>
        <p15:guide id="9" pos="3053">
          <p15:clr>
            <a:srgbClr val="5ACBF0"/>
          </p15:clr>
        </p15:guide>
        <p15:guide id="10" pos="3629">
          <p15:clr>
            <a:srgbClr val="5ACBF0"/>
          </p15:clr>
        </p15:guide>
        <p15:guide id="11" pos="4205">
          <p15:clr>
            <a:srgbClr val="5ACBF0"/>
          </p15:clr>
        </p15:guide>
        <p15:guide id="12" pos="4781">
          <p15:clr>
            <a:srgbClr val="5ACBF0"/>
          </p15:clr>
        </p15:guide>
        <p15:guide id="13" pos="5357">
          <p15:clr>
            <a:srgbClr val="5ACBF0"/>
          </p15:clr>
        </p15:guide>
        <p15:guide id="14" pos="5933">
          <p15:clr>
            <a:srgbClr val="5ACBF0"/>
          </p15:clr>
        </p15:guide>
        <p15:guide id="15" pos="6509">
          <p15:clr>
            <a:srgbClr val="5ACBF0"/>
          </p15:clr>
        </p15:guide>
        <p15:guide id="16" pos="7085">
          <p15:clr>
            <a:srgbClr val="5ACBF0"/>
          </p15:clr>
        </p15:guide>
        <p15:guide id="17" orient="horz" pos="763">
          <p15:clr>
            <a:srgbClr val="5ACBF0"/>
          </p15:clr>
        </p15:guide>
        <p15:guide id="18" orient="horz" pos="1339">
          <p15:clr>
            <a:srgbClr val="5ACBF0"/>
          </p15:clr>
        </p15:guide>
        <p15:guide id="19" orient="horz" pos="1915">
          <p15:clr>
            <a:srgbClr val="5ACBF0"/>
          </p15:clr>
        </p15:guide>
        <p15:guide id="20" orient="horz" pos="2491">
          <p15:clr>
            <a:srgbClr val="5ACBF0"/>
          </p15:clr>
        </p15:guide>
        <p15:guide id="21" orient="horz" pos="3067">
          <p15:clr>
            <a:srgbClr val="5ACBF0"/>
          </p15:clr>
        </p15:guide>
        <p15:guide id="22" orient="horz" pos="3643">
          <p15:clr>
            <a:srgbClr val="5ACBF0"/>
          </p15:clr>
        </p15:guide>
        <p15:guide id="23" pos="288">
          <p15:clr>
            <a:srgbClr val="C35EA4"/>
          </p15:clr>
        </p15:guide>
        <p15:guide id="24" pos="7546">
          <p15:clr>
            <a:srgbClr val="C35EA4"/>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11860188" y="6447631"/>
            <a:ext cx="165110" cy="184666"/>
          </a:xfrm>
          <a:prstGeom prst="rect">
            <a:avLst/>
          </a:prstGeom>
          <a:ln w="12700">
            <a:miter lim="400000"/>
          </a:ln>
        </p:spPr>
        <p:txBody>
          <a:bodyPr wrap="none" lIns="0" tIns="0" rIns="0" bIns="0">
            <a:spAutoFit/>
          </a:bodyPr>
          <a:lstStyle>
            <a:lvl1pPr algn="r">
              <a:defRPr sz="1200" b="1">
                <a:solidFill>
                  <a:srgbClr val="FFFFFF"/>
                </a:solidFill>
                <a:latin typeface="Source Sans Pro Semibold"/>
                <a:ea typeface="Source Sans Pro Semibold"/>
                <a:cs typeface="Source Sans Pro Semibold"/>
                <a:sym typeface="Source Sans Pro Semibold"/>
              </a:defRPr>
            </a:lvl1pPr>
          </a:lstStyle>
          <a:p>
            <a:pPr defTabSz="292100"/>
            <a:fld id="{86CB4B4D-7CA3-9044-876B-883B54F8677D}" type="slidenum">
              <a:rPr lang="de-DE" kern="0" smtClean="0"/>
              <a:pPr defTabSz="292100"/>
              <a:t>‹#›</a:t>
            </a:fld>
            <a:endParaRPr lang="de-DE" kern="0"/>
          </a:p>
        </p:txBody>
      </p:sp>
    </p:spTree>
    <p:extLst>
      <p:ext uri="{BB962C8B-B14F-4D97-AF65-F5344CB8AC3E}">
        <p14:creationId xmlns:p14="http://schemas.microsoft.com/office/powerpoint/2010/main" val="563510669"/>
      </p:ext>
    </p:extLst>
  </p:cSld>
  <p:clrMap bg1="lt1" tx1="dk1" bg2="lt2" tx2="dk2" accent1="accent1" accent2="accent2" accent3="accent3" accent4="accent4" accent5="accent5" accent6="accent6" hlink="hlink" folHlink="folHlink"/>
  <p:sldLayoutIdLst>
    <p:sldLayoutId id="2147483727" r:id="rId1"/>
    <p:sldLayoutId id="2147483728" r:id="rId2"/>
  </p:sldLayoutIdLst>
  <p:transition spd="med"/>
  <p:txStyles>
    <p:titleStyle>
      <a:lvl1pPr algn="ctr" defTabSz="292100">
        <a:defRPr sz="5600">
          <a:latin typeface="+mn-lt"/>
          <a:ea typeface="+mn-ea"/>
          <a:cs typeface="+mn-cs"/>
          <a:sym typeface="Helvetica Light"/>
        </a:defRPr>
      </a:lvl1pPr>
      <a:lvl2pPr indent="114300" algn="ctr" defTabSz="292100">
        <a:defRPr sz="5600">
          <a:latin typeface="+mn-lt"/>
          <a:ea typeface="+mn-ea"/>
          <a:cs typeface="+mn-cs"/>
          <a:sym typeface="Helvetica Light"/>
        </a:defRPr>
      </a:lvl2pPr>
      <a:lvl3pPr indent="228600" algn="ctr" defTabSz="292100">
        <a:defRPr sz="5600">
          <a:latin typeface="+mn-lt"/>
          <a:ea typeface="+mn-ea"/>
          <a:cs typeface="+mn-cs"/>
          <a:sym typeface="Helvetica Light"/>
        </a:defRPr>
      </a:lvl3pPr>
      <a:lvl4pPr indent="342900" algn="ctr" defTabSz="292100">
        <a:defRPr sz="5600">
          <a:latin typeface="+mn-lt"/>
          <a:ea typeface="+mn-ea"/>
          <a:cs typeface="+mn-cs"/>
          <a:sym typeface="Helvetica Light"/>
        </a:defRPr>
      </a:lvl4pPr>
      <a:lvl5pPr indent="457200" algn="ctr" defTabSz="292100">
        <a:defRPr sz="5600">
          <a:latin typeface="+mn-lt"/>
          <a:ea typeface="+mn-ea"/>
          <a:cs typeface="+mn-cs"/>
          <a:sym typeface="Helvetica Light"/>
        </a:defRPr>
      </a:lvl5pPr>
      <a:lvl6pPr indent="571500" algn="ctr" defTabSz="292100">
        <a:defRPr sz="5600">
          <a:latin typeface="+mn-lt"/>
          <a:ea typeface="+mn-ea"/>
          <a:cs typeface="+mn-cs"/>
          <a:sym typeface="Helvetica Light"/>
        </a:defRPr>
      </a:lvl6pPr>
      <a:lvl7pPr indent="685800" algn="ctr" defTabSz="292100">
        <a:defRPr sz="5600">
          <a:latin typeface="+mn-lt"/>
          <a:ea typeface="+mn-ea"/>
          <a:cs typeface="+mn-cs"/>
          <a:sym typeface="Helvetica Light"/>
        </a:defRPr>
      </a:lvl7pPr>
      <a:lvl8pPr indent="800100" algn="ctr" defTabSz="292100">
        <a:defRPr sz="5600">
          <a:latin typeface="+mn-lt"/>
          <a:ea typeface="+mn-ea"/>
          <a:cs typeface="+mn-cs"/>
          <a:sym typeface="Helvetica Light"/>
        </a:defRPr>
      </a:lvl8pPr>
      <a:lvl9pPr indent="914400" algn="ctr" defTabSz="292100">
        <a:defRPr sz="5600">
          <a:latin typeface="+mn-lt"/>
          <a:ea typeface="+mn-ea"/>
          <a:cs typeface="+mn-cs"/>
          <a:sym typeface="Helvetica Light"/>
        </a:defRPr>
      </a:lvl9pPr>
    </p:titleStyle>
    <p:bodyStyle>
      <a:lvl1pPr algn="ctr" defTabSz="292100">
        <a:defRPr sz="2200">
          <a:latin typeface="+mn-lt"/>
          <a:ea typeface="+mn-ea"/>
          <a:cs typeface="+mn-cs"/>
          <a:sym typeface="Helvetica Light"/>
        </a:defRPr>
      </a:lvl1pPr>
      <a:lvl2pPr indent="114300" algn="ctr" defTabSz="292100">
        <a:defRPr sz="2200">
          <a:latin typeface="+mn-lt"/>
          <a:ea typeface="+mn-ea"/>
          <a:cs typeface="+mn-cs"/>
          <a:sym typeface="Helvetica Light"/>
        </a:defRPr>
      </a:lvl2pPr>
      <a:lvl3pPr indent="228600" algn="ctr" defTabSz="292100">
        <a:defRPr sz="2200">
          <a:latin typeface="+mn-lt"/>
          <a:ea typeface="+mn-ea"/>
          <a:cs typeface="+mn-cs"/>
          <a:sym typeface="Helvetica Light"/>
        </a:defRPr>
      </a:lvl3pPr>
      <a:lvl4pPr indent="342900" algn="ctr" defTabSz="292100">
        <a:defRPr sz="2200">
          <a:latin typeface="+mn-lt"/>
          <a:ea typeface="+mn-ea"/>
          <a:cs typeface="+mn-cs"/>
          <a:sym typeface="Helvetica Light"/>
        </a:defRPr>
      </a:lvl4pPr>
      <a:lvl5pPr indent="457200" algn="ctr" defTabSz="292100">
        <a:defRPr sz="2200">
          <a:latin typeface="+mn-lt"/>
          <a:ea typeface="+mn-ea"/>
          <a:cs typeface="+mn-cs"/>
          <a:sym typeface="Helvetica Light"/>
        </a:defRPr>
      </a:lvl5pPr>
      <a:lvl6pPr indent="571500" algn="ctr" defTabSz="292100">
        <a:defRPr sz="2200">
          <a:latin typeface="+mn-lt"/>
          <a:ea typeface="+mn-ea"/>
          <a:cs typeface="+mn-cs"/>
          <a:sym typeface="Helvetica Light"/>
        </a:defRPr>
      </a:lvl6pPr>
      <a:lvl7pPr indent="685800" algn="ctr" defTabSz="292100">
        <a:defRPr sz="2200">
          <a:latin typeface="+mn-lt"/>
          <a:ea typeface="+mn-ea"/>
          <a:cs typeface="+mn-cs"/>
          <a:sym typeface="Helvetica Light"/>
        </a:defRPr>
      </a:lvl7pPr>
      <a:lvl8pPr indent="800100" algn="ctr" defTabSz="292100">
        <a:defRPr sz="2200">
          <a:latin typeface="+mn-lt"/>
          <a:ea typeface="+mn-ea"/>
          <a:cs typeface="+mn-cs"/>
          <a:sym typeface="Helvetica Light"/>
        </a:defRPr>
      </a:lvl8pPr>
      <a:lvl9pPr indent="914400" algn="ctr" defTabSz="292100">
        <a:defRPr sz="2200">
          <a:latin typeface="+mn-lt"/>
          <a:ea typeface="+mn-ea"/>
          <a:cs typeface="+mn-cs"/>
          <a:sym typeface="Helvetica Light"/>
        </a:defRPr>
      </a:lvl9pPr>
    </p:bodyStyle>
    <p:otherStyle>
      <a:lvl1pPr algn="r" defTabSz="292100">
        <a:defRPr sz="1200" b="1">
          <a:solidFill>
            <a:schemeClr val="tx1"/>
          </a:solidFill>
          <a:latin typeface="+mn-lt"/>
          <a:ea typeface="+mn-ea"/>
          <a:cs typeface="+mn-cs"/>
          <a:sym typeface="Source Sans Pro Semibold"/>
        </a:defRPr>
      </a:lvl1pPr>
      <a:lvl2pPr indent="114300" algn="r" defTabSz="292100">
        <a:defRPr sz="1200" b="1">
          <a:solidFill>
            <a:schemeClr val="tx1"/>
          </a:solidFill>
          <a:latin typeface="+mn-lt"/>
          <a:ea typeface="+mn-ea"/>
          <a:cs typeface="+mn-cs"/>
          <a:sym typeface="Source Sans Pro Semibold"/>
        </a:defRPr>
      </a:lvl2pPr>
      <a:lvl3pPr indent="228600" algn="r" defTabSz="292100">
        <a:defRPr sz="1200" b="1">
          <a:solidFill>
            <a:schemeClr val="tx1"/>
          </a:solidFill>
          <a:latin typeface="+mn-lt"/>
          <a:ea typeface="+mn-ea"/>
          <a:cs typeface="+mn-cs"/>
          <a:sym typeface="Source Sans Pro Semibold"/>
        </a:defRPr>
      </a:lvl3pPr>
      <a:lvl4pPr indent="342900" algn="r" defTabSz="292100">
        <a:defRPr sz="1200" b="1">
          <a:solidFill>
            <a:schemeClr val="tx1"/>
          </a:solidFill>
          <a:latin typeface="+mn-lt"/>
          <a:ea typeface="+mn-ea"/>
          <a:cs typeface="+mn-cs"/>
          <a:sym typeface="Source Sans Pro Semibold"/>
        </a:defRPr>
      </a:lvl4pPr>
      <a:lvl5pPr indent="457200" algn="r" defTabSz="292100">
        <a:defRPr sz="1200" b="1">
          <a:solidFill>
            <a:schemeClr val="tx1"/>
          </a:solidFill>
          <a:latin typeface="+mn-lt"/>
          <a:ea typeface="+mn-ea"/>
          <a:cs typeface="+mn-cs"/>
          <a:sym typeface="Source Sans Pro Semibold"/>
        </a:defRPr>
      </a:lvl5pPr>
      <a:lvl6pPr indent="571500" algn="r" defTabSz="292100">
        <a:defRPr sz="1200" b="1">
          <a:solidFill>
            <a:schemeClr val="tx1"/>
          </a:solidFill>
          <a:latin typeface="+mn-lt"/>
          <a:ea typeface="+mn-ea"/>
          <a:cs typeface="+mn-cs"/>
          <a:sym typeface="Source Sans Pro Semibold"/>
        </a:defRPr>
      </a:lvl6pPr>
      <a:lvl7pPr indent="685800" algn="r" defTabSz="292100">
        <a:defRPr sz="1200" b="1">
          <a:solidFill>
            <a:schemeClr val="tx1"/>
          </a:solidFill>
          <a:latin typeface="+mn-lt"/>
          <a:ea typeface="+mn-ea"/>
          <a:cs typeface="+mn-cs"/>
          <a:sym typeface="Source Sans Pro Semibold"/>
        </a:defRPr>
      </a:lvl7pPr>
      <a:lvl8pPr indent="800100" algn="r" defTabSz="292100">
        <a:defRPr sz="1200" b="1">
          <a:solidFill>
            <a:schemeClr val="tx1"/>
          </a:solidFill>
          <a:latin typeface="+mn-lt"/>
          <a:ea typeface="+mn-ea"/>
          <a:cs typeface="+mn-cs"/>
          <a:sym typeface="Source Sans Pro Semibold"/>
        </a:defRPr>
      </a:lvl8pPr>
      <a:lvl9pPr indent="914400" algn="r" defTabSz="292100">
        <a:defRPr sz="1200" b="1">
          <a:solidFill>
            <a:schemeClr val="tx1"/>
          </a:solidFill>
          <a:latin typeface="+mn-lt"/>
          <a:ea typeface="+mn-ea"/>
          <a:cs typeface="+mn-cs"/>
          <a:sym typeface="Source Sans Pro Semibold"/>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62.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cbblog.azurewebsites.net/content/images/2015/06/KB_Scale_Out-Up.png" TargetMode="External"/><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comments" Target="../comments/comment1.xml"/></Relationships>
</file>

<file path=ppt/slides/_rels/slide2.xml.rels><?xml version="1.0" encoding="UTF-8" standalone="yes"?>
<Relationships xmlns="http://schemas.openxmlformats.org/package/2006/relationships"><Relationship Id="rId3" Type="http://schemas.openxmlformats.org/officeDocument/2006/relationships/hyperlink" Target="mailto:marcel.franke@pmone.com" TargetMode="External"/><Relationship Id="rId2" Type="http://schemas.openxmlformats.org/officeDocument/2006/relationships/slideLayout" Target="../slideLayouts/slideLayout8.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image" Target="../media/image12.wmf"/><Relationship Id="rId4"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73.png"/><Relationship Id="rId5" Type="http://schemas.openxmlformats.org/officeDocument/2006/relationships/image" Target="../media/image72.jpe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78.gif"/><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hyperlink" Target="mailto:marcel.franke@pmone.com" TargetMode="External"/><Relationship Id="rId2" Type="http://schemas.openxmlformats.org/officeDocument/2006/relationships/hyperlink" Target="http://www.nexxtjump.com/" TargetMode="External"/><Relationship Id="rId1" Type="http://schemas.openxmlformats.org/officeDocument/2006/relationships/slideLayout" Target="../slideLayouts/slideLayout8.xml"/><Relationship Id="rId5" Type="http://schemas.openxmlformats.org/officeDocument/2006/relationships/image" Target="../media/image15.png"/><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84.emf"/></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3.png"/><Relationship Id="rId7" Type="http://schemas.openxmlformats.org/officeDocument/2006/relationships/image" Target="../media/image86.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85.png"/><Relationship Id="rId5" Type="http://schemas.openxmlformats.org/officeDocument/2006/relationships/image" Target="../media/image84.emf"/><Relationship Id="rId4" Type="http://schemas.openxmlformats.org/officeDocument/2006/relationships/image" Target="../media/image72.jpeg"/></Relationships>
</file>

<file path=ppt/slides/_rels/slide33.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azure.microsoft.com/en-us/documentation/articles/sql-data-warehouse-integrate-power-bi/" TargetMode="External"/><Relationship Id="rId1" Type="http://schemas.openxmlformats.org/officeDocument/2006/relationships/slideLayout" Target="../slideLayouts/slideLayout8.xml"/><Relationship Id="rId5" Type="http://schemas.openxmlformats.org/officeDocument/2006/relationships/comments" Target="../comments/comment2.xml"/><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jpg"/><Relationship Id="rId12" Type="http://schemas.openxmlformats.org/officeDocument/2006/relationships/image" Target="../media/image26.jpeg"/><Relationship Id="rId2" Type="http://schemas.openxmlformats.org/officeDocument/2006/relationships/image" Target="../media/image16.jpeg"/><Relationship Id="rId1" Type="http://schemas.openxmlformats.org/officeDocument/2006/relationships/slideLayout" Target="../slideLayouts/slideLayout44.xml"/><Relationship Id="rId6" Type="http://schemas.openxmlformats.org/officeDocument/2006/relationships/image" Target="../media/image20.jpg"/><Relationship Id="rId11" Type="http://schemas.openxmlformats.org/officeDocument/2006/relationships/image" Target="../media/image25.jpg"/><Relationship Id="rId5" Type="http://schemas.openxmlformats.org/officeDocument/2006/relationships/image" Target="../media/image19.jp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4.xml"/><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10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g"/><Relationship Id="rId18" Type="http://schemas.openxmlformats.org/officeDocument/2006/relationships/image" Target="../media/image28.png"/><Relationship Id="rId3" Type="http://schemas.openxmlformats.org/officeDocument/2006/relationships/image" Target="../media/image31.png"/><Relationship Id="rId7" Type="http://schemas.openxmlformats.org/officeDocument/2006/relationships/image" Target="../media/image35.jpeg"/><Relationship Id="rId12" Type="http://schemas.openxmlformats.org/officeDocument/2006/relationships/image" Target="../media/image40.jpg"/><Relationship Id="rId17" Type="http://schemas.openxmlformats.org/officeDocument/2006/relationships/image" Target="../media/image45.jpeg"/><Relationship Id="rId2" Type="http://schemas.openxmlformats.org/officeDocument/2006/relationships/image" Target="../media/image30.jpg"/><Relationship Id="rId16" Type="http://schemas.openxmlformats.org/officeDocument/2006/relationships/image" Target="../media/image44.jpeg"/><Relationship Id="rId1" Type="http://schemas.openxmlformats.org/officeDocument/2006/relationships/slideLayout" Target="../slideLayouts/slideLayout44.xml"/><Relationship Id="rId6" Type="http://schemas.openxmlformats.org/officeDocument/2006/relationships/image" Target="../media/image34.png"/><Relationship Id="rId11" Type="http://schemas.openxmlformats.org/officeDocument/2006/relationships/image" Target="../media/image39.jpg"/><Relationship Id="rId5" Type="http://schemas.openxmlformats.org/officeDocument/2006/relationships/image" Target="../media/image33.jpg"/><Relationship Id="rId15" Type="http://schemas.openxmlformats.org/officeDocument/2006/relationships/image" Target="../media/image43.jp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g"/><Relationship Id="rId14" Type="http://schemas.openxmlformats.org/officeDocument/2006/relationships/image" Target="../media/image42.jpg"/></Relationships>
</file>

<file path=ppt/slides/_rels/slide70.xml.rels><?xml version="1.0" encoding="UTF-8" standalone="yes"?>
<Relationships xmlns="http://schemas.openxmlformats.org/package/2006/relationships"><Relationship Id="rId2" Type="http://schemas.openxmlformats.org/officeDocument/2006/relationships/comments" Target="../comments/comment4.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116.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image" Target="../media/image28.png"/><Relationship Id="rId5" Type="http://schemas.openxmlformats.org/officeDocument/2006/relationships/image" Target="../media/image48.png"/><Relationship Id="rId4"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jpeg"/><Relationship Id="rId7" Type="http://schemas.openxmlformats.org/officeDocument/2006/relationships/image" Target="../media/image54.jpeg"/><Relationship Id="rId12" Type="http://schemas.openxmlformats.org/officeDocument/2006/relationships/image" Target="../media/image59.png"/><Relationship Id="rId2" Type="http://schemas.openxmlformats.org/officeDocument/2006/relationships/image" Target="../media/image49.jpeg"/><Relationship Id="rId1" Type="http://schemas.openxmlformats.org/officeDocument/2006/relationships/slideLayout" Target="../slideLayouts/slideLayout44.xml"/><Relationship Id="rId6" Type="http://schemas.openxmlformats.org/officeDocument/2006/relationships/image" Target="../media/image53.png"/><Relationship Id="rId11" Type="http://schemas.openxmlformats.org/officeDocument/2006/relationships/image" Target="../media/image58.jpeg"/><Relationship Id="rId5" Type="http://schemas.openxmlformats.org/officeDocument/2006/relationships/image" Target="../media/image52.png"/><Relationship Id="rId15" Type="http://schemas.openxmlformats.org/officeDocument/2006/relationships/image" Target="../media/image28.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jpeg"/><Relationship Id="rId14" Type="http://schemas.openxmlformats.org/officeDocument/2006/relationships/image" Target="../media/image6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el 2"/>
          <p:cNvSpPr>
            <a:spLocks noGrp="1"/>
          </p:cNvSpPr>
          <p:nvPr>
            <p:ph type="title"/>
          </p:nvPr>
        </p:nvSpPr>
        <p:spPr>
          <a:xfrm>
            <a:off x="329606" y="3570304"/>
            <a:ext cx="11639787" cy="2069731"/>
          </a:xfrm>
        </p:spPr>
        <p:txBody>
          <a:bodyPr/>
          <a:lstStyle/>
          <a:p>
            <a:r>
              <a:rPr lang="de-DE" dirty="0">
                <a:latin typeface="Open Sans" panose="020B0606030504020204" pitchFamily="34" charset="0"/>
                <a:ea typeface="Open Sans" panose="020B0606030504020204" pitchFamily="34" charset="0"/>
                <a:cs typeface="Open Sans" panose="020B0606030504020204" pitchFamily="34" charset="0"/>
              </a:rPr>
              <a:t>Azure SQL Database vs. Azure SQL Data Warehouse</a:t>
            </a:r>
            <a:br>
              <a:rPr lang="de-DE" dirty="0">
                <a:latin typeface="Open Sans" panose="020B0606030504020204" pitchFamily="34" charset="0"/>
                <a:ea typeface="Open Sans" panose="020B0606030504020204" pitchFamily="34" charset="0"/>
                <a:cs typeface="Open Sans" panose="020B0606030504020204" pitchFamily="34" charset="0"/>
              </a:rPr>
            </a:br>
            <a:br>
              <a:rPr lang="de-DE" dirty="0">
                <a:latin typeface="Open Sans" panose="020B0606030504020204" pitchFamily="34" charset="0"/>
                <a:ea typeface="Open Sans" panose="020B0606030504020204" pitchFamily="34" charset="0"/>
                <a:cs typeface="Open Sans" panose="020B0606030504020204" pitchFamily="34" charset="0"/>
              </a:rPr>
            </a:br>
            <a:r>
              <a:rPr lang="de-DE" sz="3600" dirty="0">
                <a:latin typeface="Open Sans" panose="020B0606030504020204" pitchFamily="34" charset="0"/>
                <a:ea typeface="Open Sans" panose="020B0606030504020204" pitchFamily="34" charset="0"/>
                <a:cs typeface="Open Sans" panose="020B0606030504020204" pitchFamily="34" charset="0"/>
              </a:rPr>
              <a:t>Marcel Franke</a:t>
            </a:r>
            <a:br>
              <a:rPr lang="de-DE" sz="3600" dirty="0">
                <a:latin typeface="Open Sans" panose="020B0606030504020204" pitchFamily="34" charset="0"/>
                <a:ea typeface="Open Sans" panose="020B0606030504020204" pitchFamily="34" charset="0"/>
                <a:cs typeface="Open Sans" panose="020B0606030504020204" pitchFamily="34" charset="0"/>
              </a:rPr>
            </a:br>
            <a:r>
              <a:rPr lang="de-DE" sz="3600" dirty="0">
                <a:latin typeface="Open Sans" panose="020B0606030504020204" pitchFamily="34" charset="0"/>
                <a:ea typeface="Open Sans" panose="020B0606030504020204" pitchFamily="34" charset="0"/>
                <a:cs typeface="Open Sans" panose="020B0606030504020204" pitchFamily="34" charset="0"/>
              </a:rPr>
              <a:t>Viktor Adler</a:t>
            </a:r>
            <a:br>
              <a:rPr lang="de-DE" dirty="0">
                <a:latin typeface="Open Sans" panose="020B0606030504020204" pitchFamily="34" charset="0"/>
                <a:ea typeface="Open Sans" panose="020B0606030504020204" pitchFamily="34" charset="0"/>
                <a:cs typeface="Open Sans" panose="020B0606030504020204" pitchFamily="34" charset="0"/>
              </a:rPr>
            </a:br>
            <a:endParaRPr lang="de-D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13166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1528549"/>
            <a:ext cx="12192000" cy="4653887"/>
          </a:xfrm>
          <a:prstGeom prst="rect">
            <a:avLst/>
          </a:prstGeom>
          <a:solidFill>
            <a:srgbClr val="00A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p:txBody>
          <a:bodyPr/>
          <a:lstStyle/>
          <a:p>
            <a:r>
              <a:rPr lang="en-US" dirty="0"/>
              <a:t>Agenda</a:t>
            </a:r>
            <a:endParaRPr lang="de-DE" dirty="0"/>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20000"/>
          <a:stretch/>
        </p:blipFill>
        <p:spPr>
          <a:xfrm>
            <a:off x="-13648" y="2195655"/>
            <a:ext cx="5895831" cy="3158482"/>
          </a:xfrm>
        </p:spPr>
      </p:pic>
      <p:sp>
        <p:nvSpPr>
          <p:cNvPr id="8" name="Inhaltsplatzhalter 2"/>
          <p:cNvSpPr txBox="1">
            <a:spLocks/>
          </p:cNvSpPr>
          <p:nvPr/>
        </p:nvSpPr>
        <p:spPr>
          <a:xfrm>
            <a:off x="4217158" y="2195655"/>
            <a:ext cx="7833815" cy="36203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err="1">
                <a:solidFill>
                  <a:schemeClr val="bg1"/>
                </a:solidFill>
              </a:rPr>
              <a:t>Einleitung</a:t>
            </a:r>
            <a:endParaRPr lang="de-DE" sz="2400" dirty="0">
              <a:solidFill>
                <a:schemeClr val="bg1"/>
              </a:solidFill>
            </a:endParaRPr>
          </a:p>
          <a:p>
            <a:r>
              <a:rPr lang="de-DE" sz="2400" dirty="0">
                <a:solidFill>
                  <a:schemeClr val="bg1"/>
                </a:solidFill>
              </a:rPr>
              <a:t>Architektur &amp; genereller Aufbau</a:t>
            </a:r>
          </a:p>
          <a:p>
            <a:r>
              <a:rPr lang="de-DE" sz="2400" dirty="0">
                <a:solidFill>
                  <a:schemeClr val="bg1"/>
                </a:solidFill>
              </a:rPr>
              <a:t>Tools &amp; Entwicklungsumgebung</a:t>
            </a:r>
          </a:p>
          <a:p>
            <a:r>
              <a:rPr lang="de-DE" sz="2400" dirty="0">
                <a:solidFill>
                  <a:schemeClr val="bg1"/>
                </a:solidFill>
              </a:rPr>
              <a:t>Skalierbarkeit &amp; Workloads</a:t>
            </a:r>
          </a:p>
          <a:p>
            <a:r>
              <a:rPr lang="de-DE" sz="2400" dirty="0">
                <a:solidFill>
                  <a:schemeClr val="bg1"/>
                </a:solidFill>
              </a:rPr>
              <a:t>Berechtigungen &amp; Security</a:t>
            </a:r>
          </a:p>
          <a:p>
            <a:r>
              <a:rPr lang="de-DE" sz="2400" dirty="0">
                <a:solidFill>
                  <a:schemeClr val="bg1"/>
                </a:solidFill>
              </a:rPr>
              <a:t>Hochverfügbarkeit, Backup &amp; Restore</a:t>
            </a:r>
          </a:p>
          <a:p>
            <a:r>
              <a:rPr lang="de-DE" sz="2400" dirty="0">
                <a:solidFill>
                  <a:schemeClr val="bg1"/>
                </a:solidFill>
              </a:rPr>
              <a:t>Kosten</a:t>
            </a:r>
          </a:p>
          <a:p>
            <a:r>
              <a:rPr lang="de-DE" sz="2400" dirty="0">
                <a:solidFill>
                  <a:schemeClr val="bg1"/>
                </a:solidFill>
              </a:rPr>
              <a:t>Zusammenfassung</a:t>
            </a:r>
          </a:p>
        </p:txBody>
      </p:sp>
    </p:spTree>
    <p:extLst>
      <p:ext uri="{BB962C8B-B14F-4D97-AF65-F5344CB8AC3E}">
        <p14:creationId xmlns:p14="http://schemas.microsoft.com/office/powerpoint/2010/main" val="1043043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Überblick</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557758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bwMode="auto">
          <a:xfrm>
            <a:off x="2450744" y="176741"/>
            <a:ext cx="2083578" cy="5813503"/>
          </a:xfrm>
          <a:custGeom>
            <a:avLst/>
            <a:gdLst>
              <a:gd name="connsiteX0" fmla="*/ 2400300 w 2400300"/>
              <a:gd name="connsiteY0" fmla="*/ 0 h 5934075"/>
              <a:gd name="connsiteX1" fmla="*/ 0 w 2400300"/>
              <a:gd name="connsiteY1" fmla="*/ 28575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14631 w 2400300"/>
              <a:gd name="connsiteY1" fmla="*/ 313769 h 5934075"/>
              <a:gd name="connsiteX2" fmla="*/ 0 w 2400300"/>
              <a:gd name="connsiteY2" fmla="*/ 3448050 h 5934075"/>
              <a:gd name="connsiteX3" fmla="*/ 2400300 w 2400300"/>
              <a:gd name="connsiteY3" fmla="*/ 5934075 h 5934075"/>
              <a:gd name="connsiteX4" fmla="*/ 2400300 w 2400300"/>
              <a:gd name="connsiteY4" fmla="*/ 0 h 5934075"/>
              <a:gd name="connsiteX0" fmla="*/ 2400300 w 2400300"/>
              <a:gd name="connsiteY0" fmla="*/ 0 h 5934075"/>
              <a:gd name="connsiteX1" fmla="*/ 3658 w 2400300"/>
              <a:gd name="connsiteY1" fmla="*/ 829064 h 5934075"/>
              <a:gd name="connsiteX2" fmla="*/ 0 w 2400300"/>
              <a:gd name="connsiteY2" fmla="*/ 3448050 h 5934075"/>
              <a:gd name="connsiteX3" fmla="*/ 2400300 w 2400300"/>
              <a:gd name="connsiteY3" fmla="*/ 5934075 h 5934075"/>
              <a:gd name="connsiteX4" fmla="*/ 2400300 w 2400300"/>
              <a:gd name="connsiteY4" fmla="*/ 0 h 5934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5934075">
                <a:moveTo>
                  <a:pt x="2400300" y="0"/>
                </a:moveTo>
                <a:lnTo>
                  <a:pt x="3658" y="829064"/>
                </a:lnTo>
                <a:cubicBezTo>
                  <a:pt x="2439" y="1702059"/>
                  <a:pt x="1219" y="2575055"/>
                  <a:pt x="0" y="3448050"/>
                </a:cubicBezTo>
                <a:lnTo>
                  <a:pt x="2400300" y="5934075"/>
                </a:lnTo>
                <a:lnTo>
                  <a:pt x="2400300" y="0"/>
                </a:lnTo>
                <a:close/>
              </a:path>
            </a:pathLst>
          </a:cu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IN" sz="1960" b="1" dirty="0">
              <a:solidFill>
                <a:schemeClr val="bg1"/>
              </a:solidFill>
              <a:latin typeface="+mj-lt"/>
              <a:ea typeface="Segoe UI" pitchFamily="34" charset="0"/>
              <a:cs typeface="Segoe UI" pitchFamily="34" charset="0"/>
            </a:endParaRPr>
          </a:p>
        </p:txBody>
      </p:sp>
      <p:grpSp>
        <p:nvGrpSpPr>
          <p:cNvPr id="7" name="Group 6"/>
          <p:cNvGrpSpPr/>
          <p:nvPr/>
        </p:nvGrpSpPr>
        <p:grpSpPr>
          <a:xfrm>
            <a:off x="4530908" y="176741"/>
            <a:ext cx="7169531" cy="1842977"/>
            <a:chOff x="4846638" y="307254"/>
            <a:chExt cx="7315200" cy="1880422"/>
          </a:xfrm>
        </p:grpSpPr>
        <p:sp>
          <p:nvSpPr>
            <p:cNvPr id="8" name="Rectangle 7">
              <a:hlinkClick r:id="" action="ppaction://noaction"/>
            </p:cNvPr>
            <p:cNvSpPr/>
            <p:nvPr/>
          </p:nvSpPr>
          <p:spPr bwMode="auto">
            <a:xfrm>
              <a:off x="4846638" y="307254"/>
              <a:ext cx="7315200" cy="527472"/>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29" tIns="89619" rIns="134429" bIns="89619" numCol="1" spcCol="0" rtlCol="0" fromWordArt="0" anchor="ctr" anchorCtr="0" forceAA="0" compatLnSpc="1">
              <a:prstTxWarp prst="textNoShape">
                <a:avLst/>
              </a:prstTxWarp>
              <a:noAutofit/>
            </a:bodyPr>
            <a:lstStyle/>
            <a:p>
              <a:pPr defTabSz="746170">
                <a:defRPr/>
              </a:pPr>
              <a:r>
                <a:rPr lang="en-US" kern="0" dirty="0">
                  <a:solidFill>
                    <a:srgbClr val="0072C6"/>
                  </a:solidFill>
                  <a:latin typeface="Segoe UI Semibold" panose="020B0702040204020203" pitchFamily="34" charset="0"/>
                  <a:cs typeface="Segoe UI Semibold" panose="020B0702040204020203" pitchFamily="34" charset="0"/>
                </a:rPr>
                <a:t>Visualize + Decide</a:t>
              </a:r>
            </a:p>
          </p:txBody>
        </p:sp>
        <p:grpSp>
          <p:nvGrpSpPr>
            <p:cNvPr id="9" name="Group 8"/>
            <p:cNvGrpSpPr/>
            <p:nvPr/>
          </p:nvGrpSpPr>
          <p:grpSpPr>
            <a:xfrm>
              <a:off x="10762806" y="907516"/>
              <a:ext cx="1399032" cy="1280160"/>
              <a:chOff x="10762806" y="907516"/>
              <a:chExt cx="1399032" cy="1280160"/>
            </a:xfrm>
          </p:grpSpPr>
          <p:sp>
            <p:nvSpPr>
              <p:cNvPr id="22" name="Rectangle 21"/>
              <p:cNvSpPr/>
              <p:nvPr/>
            </p:nvSpPr>
            <p:spPr bwMode="auto">
              <a:xfrm>
                <a:off x="10762806"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Mobile</a:t>
                </a:r>
              </a:p>
            </p:txBody>
          </p:sp>
          <p:grpSp>
            <p:nvGrpSpPr>
              <p:cNvPr id="23" name="Group 22"/>
              <p:cNvGrpSpPr/>
              <p:nvPr/>
            </p:nvGrpSpPr>
            <p:grpSpPr>
              <a:xfrm>
                <a:off x="10862181" y="991671"/>
                <a:ext cx="375429" cy="437853"/>
                <a:chOff x="10280016" y="4544833"/>
                <a:chExt cx="728879" cy="719102"/>
              </a:xfrm>
            </p:grpSpPr>
            <p:grpSp>
              <p:nvGrpSpPr>
                <p:cNvPr id="24" name="Group 23"/>
                <p:cNvGrpSpPr/>
                <p:nvPr/>
              </p:nvGrpSpPr>
              <p:grpSpPr bwMode="black">
                <a:xfrm>
                  <a:off x="10280016" y="4544833"/>
                  <a:ext cx="728879" cy="719102"/>
                  <a:chOff x="2916435" y="3914152"/>
                  <a:chExt cx="930763" cy="918513"/>
                </a:xfrm>
              </p:grpSpPr>
              <p:pic>
                <p:nvPicPr>
                  <p:cNvPr id="26" name="Picture 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rot="2614426" flipH="1">
                    <a:off x="2916435" y="4302640"/>
                    <a:ext cx="394555" cy="530025"/>
                  </a:xfrm>
                  <a:prstGeom prst="rect">
                    <a:avLst/>
                  </a:prstGeom>
                </p:spPr>
              </p:pic>
              <p:sp>
                <p:nvSpPr>
                  <p:cNvPr id="27" name="Freeform 61"/>
                  <p:cNvSpPr>
                    <a:spLocks/>
                  </p:cNvSpPr>
                  <p:nvPr/>
                </p:nvSpPr>
                <p:spPr bwMode="black">
                  <a:xfrm rot="10800000">
                    <a:off x="3279998" y="3914152"/>
                    <a:ext cx="567200" cy="820335"/>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89619" tIns="44810" rIns="89619" bIns="44810" numCol="1" anchor="t" anchorCtr="0" compatLnSpc="1">
                    <a:prstTxWarp prst="textNoShape">
                      <a:avLst/>
                    </a:prstTxWarp>
                  </a:bodyPr>
                  <a:lstStyle/>
                  <a:p>
                    <a:pPr defTabSz="895645">
                      <a:defRPr/>
                    </a:pPr>
                    <a:endParaRPr lang="en-US" sz="864" kern="0" dirty="0">
                      <a:solidFill>
                        <a:srgbClr val="FFFFFF"/>
                      </a:solidFill>
                    </a:endParaRPr>
                  </a:p>
                </p:txBody>
              </p:sp>
            </p:grpSp>
            <p:sp>
              <p:nvSpPr>
                <p:cNvPr id="25" name="Freeform 24"/>
                <p:cNvSpPr/>
                <p:nvPr>
                  <p:custDataLst>
                    <p:tags r:id="rId2"/>
                  </p:custDataLst>
                </p:nvPr>
              </p:nvSpPr>
              <p:spPr>
                <a:xfrm>
                  <a:off x="10639372" y="4697517"/>
                  <a:ext cx="294872" cy="301210"/>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19" tIns="44810" rIns="89619" bIns="44810" rtlCol="0" anchor="ctr"/>
                <a:lstStyle/>
                <a:p>
                  <a:pPr algn="ctr" defTabSz="895492">
                    <a:defRPr/>
                  </a:pPr>
                  <a:endParaRPr lang="en-US" sz="1729" kern="0">
                    <a:solidFill>
                      <a:sysClr val="window" lastClr="FFFFFF"/>
                    </a:solidFill>
                    <a:latin typeface="Arial"/>
                  </a:endParaRPr>
                </a:p>
              </p:txBody>
            </p:sp>
          </p:grpSp>
        </p:grpSp>
        <p:grpSp>
          <p:nvGrpSpPr>
            <p:cNvPr id="10" name="Group 9"/>
            <p:cNvGrpSpPr/>
            <p:nvPr/>
          </p:nvGrpSpPr>
          <p:grpSpPr>
            <a:xfrm>
              <a:off x="6325680" y="907516"/>
              <a:ext cx="1399032" cy="1280160"/>
              <a:chOff x="6325680" y="907516"/>
              <a:chExt cx="1399032" cy="1280160"/>
            </a:xfrm>
          </p:grpSpPr>
          <p:sp>
            <p:nvSpPr>
              <p:cNvPr id="20" name="Rectangle 19"/>
              <p:cNvSpPr/>
              <p:nvPr/>
            </p:nvSpPr>
            <p:spPr bwMode="auto">
              <a:xfrm>
                <a:off x="6325680"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Reports</a:t>
                </a:r>
              </a:p>
            </p:txBody>
          </p:sp>
          <p:sp>
            <p:nvSpPr>
              <p:cNvPr id="21" name="Freeform 30"/>
              <p:cNvSpPr>
                <a:spLocks noEditPoints="1"/>
              </p:cNvSpPr>
              <p:nvPr/>
            </p:nvSpPr>
            <p:spPr bwMode="auto">
              <a:xfrm>
                <a:off x="6403480" y="974729"/>
                <a:ext cx="313742" cy="399210"/>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89619" tIns="44810" rIns="89619" bIns="44810" numCol="1" anchor="t" anchorCtr="0" compatLnSpc="1">
                <a:prstTxWarp prst="textNoShape">
                  <a:avLst/>
                </a:prstTxWarp>
              </a:bodyPr>
              <a:lstStyle/>
              <a:p>
                <a:pPr defTabSz="877993">
                  <a:defRPr/>
                </a:pPr>
                <a:endParaRPr lang="en-US" sz="1633" kern="0">
                  <a:solidFill>
                    <a:srgbClr val="000000"/>
                  </a:solidFill>
                </a:endParaRPr>
              </a:p>
            </p:txBody>
          </p:sp>
        </p:grpSp>
        <p:grpSp>
          <p:nvGrpSpPr>
            <p:cNvPr id="11" name="Group 10"/>
            <p:cNvGrpSpPr/>
            <p:nvPr/>
          </p:nvGrpSpPr>
          <p:grpSpPr>
            <a:xfrm>
              <a:off x="9283764" y="907516"/>
              <a:ext cx="1399032" cy="1280160"/>
              <a:chOff x="9283764" y="907516"/>
              <a:chExt cx="1399032" cy="1280160"/>
            </a:xfrm>
          </p:grpSpPr>
          <p:sp>
            <p:nvSpPr>
              <p:cNvPr id="18" name="Rectangle 17"/>
              <p:cNvSpPr/>
              <p:nvPr/>
            </p:nvSpPr>
            <p:spPr bwMode="auto">
              <a:xfrm>
                <a:off x="9283764" y="907516"/>
                <a:ext cx="1399032" cy="1280160"/>
              </a:xfrm>
              <a:prstGeom prst="rect">
                <a:avLst/>
              </a:prstGeom>
              <a:solidFill>
                <a:srgbClr val="0072C6"/>
              </a:solidFill>
              <a:ln w="10795" cap="flat" cmpd="sng" algn="ctr">
                <a:noFill/>
                <a:prstDash val="solid"/>
              </a:ln>
              <a:effectLst/>
            </p:spPr>
            <p:txBody>
              <a:bodyPr lIns="89619" tIns="44810" rIns="45720" bIns="44810" anchor="b"/>
              <a:lstStyle/>
              <a:p>
                <a:pPr defTabSz="914128">
                  <a:defRPr/>
                </a:pPr>
                <a:r>
                  <a:rPr lang="en-US" sz="1400" kern="0" dirty="0">
                    <a:solidFill>
                      <a:schemeClr val="bg1"/>
                    </a:solidFill>
                  </a:rPr>
                  <a:t>Natural language query</a:t>
                </a:r>
              </a:p>
            </p:txBody>
          </p:sp>
          <p:sp>
            <p:nvSpPr>
              <p:cNvPr id="19" name="Freeform 8"/>
              <p:cNvSpPr>
                <a:spLocks noEditPoints="1"/>
              </p:cNvSpPr>
              <p:nvPr/>
            </p:nvSpPr>
            <p:spPr bwMode="black">
              <a:xfrm rot="5400000">
                <a:off x="9356341" y="980283"/>
                <a:ext cx="416705" cy="405597"/>
              </a:xfrm>
              <a:custGeom>
                <a:avLst/>
                <a:gdLst>
                  <a:gd name="T0" fmla="*/ 226 w 300"/>
                  <a:gd name="T1" fmla="*/ 193 h 300"/>
                  <a:gd name="T2" fmla="*/ 233 w 300"/>
                  <a:gd name="T3" fmla="*/ 157 h 300"/>
                  <a:gd name="T4" fmla="*/ 233 w 300"/>
                  <a:gd name="T5" fmla="*/ 128 h 300"/>
                  <a:gd name="T6" fmla="*/ 142 w 300"/>
                  <a:gd name="T7" fmla="*/ 51 h 300"/>
                  <a:gd name="T8" fmla="*/ 52 w 300"/>
                  <a:gd name="T9" fmla="*/ 128 h 300"/>
                  <a:gd name="T10" fmla="*/ 52 w 300"/>
                  <a:gd name="T11" fmla="*/ 157 h 300"/>
                  <a:gd name="T12" fmla="*/ 142 w 300"/>
                  <a:gd name="T13" fmla="*/ 234 h 300"/>
                  <a:gd name="T14" fmla="*/ 183 w 300"/>
                  <a:gd name="T15" fmla="*/ 224 h 300"/>
                  <a:gd name="T16" fmla="*/ 193 w 300"/>
                  <a:gd name="T17" fmla="*/ 226 h 300"/>
                  <a:gd name="T18" fmla="*/ 270 w 300"/>
                  <a:gd name="T19" fmla="*/ 300 h 300"/>
                  <a:gd name="T20" fmla="*/ 298 w 300"/>
                  <a:gd name="T21" fmla="*/ 275 h 300"/>
                  <a:gd name="T22" fmla="*/ 206 w 300"/>
                  <a:gd name="T23" fmla="*/ 157 h 300"/>
                  <a:gd name="T24" fmla="*/ 142 w 300"/>
                  <a:gd name="T25" fmla="*/ 208 h 300"/>
                  <a:gd name="T26" fmla="*/ 78 w 300"/>
                  <a:gd name="T27" fmla="*/ 157 h 300"/>
                  <a:gd name="T28" fmla="*/ 78 w 300"/>
                  <a:gd name="T29" fmla="*/ 128 h 300"/>
                  <a:gd name="T30" fmla="*/ 142 w 300"/>
                  <a:gd name="T31" fmla="*/ 77 h 300"/>
                  <a:gd name="T32" fmla="*/ 206 w 300"/>
                  <a:gd name="T33" fmla="*/ 128 h 300"/>
                  <a:gd name="T34" fmla="*/ 206 w 300"/>
                  <a:gd name="T35" fmla="*/ 157 h 300"/>
                  <a:gd name="T36" fmla="*/ 197 w 300"/>
                  <a:gd name="T37" fmla="*/ 142 h 300"/>
                  <a:gd name="T38" fmla="*/ 156 w 300"/>
                  <a:gd name="T39" fmla="*/ 157 h 300"/>
                  <a:gd name="T40" fmla="*/ 142 w 300"/>
                  <a:gd name="T41" fmla="*/ 197 h 300"/>
                  <a:gd name="T42" fmla="*/ 128 w 300"/>
                  <a:gd name="T43" fmla="*/ 157 h 300"/>
                  <a:gd name="T44" fmla="*/ 87 w 300"/>
                  <a:gd name="T45" fmla="*/ 142 h 300"/>
                  <a:gd name="T46" fmla="*/ 128 w 300"/>
                  <a:gd name="T47" fmla="*/ 128 h 300"/>
                  <a:gd name="T48" fmla="*/ 142 w 300"/>
                  <a:gd name="T49" fmla="*/ 88 h 300"/>
                  <a:gd name="T50" fmla="*/ 156 w 300"/>
                  <a:gd name="T51" fmla="*/ 128 h 300"/>
                  <a:gd name="T52" fmla="*/ 142 w 300"/>
                  <a:gd name="T53" fmla="*/ 40 h 300"/>
                  <a:gd name="T54" fmla="*/ 128 w 300"/>
                  <a:gd name="T55" fmla="*/ 0 h 300"/>
                  <a:gd name="T56" fmla="*/ 156 w 300"/>
                  <a:gd name="T57" fmla="*/ 41 h 300"/>
                  <a:gd name="T58" fmla="*/ 40 w 300"/>
                  <a:gd name="T59" fmla="*/ 142 h 300"/>
                  <a:gd name="T60" fmla="*/ 0 w 300"/>
                  <a:gd name="T61" fmla="*/ 157 h 300"/>
                  <a:gd name="T62" fmla="*/ 41 w 300"/>
                  <a:gd name="T63" fmla="*/ 128 h 300"/>
                  <a:gd name="T64" fmla="*/ 142 w 300"/>
                  <a:gd name="T65" fmla="*/ 245 h 300"/>
                  <a:gd name="T66" fmla="*/ 156 w 300"/>
                  <a:gd name="T67" fmla="*/ 285 h 300"/>
                  <a:gd name="T68" fmla="*/ 128 w 300"/>
                  <a:gd name="T69" fmla="*/ 244 h 300"/>
                  <a:gd name="T70" fmla="*/ 245 w 300"/>
                  <a:gd name="T71" fmla="*/ 142 h 300"/>
                  <a:gd name="T72" fmla="*/ 285 w 300"/>
                  <a:gd name="T73" fmla="*/ 128 h 300"/>
                  <a:gd name="T74" fmla="*/ 243 w 300"/>
                  <a:gd name="T75" fmla="*/ 15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0" h="300">
                    <a:moveTo>
                      <a:pt x="298" y="266"/>
                    </a:moveTo>
                    <a:cubicBezTo>
                      <a:pt x="226" y="193"/>
                      <a:pt x="226" y="193"/>
                      <a:pt x="226" y="193"/>
                    </a:cubicBezTo>
                    <a:cubicBezTo>
                      <a:pt x="223" y="191"/>
                      <a:pt x="222" y="186"/>
                      <a:pt x="224" y="183"/>
                    </a:cubicBezTo>
                    <a:cubicBezTo>
                      <a:pt x="228" y="175"/>
                      <a:pt x="231" y="166"/>
                      <a:pt x="233" y="157"/>
                    </a:cubicBezTo>
                    <a:cubicBezTo>
                      <a:pt x="233" y="152"/>
                      <a:pt x="234" y="147"/>
                      <a:pt x="234" y="142"/>
                    </a:cubicBezTo>
                    <a:cubicBezTo>
                      <a:pt x="234" y="138"/>
                      <a:pt x="233" y="133"/>
                      <a:pt x="233" y="128"/>
                    </a:cubicBezTo>
                    <a:cubicBezTo>
                      <a:pt x="227" y="89"/>
                      <a:pt x="196" y="58"/>
                      <a:pt x="156" y="52"/>
                    </a:cubicBezTo>
                    <a:cubicBezTo>
                      <a:pt x="152" y="51"/>
                      <a:pt x="147" y="51"/>
                      <a:pt x="142" y="51"/>
                    </a:cubicBezTo>
                    <a:cubicBezTo>
                      <a:pt x="137" y="51"/>
                      <a:pt x="133" y="51"/>
                      <a:pt x="128" y="52"/>
                    </a:cubicBezTo>
                    <a:cubicBezTo>
                      <a:pt x="89" y="58"/>
                      <a:pt x="58" y="89"/>
                      <a:pt x="52" y="128"/>
                    </a:cubicBezTo>
                    <a:cubicBezTo>
                      <a:pt x="51" y="133"/>
                      <a:pt x="51" y="138"/>
                      <a:pt x="51" y="142"/>
                    </a:cubicBezTo>
                    <a:cubicBezTo>
                      <a:pt x="51" y="147"/>
                      <a:pt x="51" y="152"/>
                      <a:pt x="52" y="157"/>
                    </a:cubicBezTo>
                    <a:cubicBezTo>
                      <a:pt x="58" y="196"/>
                      <a:pt x="89" y="227"/>
                      <a:pt x="128" y="233"/>
                    </a:cubicBezTo>
                    <a:cubicBezTo>
                      <a:pt x="133" y="234"/>
                      <a:pt x="137" y="234"/>
                      <a:pt x="142" y="234"/>
                    </a:cubicBezTo>
                    <a:cubicBezTo>
                      <a:pt x="147" y="234"/>
                      <a:pt x="152" y="234"/>
                      <a:pt x="156" y="233"/>
                    </a:cubicBezTo>
                    <a:cubicBezTo>
                      <a:pt x="166" y="231"/>
                      <a:pt x="175" y="228"/>
                      <a:pt x="183" y="224"/>
                    </a:cubicBezTo>
                    <a:cubicBezTo>
                      <a:pt x="184" y="224"/>
                      <a:pt x="185" y="223"/>
                      <a:pt x="187" y="223"/>
                    </a:cubicBezTo>
                    <a:cubicBezTo>
                      <a:pt x="189" y="223"/>
                      <a:pt x="192" y="224"/>
                      <a:pt x="193" y="226"/>
                    </a:cubicBezTo>
                    <a:cubicBezTo>
                      <a:pt x="265" y="298"/>
                      <a:pt x="265" y="298"/>
                      <a:pt x="265" y="298"/>
                    </a:cubicBezTo>
                    <a:cubicBezTo>
                      <a:pt x="267" y="299"/>
                      <a:pt x="268" y="300"/>
                      <a:pt x="270" y="300"/>
                    </a:cubicBezTo>
                    <a:cubicBezTo>
                      <a:pt x="272" y="300"/>
                      <a:pt x="273" y="299"/>
                      <a:pt x="275" y="298"/>
                    </a:cubicBezTo>
                    <a:cubicBezTo>
                      <a:pt x="298" y="275"/>
                      <a:pt x="298" y="275"/>
                      <a:pt x="298" y="275"/>
                    </a:cubicBezTo>
                    <a:cubicBezTo>
                      <a:pt x="300" y="272"/>
                      <a:pt x="300" y="268"/>
                      <a:pt x="298" y="266"/>
                    </a:cubicBezTo>
                    <a:close/>
                    <a:moveTo>
                      <a:pt x="206" y="157"/>
                    </a:moveTo>
                    <a:cubicBezTo>
                      <a:pt x="201" y="181"/>
                      <a:pt x="181" y="201"/>
                      <a:pt x="156" y="206"/>
                    </a:cubicBezTo>
                    <a:cubicBezTo>
                      <a:pt x="152" y="207"/>
                      <a:pt x="147" y="208"/>
                      <a:pt x="142" y="208"/>
                    </a:cubicBezTo>
                    <a:cubicBezTo>
                      <a:pt x="137" y="208"/>
                      <a:pt x="133" y="207"/>
                      <a:pt x="128" y="206"/>
                    </a:cubicBezTo>
                    <a:cubicBezTo>
                      <a:pt x="103" y="201"/>
                      <a:pt x="84" y="181"/>
                      <a:pt x="78" y="157"/>
                    </a:cubicBezTo>
                    <a:cubicBezTo>
                      <a:pt x="77" y="152"/>
                      <a:pt x="77" y="147"/>
                      <a:pt x="77" y="142"/>
                    </a:cubicBezTo>
                    <a:cubicBezTo>
                      <a:pt x="77" y="138"/>
                      <a:pt x="77" y="133"/>
                      <a:pt x="78" y="128"/>
                    </a:cubicBezTo>
                    <a:cubicBezTo>
                      <a:pt x="84" y="103"/>
                      <a:pt x="103" y="84"/>
                      <a:pt x="128" y="79"/>
                    </a:cubicBezTo>
                    <a:cubicBezTo>
                      <a:pt x="133" y="78"/>
                      <a:pt x="137" y="77"/>
                      <a:pt x="142" y="77"/>
                    </a:cubicBezTo>
                    <a:cubicBezTo>
                      <a:pt x="147" y="77"/>
                      <a:pt x="152" y="78"/>
                      <a:pt x="156" y="79"/>
                    </a:cubicBezTo>
                    <a:cubicBezTo>
                      <a:pt x="181" y="84"/>
                      <a:pt x="201" y="103"/>
                      <a:pt x="206" y="128"/>
                    </a:cubicBezTo>
                    <a:cubicBezTo>
                      <a:pt x="207" y="133"/>
                      <a:pt x="208" y="138"/>
                      <a:pt x="208" y="142"/>
                    </a:cubicBezTo>
                    <a:cubicBezTo>
                      <a:pt x="208" y="147"/>
                      <a:pt x="207" y="152"/>
                      <a:pt x="206" y="157"/>
                    </a:cubicBezTo>
                    <a:close/>
                    <a:moveTo>
                      <a:pt x="195" y="128"/>
                    </a:moveTo>
                    <a:cubicBezTo>
                      <a:pt x="196" y="133"/>
                      <a:pt x="197" y="138"/>
                      <a:pt x="197" y="142"/>
                    </a:cubicBezTo>
                    <a:cubicBezTo>
                      <a:pt x="197" y="147"/>
                      <a:pt x="196" y="152"/>
                      <a:pt x="195" y="157"/>
                    </a:cubicBezTo>
                    <a:cubicBezTo>
                      <a:pt x="156" y="157"/>
                      <a:pt x="156" y="157"/>
                      <a:pt x="156" y="157"/>
                    </a:cubicBezTo>
                    <a:cubicBezTo>
                      <a:pt x="156" y="195"/>
                      <a:pt x="156" y="195"/>
                      <a:pt x="156" y="195"/>
                    </a:cubicBezTo>
                    <a:cubicBezTo>
                      <a:pt x="152" y="197"/>
                      <a:pt x="147" y="197"/>
                      <a:pt x="142" y="197"/>
                    </a:cubicBezTo>
                    <a:cubicBezTo>
                      <a:pt x="137" y="197"/>
                      <a:pt x="133" y="197"/>
                      <a:pt x="128" y="195"/>
                    </a:cubicBezTo>
                    <a:cubicBezTo>
                      <a:pt x="128" y="157"/>
                      <a:pt x="128" y="157"/>
                      <a:pt x="128" y="157"/>
                    </a:cubicBezTo>
                    <a:cubicBezTo>
                      <a:pt x="89" y="157"/>
                      <a:pt x="89" y="157"/>
                      <a:pt x="89" y="157"/>
                    </a:cubicBezTo>
                    <a:cubicBezTo>
                      <a:pt x="88" y="152"/>
                      <a:pt x="87" y="147"/>
                      <a:pt x="87" y="142"/>
                    </a:cubicBezTo>
                    <a:cubicBezTo>
                      <a:pt x="87" y="138"/>
                      <a:pt x="88" y="133"/>
                      <a:pt x="89" y="128"/>
                    </a:cubicBezTo>
                    <a:cubicBezTo>
                      <a:pt x="128" y="128"/>
                      <a:pt x="128" y="128"/>
                      <a:pt x="128" y="128"/>
                    </a:cubicBezTo>
                    <a:cubicBezTo>
                      <a:pt x="128" y="90"/>
                      <a:pt x="128" y="90"/>
                      <a:pt x="128" y="90"/>
                    </a:cubicBezTo>
                    <a:cubicBezTo>
                      <a:pt x="133" y="88"/>
                      <a:pt x="137" y="88"/>
                      <a:pt x="142" y="88"/>
                    </a:cubicBezTo>
                    <a:cubicBezTo>
                      <a:pt x="147" y="88"/>
                      <a:pt x="152" y="88"/>
                      <a:pt x="156" y="90"/>
                    </a:cubicBezTo>
                    <a:cubicBezTo>
                      <a:pt x="156" y="128"/>
                      <a:pt x="156" y="128"/>
                      <a:pt x="156" y="128"/>
                    </a:cubicBezTo>
                    <a:lnTo>
                      <a:pt x="195" y="128"/>
                    </a:lnTo>
                    <a:close/>
                    <a:moveTo>
                      <a:pt x="142" y="40"/>
                    </a:moveTo>
                    <a:cubicBezTo>
                      <a:pt x="137" y="40"/>
                      <a:pt x="133" y="41"/>
                      <a:pt x="128" y="41"/>
                    </a:cubicBezTo>
                    <a:cubicBezTo>
                      <a:pt x="128" y="0"/>
                      <a:pt x="128" y="0"/>
                      <a:pt x="128" y="0"/>
                    </a:cubicBezTo>
                    <a:cubicBezTo>
                      <a:pt x="156" y="0"/>
                      <a:pt x="156" y="0"/>
                      <a:pt x="156" y="0"/>
                    </a:cubicBezTo>
                    <a:cubicBezTo>
                      <a:pt x="156" y="41"/>
                      <a:pt x="156" y="41"/>
                      <a:pt x="156" y="41"/>
                    </a:cubicBezTo>
                    <a:cubicBezTo>
                      <a:pt x="152" y="41"/>
                      <a:pt x="147" y="40"/>
                      <a:pt x="142" y="40"/>
                    </a:cubicBezTo>
                    <a:close/>
                    <a:moveTo>
                      <a:pt x="40" y="142"/>
                    </a:moveTo>
                    <a:cubicBezTo>
                      <a:pt x="40" y="147"/>
                      <a:pt x="40" y="152"/>
                      <a:pt x="41" y="157"/>
                    </a:cubicBezTo>
                    <a:cubicBezTo>
                      <a:pt x="0" y="157"/>
                      <a:pt x="0" y="157"/>
                      <a:pt x="0" y="157"/>
                    </a:cubicBezTo>
                    <a:cubicBezTo>
                      <a:pt x="0" y="128"/>
                      <a:pt x="0" y="128"/>
                      <a:pt x="0" y="128"/>
                    </a:cubicBezTo>
                    <a:cubicBezTo>
                      <a:pt x="41" y="128"/>
                      <a:pt x="41" y="128"/>
                      <a:pt x="41" y="128"/>
                    </a:cubicBezTo>
                    <a:cubicBezTo>
                      <a:pt x="40" y="133"/>
                      <a:pt x="40" y="138"/>
                      <a:pt x="40" y="142"/>
                    </a:cubicBezTo>
                    <a:close/>
                    <a:moveTo>
                      <a:pt x="142" y="245"/>
                    </a:moveTo>
                    <a:cubicBezTo>
                      <a:pt x="147" y="245"/>
                      <a:pt x="152" y="244"/>
                      <a:pt x="156" y="244"/>
                    </a:cubicBezTo>
                    <a:cubicBezTo>
                      <a:pt x="156" y="285"/>
                      <a:pt x="156" y="285"/>
                      <a:pt x="156" y="285"/>
                    </a:cubicBezTo>
                    <a:cubicBezTo>
                      <a:pt x="128" y="285"/>
                      <a:pt x="128" y="285"/>
                      <a:pt x="128" y="285"/>
                    </a:cubicBezTo>
                    <a:cubicBezTo>
                      <a:pt x="128" y="244"/>
                      <a:pt x="128" y="244"/>
                      <a:pt x="128" y="244"/>
                    </a:cubicBezTo>
                    <a:cubicBezTo>
                      <a:pt x="133" y="244"/>
                      <a:pt x="137" y="245"/>
                      <a:pt x="142" y="245"/>
                    </a:cubicBezTo>
                    <a:close/>
                    <a:moveTo>
                      <a:pt x="245" y="142"/>
                    </a:moveTo>
                    <a:cubicBezTo>
                      <a:pt x="245" y="138"/>
                      <a:pt x="244" y="133"/>
                      <a:pt x="243" y="128"/>
                    </a:cubicBezTo>
                    <a:cubicBezTo>
                      <a:pt x="285" y="128"/>
                      <a:pt x="285" y="128"/>
                      <a:pt x="285" y="128"/>
                    </a:cubicBezTo>
                    <a:cubicBezTo>
                      <a:pt x="285" y="157"/>
                      <a:pt x="285" y="157"/>
                      <a:pt x="285" y="157"/>
                    </a:cubicBezTo>
                    <a:cubicBezTo>
                      <a:pt x="243" y="157"/>
                      <a:pt x="243" y="157"/>
                      <a:pt x="243" y="157"/>
                    </a:cubicBezTo>
                    <a:cubicBezTo>
                      <a:pt x="244" y="152"/>
                      <a:pt x="245" y="147"/>
                      <a:pt x="245" y="142"/>
                    </a:cubicBez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5988">
                  <a:defRPr/>
                </a:pPr>
                <a:endParaRPr lang="en-US" sz="1537" kern="0">
                  <a:solidFill>
                    <a:prstClr val="black"/>
                  </a:solidFill>
                  <a:cs typeface="Segoe UI" panose="020B0502040204020203" pitchFamily="34" charset="0"/>
                </a:endParaRPr>
              </a:p>
            </p:txBody>
          </p:sp>
        </p:grpSp>
        <p:grpSp>
          <p:nvGrpSpPr>
            <p:cNvPr id="12" name="Group 11"/>
            <p:cNvGrpSpPr/>
            <p:nvPr/>
          </p:nvGrpSpPr>
          <p:grpSpPr>
            <a:xfrm>
              <a:off x="7804722" y="907516"/>
              <a:ext cx="1399032" cy="1280160"/>
              <a:chOff x="7804722" y="907516"/>
              <a:chExt cx="1399032" cy="1280160"/>
            </a:xfrm>
          </p:grpSpPr>
          <p:sp>
            <p:nvSpPr>
              <p:cNvPr id="16" name="Rectangle 15"/>
              <p:cNvSpPr/>
              <p:nvPr/>
            </p:nvSpPr>
            <p:spPr bwMode="auto">
              <a:xfrm>
                <a:off x="7804722"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Dashboards</a:t>
                </a:r>
              </a:p>
            </p:txBody>
          </p:sp>
          <p:sp>
            <p:nvSpPr>
              <p:cNvPr id="17" name="Freeform 16"/>
              <p:cNvSpPr/>
              <p:nvPr>
                <p:custDataLst>
                  <p:tags r:id="rId1"/>
                </p:custDataLst>
              </p:nvPr>
            </p:nvSpPr>
            <p:spPr>
              <a:xfrm>
                <a:off x="7885835" y="981821"/>
                <a:ext cx="405945" cy="356461"/>
              </a:xfrm>
              <a:custGeom>
                <a:avLst/>
                <a:gdLst/>
                <a:ahLst/>
                <a:cxnLst/>
                <a:rect l="l" t="t" r="r" b="b"/>
                <a:pathLst>
                  <a:path w="1188720" h="1198117">
                    <a:moveTo>
                      <a:pt x="0" y="1179829"/>
                    </a:moveTo>
                    <a:lnTo>
                      <a:pt x="1188720" y="1179829"/>
                    </a:lnTo>
                    <a:lnTo>
                      <a:pt x="1188720" y="1198117"/>
                    </a:lnTo>
                    <a:lnTo>
                      <a:pt x="0" y="1198117"/>
                    </a:lnTo>
                    <a:close/>
                    <a:moveTo>
                      <a:pt x="85725" y="629228"/>
                    </a:moveTo>
                    <a:lnTo>
                      <a:pt x="228600" y="629228"/>
                    </a:lnTo>
                    <a:lnTo>
                      <a:pt x="228600" y="1174749"/>
                    </a:lnTo>
                    <a:lnTo>
                      <a:pt x="85725" y="1174749"/>
                    </a:lnTo>
                    <a:close/>
                    <a:moveTo>
                      <a:pt x="160954" y="560521"/>
                    </a:moveTo>
                    <a:lnTo>
                      <a:pt x="134893" y="565433"/>
                    </a:lnTo>
                    <a:lnTo>
                      <a:pt x="135875" y="570646"/>
                    </a:lnTo>
                    <a:lnTo>
                      <a:pt x="161936" y="565734"/>
                    </a:lnTo>
                    <a:close/>
                    <a:moveTo>
                      <a:pt x="200045" y="527408"/>
                    </a:moveTo>
                    <a:lnTo>
                      <a:pt x="95801" y="547055"/>
                    </a:lnTo>
                    <a:lnTo>
                      <a:pt x="96784" y="552268"/>
                    </a:lnTo>
                    <a:lnTo>
                      <a:pt x="201028" y="532620"/>
                    </a:lnTo>
                    <a:close/>
                    <a:moveTo>
                      <a:pt x="193530" y="502890"/>
                    </a:moveTo>
                    <a:lnTo>
                      <a:pt x="102316" y="520082"/>
                    </a:lnTo>
                    <a:lnTo>
                      <a:pt x="103299" y="525294"/>
                    </a:lnTo>
                    <a:lnTo>
                      <a:pt x="194512" y="508102"/>
                    </a:lnTo>
                    <a:close/>
                    <a:moveTo>
                      <a:pt x="180500" y="479600"/>
                    </a:moveTo>
                    <a:lnTo>
                      <a:pt x="115347" y="491880"/>
                    </a:lnTo>
                    <a:lnTo>
                      <a:pt x="116329" y="497092"/>
                    </a:lnTo>
                    <a:lnTo>
                      <a:pt x="181482" y="484813"/>
                    </a:lnTo>
                    <a:close/>
                    <a:moveTo>
                      <a:pt x="378883" y="434974"/>
                    </a:moveTo>
                    <a:lnTo>
                      <a:pt x="521758" y="434974"/>
                    </a:lnTo>
                    <a:lnTo>
                      <a:pt x="521758" y="1174749"/>
                    </a:lnTo>
                    <a:lnTo>
                      <a:pt x="378883" y="1174749"/>
                    </a:lnTo>
                    <a:close/>
                    <a:moveTo>
                      <a:pt x="672041" y="225425"/>
                    </a:moveTo>
                    <a:lnTo>
                      <a:pt x="814916" y="225425"/>
                    </a:lnTo>
                    <a:lnTo>
                      <a:pt x="814916" y="1174749"/>
                    </a:lnTo>
                    <a:lnTo>
                      <a:pt x="672041" y="1174749"/>
                    </a:lnTo>
                    <a:close/>
                    <a:moveTo>
                      <a:pt x="144046" y="189143"/>
                    </a:moveTo>
                    <a:cubicBezTo>
                      <a:pt x="151107" y="189037"/>
                      <a:pt x="156647" y="189144"/>
                      <a:pt x="164251" y="190420"/>
                    </a:cubicBezTo>
                    <a:cubicBezTo>
                      <a:pt x="171855" y="191696"/>
                      <a:pt x="181740" y="194037"/>
                      <a:pt x="189670" y="196802"/>
                    </a:cubicBezTo>
                    <a:cubicBezTo>
                      <a:pt x="197599" y="199568"/>
                      <a:pt x="204877" y="202865"/>
                      <a:pt x="211830" y="207013"/>
                    </a:cubicBezTo>
                    <a:cubicBezTo>
                      <a:pt x="218782" y="211162"/>
                      <a:pt x="225516" y="216161"/>
                      <a:pt x="231382" y="221693"/>
                    </a:cubicBezTo>
                    <a:cubicBezTo>
                      <a:pt x="237248" y="227224"/>
                      <a:pt x="242679" y="233712"/>
                      <a:pt x="247025" y="240201"/>
                    </a:cubicBezTo>
                    <a:cubicBezTo>
                      <a:pt x="251370" y="246689"/>
                      <a:pt x="254411" y="253923"/>
                      <a:pt x="257453" y="260624"/>
                    </a:cubicBezTo>
                    <a:cubicBezTo>
                      <a:pt x="260495" y="267325"/>
                      <a:pt x="263319" y="273282"/>
                      <a:pt x="265274" y="280409"/>
                    </a:cubicBezTo>
                    <a:cubicBezTo>
                      <a:pt x="267230" y="287536"/>
                      <a:pt x="268967" y="295194"/>
                      <a:pt x="269185" y="303385"/>
                    </a:cubicBezTo>
                    <a:cubicBezTo>
                      <a:pt x="269402" y="311575"/>
                      <a:pt x="268641" y="320510"/>
                      <a:pt x="266578" y="329552"/>
                    </a:cubicBezTo>
                    <a:cubicBezTo>
                      <a:pt x="264514" y="338593"/>
                      <a:pt x="261146" y="347528"/>
                      <a:pt x="256801" y="357633"/>
                    </a:cubicBezTo>
                    <a:cubicBezTo>
                      <a:pt x="252456" y="367738"/>
                      <a:pt x="246373" y="378375"/>
                      <a:pt x="240507" y="390182"/>
                    </a:cubicBezTo>
                    <a:cubicBezTo>
                      <a:pt x="234641" y="401989"/>
                      <a:pt x="226277" y="418902"/>
                      <a:pt x="221606" y="428476"/>
                    </a:cubicBezTo>
                    <a:cubicBezTo>
                      <a:pt x="216935" y="438049"/>
                      <a:pt x="213568" y="443048"/>
                      <a:pt x="212481" y="447622"/>
                    </a:cubicBezTo>
                    <a:cubicBezTo>
                      <a:pt x="211395" y="452196"/>
                      <a:pt x="215414" y="453260"/>
                      <a:pt x="215088" y="455919"/>
                    </a:cubicBezTo>
                    <a:cubicBezTo>
                      <a:pt x="214762" y="458578"/>
                      <a:pt x="210743" y="461025"/>
                      <a:pt x="210526" y="463578"/>
                    </a:cubicBezTo>
                    <a:cubicBezTo>
                      <a:pt x="210309" y="466130"/>
                      <a:pt x="214219" y="467620"/>
                      <a:pt x="213785" y="471236"/>
                    </a:cubicBezTo>
                    <a:lnTo>
                      <a:pt x="207919" y="485277"/>
                    </a:lnTo>
                    <a:cubicBezTo>
                      <a:pt x="207267" y="489213"/>
                      <a:pt x="209005" y="491766"/>
                      <a:pt x="209874" y="494850"/>
                    </a:cubicBezTo>
                    <a:cubicBezTo>
                      <a:pt x="210743" y="497935"/>
                      <a:pt x="213567" y="499743"/>
                      <a:pt x="213133" y="503785"/>
                    </a:cubicBezTo>
                    <a:cubicBezTo>
                      <a:pt x="212698" y="507827"/>
                      <a:pt x="207158" y="514954"/>
                      <a:pt x="207267" y="519102"/>
                    </a:cubicBezTo>
                    <a:cubicBezTo>
                      <a:pt x="207376" y="523251"/>
                      <a:pt x="213024" y="525166"/>
                      <a:pt x="213785" y="528676"/>
                    </a:cubicBezTo>
                    <a:lnTo>
                      <a:pt x="211830" y="540164"/>
                    </a:lnTo>
                    <a:cubicBezTo>
                      <a:pt x="210743" y="542929"/>
                      <a:pt x="207484" y="543461"/>
                      <a:pt x="207267" y="545270"/>
                    </a:cubicBezTo>
                    <a:cubicBezTo>
                      <a:pt x="207050" y="547078"/>
                      <a:pt x="209440" y="548780"/>
                      <a:pt x="210526" y="551013"/>
                    </a:cubicBezTo>
                    <a:cubicBezTo>
                      <a:pt x="211612" y="553247"/>
                      <a:pt x="213676" y="555587"/>
                      <a:pt x="213785" y="558672"/>
                    </a:cubicBezTo>
                    <a:cubicBezTo>
                      <a:pt x="213893" y="561757"/>
                      <a:pt x="213242" y="566437"/>
                      <a:pt x="211178" y="569522"/>
                    </a:cubicBezTo>
                    <a:cubicBezTo>
                      <a:pt x="209114" y="572606"/>
                      <a:pt x="207593" y="574628"/>
                      <a:pt x="201401" y="577180"/>
                    </a:cubicBezTo>
                    <a:cubicBezTo>
                      <a:pt x="195209" y="579733"/>
                      <a:pt x="179024" y="582606"/>
                      <a:pt x="174027" y="584839"/>
                    </a:cubicBezTo>
                    <a:cubicBezTo>
                      <a:pt x="169031" y="587073"/>
                      <a:pt x="172724" y="588137"/>
                      <a:pt x="171420" y="590583"/>
                    </a:cubicBezTo>
                    <a:cubicBezTo>
                      <a:pt x="170117" y="593030"/>
                      <a:pt x="169248" y="597072"/>
                      <a:pt x="166206" y="599518"/>
                    </a:cubicBezTo>
                    <a:cubicBezTo>
                      <a:pt x="163164" y="601964"/>
                      <a:pt x="157733" y="604198"/>
                      <a:pt x="153171" y="605262"/>
                    </a:cubicBezTo>
                    <a:cubicBezTo>
                      <a:pt x="148608" y="606326"/>
                      <a:pt x="142960" y="606645"/>
                      <a:pt x="138832" y="605900"/>
                    </a:cubicBezTo>
                    <a:cubicBezTo>
                      <a:pt x="134704" y="605156"/>
                      <a:pt x="131011" y="602603"/>
                      <a:pt x="128404" y="600794"/>
                    </a:cubicBezTo>
                    <a:cubicBezTo>
                      <a:pt x="125797" y="598986"/>
                      <a:pt x="124276" y="597391"/>
                      <a:pt x="123189" y="595051"/>
                    </a:cubicBezTo>
                    <a:lnTo>
                      <a:pt x="121886" y="586754"/>
                    </a:lnTo>
                    <a:cubicBezTo>
                      <a:pt x="118084" y="584626"/>
                      <a:pt x="110806" y="581648"/>
                      <a:pt x="110806" y="581648"/>
                    </a:cubicBezTo>
                    <a:cubicBezTo>
                      <a:pt x="107004" y="580052"/>
                      <a:pt x="100704" y="577712"/>
                      <a:pt x="97119" y="575904"/>
                    </a:cubicBezTo>
                    <a:cubicBezTo>
                      <a:pt x="93534" y="574096"/>
                      <a:pt x="91471" y="572713"/>
                      <a:pt x="89298" y="570798"/>
                    </a:cubicBezTo>
                    <a:cubicBezTo>
                      <a:pt x="87125" y="568883"/>
                      <a:pt x="84844" y="566756"/>
                      <a:pt x="84084" y="564416"/>
                    </a:cubicBezTo>
                    <a:cubicBezTo>
                      <a:pt x="83324" y="562076"/>
                      <a:pt x="83975" y="559417"/>
                      <a:pt x="84736" y="556757"/>
                    </a:cubicBezTo>
                    <a:lnTo>
                      <a:pt x="88646" y="548461"/>
                    </a:lnTo>
                    <a:cubicBezTo>
                      <a:pt x="88972" y="546546"/>
                      <a:pt x="87668" y="546759"/>
                      <a:pt x="86691" y="545270"/>
                    </a:cubicBezTo>
                    <a:cubicBezTo>
                      <a:pt x="85713" y="543780"/>
                      <a:pt x="83650" y="541866"/>
                      <a:pt x="82780" y="539526"/>
                    </a:cubicBezTo>
                    <a:cubicBezTo>
                      <a:pt x="81911" y="537185"/>
                      <a:pt x="81151" y="533994"/>
                      <a:pt x="81477" y="531229"/>
                    </a:cubicBezTo>
                    <a:cubicBezTo>
                      <a:pt x="81803" y="528463"/>
                      <a:pt x="83758" y="525166"/>
                      <a:pt x="84736" y="522932"/>
                    </a:cubicBezTo>
                    <a:cubicBezTo>
                      <a:pt x="85713" y="520698"/>
                      <a:pt x="87451" y="519315"/>
                      <a:pt x="87343" y="517826"/>
                    </a:cubicBezTo>
                    <a:cubicBezTo>
                      <a:pt x="87234" y="516337"/>
                      <a:pt x="85061" y="515699"/>
                      <a:pt x="84084" y="513997"/>
                    </a:cubicBezTo>
                    <a:cubicBezTo>
                      <a:pt x="83106" y="512295"/>
                      <a:pt x="81803" y="509955"/>
                      <a:pt x="81477" y="507615"/>
                    </a:cubicBezTo>
                    <a:cubicBezTo>
                      <a:pt x="81151" y="505274"/>
                      <a:pt x="81042" y="502615"/>
                      <a:pt x="82129" y="499956"/>
                    </a:cubicBezTo>
                    <a:lnTo>
                      <a:pt x="87994" y="491659"/>
                    </a:lnTo>
                    <a:cubicBezTo>
                      <a:pt x="88646" y="489319"/>
                      <a:pt x="87125" y="488681"/>
                      <a:pt x="86039" y="485915"/>
                    </a:cubicBezTo>
                    <a:cubicBezTo>
                      <a:pt x="84953" y="483150"/>
                      <a:pt x="82346" y="478469"/>
                      <a:pt x="81477" y="475065"/>
                    </a:cubicBezTo>
                    <a:cubicBezTo>
                      <a:pt x="80608" y="471662"/>
                      <a:pt x="80282" y="468790"/>
                      <a:pt x="80825" y="465492"/>
                    </a:cubicBezTo>
                    <a:cubicBezTo>
                      <a:pt x="81368" y="462195"/>
                      <a:pt x="86148" y="458259"/>
                      <a:pt x="85387" y="453366"/>
                    </a:cubicBezTo>
                    <a:cubicBezTo>
                      <a:pt x="84627" y="448473"/>
                      <a:pt x="80173" y="444005"/>
                      <a:pt x="76263" y="436134"/>
                    </a:cubicBezTo>
                    <a:cubicBezTo>
                      <a:pt x="72352" y="428263"/>
                      <a:pt x="68116" y="418583"/>
                      <a:pt x="61924" y="406138"/>
                    </a:cubicBezTo>
                    <a:cubicBezTo>
                      <a:pt x="55732" y="393693"/>
                      <a:pt x="44761" y="373695"/>
                      <a:pt x="39112" y="361463"/>
                    </a:cubicBezTo>
                    <a:cubicBezTo>
                      <a:pt x="33464" y="349230"/>
                      <a:pt x="30313" y="342635"/>
                      <a:pt x="28032" y="332743"/>
                    </a:cubicBezTo>
                    <a:cubicBezTo>
                      <a:pt x="25751" y="322850"/>
                      <a:pt x="24664" y="313064"/>
                      <a:pt x="25425" y="302108"/>
                    </a:cubicBezTo>
                    <a:cubicBezTo>
                      <a:pt x="26186" y="291152"/>
                      <a:pt x="29118" y="277324"/>
                      <a:pt x="32595" y="267006"/>
                    </a:cubicBezTo>
                    <a:cubicBezTo>
                      <a:pt x="36071" y="256688"/>
                      <a:pt x="40525" y="248498"/>
                      <a:pt x="46282" y="240201"/>
                    </a:cubicBezTo>
                    <a:cubicBezTo>
                      <a:pt x="52039" y="231904"/>
                      <a:pt x="58991" y="223820"/>
                      <a:pt x="67138" y="217225"/>
                    </a:cubicBezTo>
                    <a:cubicBezTo>
                      <a:pt x="75285" y="210630"/>
                      <a:pt x="86039" y="204992"/>
                      <a:pt x="95164" y="200631"/>
                    </a:cubicBezTo>
                    <a:cubicBezTo>
                      <a:pt x="104289" y="196270"/>
                      <a:pt x="113739" y="192973"/>
                      <a:pt x="121886" y="191058"/>
                    </a:cubicBezTo>
                    <a:cubicBezTo>
                      <a:pt x="130033" y="189143"/>
                      <a:pt x="136985" y="189250"/>
                      <a:pt x="144046" y="189143"/>
                    </a:cubicBezTo>
                    <a:close/>
                    <a:moveTo>
                      <a:pt x="965198" y="0"/>
                    </a:moveTo>
                    <a:lnTo>
                      <a:pt x="1108073" y="0"/>
                    </a:lnTo>
                    <a:lnTo>
                      <a:pt x="1108073" y="1174749"/>
                    </a:lnTo>
                    <a:lnTo>
                      <a:pt x="965198" y="1174749"/>
                    </a:lnTo>
                    <a:close/>
                  </a:path>
                </a:pathLst>
              </a:custGeom>
              <a:solidFill>
                <a:srgbClr val="FFFFFF"/>
              </a:solidFill>
              <a:ln w="19050" cap="flat" cmpd="sng" algn="ctr">
                <a:noFill/>
                <a:prstDash val="solid"/>
              </a:ln>
              <a:effectLst/>
            </p:spPr>
            <p:txBody>
              <a:bodyPr lIns="89619" tIns="44810" rIns="89619" bIns="44810" rtlCol="0" anchor="ctr"/>
              <a:lstStyle/>
              <a:p>
                <a:pPr algn="ctr" defTabSz="895764">
                  <a:defRPr/>
                </a:pPr>
                <a:endParaRPr lang="en-US" sz="1763" kern="0">
                  <a:solidFill>
                    <a:sysClr val="window" lastClr="FFFFFF"/>
                  </a:solidFill>
                  <a:latin typeface="Arial"/>
                </a:endParaRPr>
              </a:p>
            </p:txBody>
          </p:sp>
        </p:grpSp>
        <p:grpSp>
          <p:nvGrpSpPr>
            <p:cNvPr id="13" name="Group 12"/>
            <p:cNvGrpSpPr/>
            <p:nvPr/>
          </p:nvGrpSpPr>
          <p:grpSpPr>
            <a:xfrm>
              <a:off x="4846638" y="907516"/>
              <a:ext cx="1399032" cy="1280160"/>
              <a:chOff x="4846638" y="907516"/>
              <a:chExt cx="1399032" cy="1280160"/>
            </a:xfrm>
          </p:grpSpPr>
          <p:sp>
            <p:nvSpPr>
              <p:cNvPr id="14" name="Rectangle 13"/>
              <p:cNvSpPr/>
              <p:nvPr/>
            </p:nvSpPr>
            <p:spPr bwMode="auto">
              <a:xfrm>
                <a:off x="4846638" y="907516"/>
                <a:ext cx="1399032" cy="1280160"/>
              </a:xfrm>
              <a:prstGeom prst="rect">
                <a:avLst/>
              </a:prstGeom>
              <a:solidFill>
                <a:srgbClr val="0072C6"/>
              </a:solidFill>
              <a:ln w="10795" cap="flat" cmpd="sng" algn="ctr">
                <a:noFill/>
                <a:prstDash val="solid"/>
              </a:ln>
              <a:effectLst/>
            </p:spPr>
            <p:txBody>
              <a:bodyPr lIns="89619" tIns="44810" rIns="89619" bIns="44810" anchor="b"/>
              <a:lstStyle/>
              <a:p>
                <a:pPr defTabSz="914128">
                  <a:defRPr/>
                </a:pPr>
                <a:r>
                  <a:rPr lang="en-US" sz="1400" kern="0" dirty="0">
                    <a:solidFill>
                      <a:schemeClr val="bg1"/>
                    </a:solidFill>
                  </a:rPr>
                  <a:t>Applications</a:t>
                </a:r>
              </a:p>
            </p:txBody>
          </p:sp>
          <p:sp>
            <p:nvSpPr>
              <p:cNvPr id="15" name="Freeform 5"/>
              <p:cNvSpPr>
                <a:spLocks noEditPoints="1"/>
              </p:cNvSpPr>
              <p:nvPr/>
            </p:nvSpPr>
            <p:spPr bwMode="auto">
              <a:xfrm>
                <a:off x="4920413" y="978840"/>
                <a:ext cx="258941" cy="395099"/>
              </a:xfrm>
              <a:custGeom>
                <a:avLst/>
                <a:gdLst>
                  <a:gd name="T0" fmla="*/ 3252 w 3252"/>
                  <a:gd name="T1" fmla="*/ 0 h 4962"/>
                  <a:gd name="T2" fmla="*/ 3252 w 3252"/>
                  <a:gd name="T3" fmla="*/ 1502 h 4962"/>
                  <a:gd name="T4" fmla="*/ 1749 w 3252"/>
                  <a:gd name="T5" fmla="*/ 1502 h 4962"/>
                  <a:gd name="T6" fmla="*/ 1749 w 3252"/>
                  <a:gd name="T7" fmla="*/ 0 h 4962"/>
                  <a:gd name="T8" fmla="*/ 3252 w 3252"/>
                  <a:gd name="T9" fmla="*/ 0 h 4962"/>
                  <a:gd name="T10" fmla="*/ 3252 w 3252"/>
                  <a:gd name="T11" fmla="*/ 0 h 4962"/>
                  <a:gd name="T12" fmla="*/ 3252 w 3252"/>
                  <a:gd name="T13" fmla="*/ 0 h 4962"/>
                  <a:gd name="T14" fmla="*/ 1749 w 3252"/>
                  <a:gd name="T15" fmla="*/ 1727 h 4962"/>
                  <a:gd name="T16" fmla="*/ 1749 w 3252"/>
                  <a:gd name="T17" fmla="*/ 3236 h 4962"/>
                  <a:gd name="T18" fmla="*/ 3252 w 3252"/>
                  <a:gd name="T19" fmla="*/ 3236 h 4962"/>
                  <a:gd name="T20" fmla="*/ 3252 w 3252"/>
                  <a:gd name="T21" fmla="*/ 1727 h 4962"/>
                  <a:gd name="T22" fmla="*/ 1749 w 3252"/>
                  <a:gd name="T23" fmla="*/ 1727 h 4962"/>
                  <a:gd name="T24" fmla="*/ 1749 w 3252"/>
                  <a:gd name="T25" fmla="*/ 1727 h 4962"/>
                  <a:gd name="T26" fmla="*/ 1749 w 3252"/>
                  <a:gd name="T27" fmla="*/ 1727 h 4962"/>
                  <a:gd name="T28" fmla="*/ 0 w 3252"/>
                  <a:gd name="T29" fmla="*/ 0 h 4962"/>
                  <a:gd name="T30" fmla="*/ 0 w 3252"/>
                  <a:gd name="T31" fmla="*/ 1502 h 4962"/>
                  <a:gd name="T32" fmla="*/ 1524 w 3252"/>
                  <a:gd name="T33" fmla="*/ 1502 h 4962"/>
                  <a:gd name="T34" fmla="*/ 1524 w 3252"/>
                  <a:gd name="T35" fmla="*/ 0 h 4962"/>
                  <a:gd name="T36" fmla="*/ 0 w 3252"/>
                  <a:gd name="T37" fmla="*/ 0 h 4962"/>
                  <a:gd name="T38" fmla="*/ 0 w 3252"/>
                  <a:gd name="T39" fmla="*/ 0 h 4962"/>
                  <a:gd name="T40" fmla="*/ 0 w 3252"/>
                  <a:gd name="T41" fmla="*/ 0 h 4962"/>
                  <a:gd name="T42" fmla="*/ 0 w 3252"/>
                  <a:gd name="T43" fmla="*/ 1727 h 4962"/>
                  <a:gd name="T44" fmla="*/ 0 w 3252"/>
                  <a:gd name="T45" fmla="*/ 3236 h 4962"/>
                  <a:gd name="T46" fmla="*/ 1524 w 3252"/>
                  <a:gd name="T47" fmla="*/ 3236 h 4962"/>
                  <a:gd name="T48" fmla="*/ 1524 w 3252"/>
                  <a:gd name="T49" fmla="*/ 1727 h 4962"/>
                  <a:gd name="T50" fmla="*/ 0 w 3252"/>
                  <a:gd name="T51" fmla="*/ 1727 h 4962"/>
                  <a:gd name="T52" fmla="*/ 0 w 3252"/>
                  <a:gd name="T53" fmla="*/ 1727 h 4962"/>
                  <a:gd name="T54" fmla="*/ 0 w 3252"/>
                  <a:gd name="T55" fmla="*/ 1727 h 4962"/>
                  <a:gd name="T56" fmla="*/ 0 w 3252"/>
                  <a:gd name="T57" fmla="*/ 3460 h 4962"/>
                  <a:gd name="T58" fmla="*/ 0 w 3252"/>
                  <a:gd name="T59" fmla="*/ 4962 h 4962"/>
                  <a:gd name="T60" fmla="*/ 3252 w 3252"/>
                  <a:gd name="T61" fmla="*/ 4962 h 4962"/>
                  <a:gd name="T62" fmla="*/ 3252 w 3252"/>
                  <a:gd name="T63" fmla="*/ 3460 h 4962"/>
                  <a:gd name="T64" fmla="*/ 0 w 3252"/>
                  <a:gd name="T65" fmla="*/ 3460 h 4962"/>
                  <a:gd name="T66" fmla="*/ 0 w 3252"/>
                  <a:gd name="T67" fmla="*/ 3460 h 4962"/>
                  <a:gd name="T68" fmla="*/ 0 w 3252"/>
                  <a:gd name="T69" fmla="*/ 3460 h 49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52" h="4962">
                    <a:moveTo>
                      <a:pt x="3252" y="0"/>
                    </a:moveTo>
                    <a:lnTo>
                      <a:pt x="3252" y="1502"/>
                    </a:lnTo>
                    <a:lnTo>
                      <a:pt x="1749" y="1502"/>
                    </a:lnTo>
                    <a:lnTo>
                      <a:pt x="1749" y="0"/>
                    </a:lnTo>
                    <a:lnTo>
                      <a:pt x="3252" y="0"/>
                    </a:lnTo>
                    <a:lnTo>
                      <a:pt x="3252" y="0"/>
                    </a:lnTo>
                    <a:lnTo>
                      <a:pt x="3252" y="0"/>
                    </a:lnTo>
                    <a:close/>
                    <a:moveTo>
                      <a:pt x="1749" y="1727"/>
                    </a:moveTo>
                    <a:lnTo>
                      <a:pt x="1749" y="3236"/>
                    </a:lnTo>
                    <a:lnTo>
                      <a:pt x="3252" y="3236"/>
                    </a:lnTo>
                    <a:lnTo>
                      <a:pt x="3252" y="1727"/>
                    </a:lnTo>
                    <a:lnTo>
                      <a:pt x="1749" y="1727"/>
                    </a:lnTo>
                    <a:lnTo>
                      <a:pt x="1749" y="1727"/>
                    </a:lnTo>
                    <a:lnTo>
                      <a:pt x="1749" y="1727"/>
                    </a:lnTo>
                    <a:close/>
                    <a:moveTo>
                      <a:pt x="0" y="0"/>
                    </a:moveTo>
                    <a:lnTo>
                      <a:pt x="0" y="1502"/>
                    </a:lnTo>
                    <a:lnTo>
                      <a:pt x="1524" y="1502"/>
                    </a:lnTo>
                    <a:lnTo>
                      <a:pt x="1524" y="0"/>
                    </a:lnTo>
                    <a:lnTo>
                      <a:pt x="0" y="0"/>
                    </a:lnTo>
                    <a:lnTo>
                      <a:pt x="0" y="0"/>
                    </a:lnTo>
                    <a:lnTo>
                      <a:pt x="0" y="0"/>
                    </a:lnTo>
                    <a:close/>
                    <a:moveTo>
                      <a:pt x="0" y="1727"/>
                    </a:moveTo>
                    <a:lnTo>
                      <a:pt x="0" y="3236"/>
                    </a:lnTo>
                    <a:lnTo>
                      <a:pt x="1524" y="3236"/>
                    </a:lnTo>
                    <a:lnTo>
                      <a:pt x="1524" y="1727"/>
                    </a:lnTo>
                    <a:lnTo>
                      <a:pt x="0" y="1727"/>
                    </a:lnTo>
                    <a:lnTo>
                      <a:pt x="0" y="1727"/>
                    </a:lnTo>
                    <a:lnTo>
                      <a:pt x="0" y="1727"/>
                    </a:lnTo>
                    <a:close/>
                    <a:moveTo>
                      <a:pt x="0" y="3460"/>
                    </a:moveTo>
                    <a:lnTo>
                      <a:pt x="0" y="4962"/>
                    </a:lnTo>
                    <a:lnTo>
                      <a:pt x="3252" y="4962"/>
                    </a:lnTo>
                    <a:lnTo>
                      <a:pt x="3252" y="3460"/>
                    </a:lnTo>
                    <a:lnTo>
                      <a:pt x="0" y="3460"/>
                    </a:lnTo>
                    <a:lnTo>
                      <a:pt x="0" y="3460"/>
                    </a:lnTo>
                    <a:lnTo>
                      <a:pt x="0" y="3460"/>
                    </a:lnTo>
                    <a:close/>
                  </a:path>
                </a:pathLst>
              </a:custGeom>
              <a:solidFill>
                <a:srgbClr val="FFFFFF"/>
              </a:solidFill>
              <a:ln>
                <a:noFill/>
              </a:ln>
            </p:spPr>
            <p:txBody>
              <a:bodyPr vert="horz" wrap="square" lIns="89619" tIns="44810" rIns="89619" bIns="44810" numCol="1" anchor="t" anchorCtr="0" compatLnSpc="1">
                <a:prstTxWarp prst="textNoShape">
                  <a:avLst/>
                </a:prstTxWarp>
              </a:bodyPr>
              <a:lstStyle/>
              <a:p>
                <a:pPr defTabSz="895988">
                  <a:defRPr/>
                </a:pPr>
                <a:endParaRPr lang="en-US" sz="1729" kern="0">
                  <a:solidFill>
                    <a:srgbClr val="505050"/>
                  </a:solidFill>
                </a:endParaRPr>
              </a:p>
            </p:txBody>
          </p:sp>
        </p:grpSp>
      </p:grpSp>
      <p:grpSp>
        <p:nvGrpSpPr>
          <p:cNvPr id="28" name="Group 27"/>
          <p:cNvGrpSpPr/>
          <p:nvPr/>
        </p:nvGrpSpPr>
        <p:grpSpPr>
          <a:xfrm>
            <a:off x="4530908" y="4143219"/>
            <a:ext cx="7169531" cy="1850687"/>
            <a:chOff x="4846638" y="4354321"/>
            <a:chExt cx="7315200" cy="1888289"/>
          </a:xfrm>
        </p:grpSpPr>
        <p:grpSp>
          <p:nvGrpSpPr>
            <p:cNvPr id="29" name="Group 28"/>
            <p:cNvGrpSpPr/>
            <p:nvPr/>
          </p:nvGrpSpPr>
          <p:grpSpPr>
            <a:xfrm>
              <a:off x="9283764" y="4959049"/>
              <a:ext cx="1399032" cy="1280160"/>
              <a:chOff x="9283764" y="4959049"/>
              <a:chExt cx="1399032" cy="1280160"/>
            </a:xfrm>
          </p:grpSpPr>
          <p:sp>
            <p:nvSpPr>
              <p:cNvPr id="41" name="Rectangle 40"/>
              <p:cNvSpPr/>
              <p:nvPr/>
            </p:nvSpPr>
            <p:spPr bwMode="auto">
              <a:xfrm>
                <a:off x="9283764" y="4959049"/>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Streaming</a:t>
                </a:r>
              </a:p>
            </p:txBody>
          </p:sp>
          <p:grpSp>
            <p:nvGrpSpPr>
              <p:cNvPr id="42" name="Group 41"/>
              <p:cNvGrpSpPr/>
              <p:nvPr/>
            </p:nvGrpSpPr>
            <p:grpSpPr>
              <a:xfrm>
                <a:off x="9361895" y="5044858"/>
                <a:ext cx="519866" cy="434839"/>
                <a:chOff x="8631671" y="5371382"/>
                <a:chExt cx="367488" cy="351441"/>
              </a:xfrm>
              <a:solidFill>
                <a:srgbClr val="FFFFFF"/>
              </a:solidFill>
            </p:grpSpPr>
            <p:sp>
              <p:nvSpPr>
                <p:cNvPr id="43" name="Freeform 7"/>
                <p:cNvSpPr>
                  <a:spLocks/>
                </p:cNvSpPr>
                <p:nvPr/>
              </p:nvSpPr>
              <p:spPr bwMode="auto">
                <a:xfrm>
                  <a:off x="8641097" y="5371382"/>
                  <a:ext cx="46634" cy="107259"/>
                </a:xfrm>
                <a:custGeom>
                  <a:avLst/>
                  <a:gdLst>
                    <a:gd name="T0" fmla="*/ 21 w 21"/>
                    <a:gd name="T1" fmla="*/ 0 h 49"/>
                    <a:gd name="T2" fmla="*/ 21 w 21"/>
                    <a:gd name="T3" fmla="*/ 49 h 49"/>
                    <a:gd name="T4" fmla="*/ 11 w 21"/>
                    <a:gd name="T5" fmla="*/ 49 h 49"/>
                    <a:gd name="T6" fmla="*/ 11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1" y="49"/>
                        <a:pt x="11" y="49"/>
                        <a:pt x="11" y="49"/>
                      </a:cubicBezTo>
                      <a:cubicBezTo>
                        <a:pt x="11" y="12"/>
                        <a:pt x="11" y="12"/>
                        <a:pt x="11"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1" y="3"/>
                        <a:pt x="13" y="2"/>
                        <a:pt x="15"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4" name="Freeform 8"/>
                <p:cNvSpPr>
                  <a:spLocks noEditPoints="1"/>
                </p:cNvSpPr>
                <p:nvPr/>
              </p:nvSpPr>
              <p:spPr bwMode="auto">
                <a:xfrm>
                  <a:off x="8706981" y="5371382"/>
                  <a:ext cx="74616" cy="107259"/>
                </a:xfrm>
                <a:custGeom>
                  <a:avLst/>
                  <a:gdLst>
                    <a:gd name="T0" fmla="*/ 17 w 34"/>
                    <a:gd name="T1" fmla="*/ 49 h 49"/>
                    <a:gd name="T2" fmla="*/ 0 w 34"/>
                    <a:gd name="T3" fmla="*/ 26 h 49"/>
                    <a:gd name="T4" fmla="*/ 4 w 34"/>
                    <a:gd name="T5" fmla="*/ 7 h 49"/>
                    <a:gd name="T6" fmla="*/ 17 w 34"/>
                    <a:gd name="T7" fmla="*/ 0 h 49"/>
                    <a:gd name="T8" fmla="*/ 34 w 34"/>
                    <a:gd name="T9" fmla="*/ 25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7" y="0"/>
                      </a:cubicBezTo>
                      <a:cubicBezTo>
                        <a:pt x="28" y="0"/>
                        <a:pt x="34" y="8"/>
                        <a:pt x="34" y="25"/>
                      </a:cubicBezTo>
                      <a:cubicBezTo>
                        <a:pt x="34" y="33"/>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5" name="Freeform 9"/>
                <p:cNvSpPr>
                  <a:spLocks/>
                </p:cNvSpPr>
                <p:nvPr/>
              </p:nvSpPr>
              <p:spPr bwMode="auto">
                <a:xfrm>
                  <a:off x="8787239" y="5371382"/>
                  <a:ext cx="45701"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4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2" y="2"/>
                        <a:pt x="14"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6" name="Freeform 10"/>
                <p:cNvSpPr>
                  <a:spLocks noEditPoints="1"/>
                </p:cNvSpPr>
                <p:nvPr/>
              </p:nvSpPr>
              <p:spPr bwMode="auto">
                <a:xfrm>
                  <a:off x="8631671" y="5493007"/>
                  <a:ext cx="74616" cy="108192"/>
                </a:xfrm>
                <a:custGeom>
                  <a:avLst/>
                  <a:gdLst>
                    <a:gd name="T0" fmla="*/ 17 w 34"/>
                    <a:gd name="T1" fmla="*/ 49 h 49"/>
                    <a:gd name="T2" fmla="*/ 0 w 34"/>
                    <a:gd name="T3" fmla="*/ 25 h 49"/>
                    <a:gd name="T4" fmla="*/ 4 w 34"/>
                    <a:gd name="T5" fmla="*/ 7 h 49"/>
                    <a:gd name="T6" fmla="*/ 18 w 34"/>
                    <a:gd name="T7" fmla="*/ 0 h 49"/>
                    <a:gd name="T8" fmla="*/ 34 w 34"/>
                    <a:gd name="T9" fmla="*/ 24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8" y="0"/>
                      </a:cubicBezTo>
                      <a:cubicBezTo>
                        <a:pt x="29" y="0"/>
                        <a:pt x="34" y="8"/>
                        <a:pt x="34" y="24"/>
                      </a:cubicBezTo>
                      <a:cubicBezTo>
                        <a:pt x="34" y="32"/>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7" name="Freeform 11"/>
                <p:cNvSpPr>
                  <a:spLocks/>
                </p:cNvSpPr>
                <p:nvPr/>
              </p:nvSpPr>
              <p:spPr bwMode="auto">
                <a:xfrm>
                  <a:off x="8716407" y="5493179"/>
                  <a:ext cx="46634" cy="106326"/>
                </a:xfrm>
                <a:custGeom>
                  <a:avLst/>
                  <a:gdLst>
                    <a:gd name="T0" fmla="*/ 21 w 21"/>
                    <a:gd name="T1" fmla="*/ 0 h 48"/>
                    <a:gd name="T2" fmla="*/ 21 w 21"/>
                    <a:gd name="T3" fmla="*/ 48 h 48"/>
                    <a:gd name="T4" fmla="*/ 10 w 21"/>
                    <a:gd name="T5" fmla="*/ 48 h 48"/>
                    <a:gd name="T6" fmla="*/ 10 w 21"/>
                    <a:gd name="T7" fmla="*/ 12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2"/>
                        <a:pt x="10" y="12"/>
                        <a:pt x="10" y="12"/>
                      </a:cubicBezTo>
                      <a:cubicBezTo>
                        <a:pt x="10" y="12"/>
                        <a:pt x="9" y="13"/>
                        <a:pt x="8"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0" y="3"/>
                        <a:pt x="13" y="1"/>
                        <a:pt x="14"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8" name="Freeform 12"/>
                <p:cNvSpPr>
                  <a:spLocks noEditPoints="1"/>
                </p:cNvSpPr>
                <p:nvPr/>
              </p:nvSpPr>
              <p:spPr bwMode="auto">
                <a:xfrm>
                  <a:off x="8776966" y="5493007"/>
                  <a:ext cx="74616" cy="108192"/>
                </a:xfrm>
                <a:custGeom>
                  <a:avLst/>
                  <a:gdLst>
                    <a:gd name="T0" fmla="*/ 16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6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6"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6"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49" name="Freeform 13"/>
                <p:cNvSpPr>
                  <a:spLocks noEditPoints="1"/>
                </p:cNvSpPr>
                <p:nvPr/>
              </p:nvSpPr>
              <p:spPr bwMode="auto">
                <a:xfrm>
                  <a:off x="8631671"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0" name="Freeform 14"/>
                <p:cNvSpPr>
                  <a:spLocks noEditPoints="1"/>
                </p:cNvSpPr>
                <p:nvPr/>
              </p:nvSpPr>
              <p:spPr bwMode="auto">
                <a:xfrm>
                  <a:off x="8706981"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1" name="Freeform 15"/>
                <p:cNvSpPr>
                  <a:spLocks/>
                </p:cNvSpPr>
                <p:nvPr/>
              </p:nvSpPr>
              <p:spPr bwMode="auto">
                <a:xfrm>
                  <a:off x="8787239" y="5615737"/>
                  <a:ext cx="45701" cy="105393"/>
                </a:xfrm>
                <a:custGeom>
                  <a:avLst/>
                  <a:gdLst>
                    <a:gd name="T0" fmla="*/ 21 w 21"/>
                    <a:gd name="T1" fmla="*/ 0 h 48"/>
                    <a:gd name="T2" fmla="*/ 21 w 21"/>
                    <a:gd name="T3" fmla="*/ 48 h 48"/>
                    <a:gd name="T4" fmla="*/ 10 w 21"/>
                    <a:gd name="T5" fmla="*/ 48 h 48"/>
                    <a:gd name="T6" fmla="*/ 10 w 21"/>
                    <a:gd name="T7" fmla="*/ 11 h 48"/>
                    <a:gd name="T8" fmla="*/ 8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4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0" y="48"/>
                        <a:pt x="10" y="48"/>
                        <a:pt x="10" y="48"/>
                      </a:cubicBezTo>
                      <a:cubicBezTo>
                        <a:pt x="10" y="11"/>
                        <a:pt x="10" y="11"/>
                        <a:pt x="10" y="11"/>
                      </a:cubicBezTo>
                      <a:cubicBezTo>
                        <a:pt x="10" y="12"/>
                        <a:pt x="9" y="12"/>
                        <a:pt x="8" y="13"/>
                      </a:cubicBezTo>
                      <a:cubicBezTo>
                        <a:pt x="8" y="13"/>
                        <a:pt x="7" y="14"/>
                        <a:pt x="6" y="14"/>
                      </a:cubicBezTo>
                      <a:cubicBezTo>
                        <a:pt x="5" y="14"/>
                        <a:pt x="4" y="15"/>
                        <a:pt x="3" y="15"/>
                      </a:cubicBezTo>
                      <a:cubicBezTo>
                        <a:pt x="2" y="15"/>
                        <a:pt x="1" y="15"/>
                        <a:pt x="0" y="16"/>
                      </a:cubicBezTo>
                      <a:cubicBezTo>
                        <a:pt x="0" y="7"/>
                        <a:pt x="0" y="7"/>
                        <a:pt x="0" y="7"/>
                      </a:cubicBezTo>
                      <a:cubicBezTo>
                        <a:pt x="3" y="6"/>
                        <a:pt x="6" y="5"/>
                        <a:pt x="8" y="4"/>
                      </a:cubicBezTo>
                      <a:cubicBezTo>
                        <a:pt x="10" y="2"/>
                        <a:pt x="12" y="1"/>
                        <a:pt x="14"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2" name="Freeform 16"/>
                <p:cNvSpPr>
                  <a:spLocks/>
                </p:cNvSpPr>
                <p:nvPr/>
              </p:nvSpPr>
              <p:spPr bwMode="auto">
                <a:xfrm>
                  <a:off x="8933969" y="5371382"/>
                  <a:ext cx="46634" cy="107259"/>
                </a:xfrm>
                <a:custGeom>
                  <a:avLst/>
                  <a:gdLst>
                    <a:gd name="T0" fmla="*/ 21 w 21"/>
                    <a:gd name="T1" fmla="*/ 0 h 49"/>
                    <a:gd name="T2" fmla="*/ 21 w 21"/>
                    <a:gd name="T3" fmla="*/ 49 h 49"/>
                    <a:gd name="T4" fmla="*/ 10 w 21"/>
                    <a:gd name="T5" fmla="*/ 49 h 49"/>
                    <a:gd name="T6" fmla="*/ 10 w 21"/>
                    <a:gd name="T7" fmla="*/ 12 h 49"/>
                    <a:gd name="T8" fmla="*/ 8 w 21"/>
                    <a:gd name="T9" fmla="*/ 13 h 49"/>
                    <a:gd name="T10" fmla="*/ 6 w 21"/>
                    <a:gd name="T11" fmla="*/ 15 h 49"/>
                    <a:gd name="T12" fmla="*/ 3 w 21"/>
                    <a:gd name="T13" fmla="*/ 16 h 49"/>
                    <a:gd name="T14" fmla="*/ 0 w 21"/>
                    <a:gd name="T15" fmla="*/ 16 h 49"/>
                    <a:gd name="T16" fmla="*/ 0 w 21"/>
                    <a:gd name="T17" fmla="*/ 7 h 49"/>
                    <a:gd name="T18" fmla="*/ 8 w 21"/>
                    <a:gd name="T19" fmla="*/ 4 h 49"/>
                    <a:gd name="T20" fmla="*/ 15 w 21"/>
                    <a:gd name="T21" fmla="*/ 0 h 49"/>
                    <a:gd name="T22" fmla="*/ 21 w 21"/>
                    <a:gd name="T23"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9">
                      <a:moveTo>
                        <a:pt x="21" y="0"/>
                      </a:moveTo>
                      <a:cubicBezTo>
                        <a:pt x="21" y="49"/>
                        <a:pt x="21" y="49"/>
                        <a:pt x="21" y="49"/>
                      </a:cubicBezTo>
                      <a:cubicBezTo>
                        <a:pt x="10" y="49"/>
                        <a:pt x="10" y="49"/>
                        <a:pt x="10" y="49"/>
                      </a:cubicBezTo>
                      <a:cubicBezTo>
                        <a:pt x="10" y="12"/>
                        <a:pt x="10" y="12"/>
                        <a:pt x="10" y="12"/>
                      </a:cubicBezTo>
                      <a:cubicBezTo>
                        <a:pt x="10" y="12"/>
                        <a:pt x="9" y="13"/>
                        <a:pt x="8" y="13"/>
                      </a:cubicBezTo>
                      <a:cubicBezTo>
                        <a:pt x="8" y="14"/>
                        <a:pt x="7" y="14"/>
                        <a:pt x="6" y="15"/>
                      </a:cubicBezTo>
                      <a:cubicBezTo>
                        <a:pt x="5" y="15"/>
                        <a:pt x="4" y="15"/>
                        <a:pt x="3" y="16"/>
                      </a:cubicBezTo>
                      <a:cubicBezTo>
                        <a:pt x="2" y="16"/>
                        <a:pt x="1" y="16"/>
                        <a:pt x="0" y="16"/>
                      </a:cubicBezTo>
                      <a:cubicBezTo>
                        <a:pt x="0" y="7"/>
                        <a:pt x="0" y="7"/>
                        <a:pt x="0" y="7"/>
                      </a:cubicBezTo>
                      <a:cubicBezTo>
                        <a:pt x="3" y="6"/>
                        <a:pt x="6" y="5"/>
                        <a:pt x="8" y="4"/>
                      </a:cubicBezTo>
                      <a:cubicBezTo>
                        <a:pt x="10" y="3"/>
                        <a:pt x="13" y="2"/>
                        <a:pt x="15"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3" name="Freeform 17"/>
                <p:cNvSpPr>
                  <a:spLocks noEditPoints="1"/>
                </p:cNvSpPr>
                <p:nvPr/>
              </p:nvSpPr>
              <p:spPr bwMode="auto">
                <a:xfrm>
                  <a:off x="8924543" y="5493007"/>
                  <a:ext cx="74616" cy="108192"/>
                </a:xfrm>
                <a:custGeom>
                  <a:avLst/>
                  <a:gdLst>
                    <a:gd name="T0" fmla="*/ 17 w 34"/>
                    <a:gd name="T1" fmla="*/ 49 h 49"/>
                    <a:gd name="T2" fmla="*/ 0 w 34"/>
                    <a:gd name="T3" fmla="*/ 25 h 49"/>
                    <a:gd name="T4" fmla="*/ 4 w 34"/>
                    <a:gd name="T5" fmla="*/ 7 h 49"/>
                    <a:gd name="T6" fmla="*/ 17 w 34"/>
                    <a:gd name="T7" fmla="*/ 0 h 49"/>
                    <a:gd name="T8" fmla="*/ 34 w 34"/>
                    <a:gd name="T9" fmla="*/ 24 h 49"/>
                    <a:gd name="T10" fmla="*/ 29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7"/>
                      </a:cubicBezTo>
                      <a:cubicBezTo>
                        <a:pt x="7" y="2"/>
                        <a:pt x="12" y="0"/>
                        <a:pt x="17" y="0"/>
                      </a:cubicBezTo>
                      <a:cubicBezTo>
                        <a:pt x="28" y="0"/>
                        <a:pt x="34" y="8"/>
                        <a:pt x="34" y="24"/>
                      </a:cubicBezTo>
                      <a:cubicBezTo>
                        <a:pt x="34" y="32"/>
                        <a:pt x="32" y="39"/>
                        <a:pt x="29" y="43"/>
                      </a:cubicBezTo>
                      <a:cubicBezTo>
                        <a:pt x="26" y="47"/>
                        <a:pt x="22" y="49"/>
                        <a:pt x="17" y="49"/>
                      </a:cubicBezTo>
                      <a:close/>
                      <a:moveTo>
                        <a:pt x="17" y="8"/>
                      </a:moveTo>
                      <a:cubicBezTo>
                        <a:pt x="12" y="8"/>
                        <a:pt x="10" y="14"/>
                        <a:pt x="10" y="25"/>
                      </a:cubicBezTo>
                      <a:cubicBezTo>
                        <a:pt x="10" y="36"/>
                        <a:pt x="12"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4" name="Freeform 18"/>
                <p:cNvSpPr>
                  <a:spLocks noEditPoints="1"/>
                </p:cNvSpPr>
                <p:nvPr/>
              </p:nvSpPr>
              <p:spPr bwMode="auto">
                <a:xfrm>
                  <a:off x="8924543" y="5615564"/>
                  <a:ext cx="74616" cy="107259"/>
                </a:xfrm>
                <a:custGeom>
                  <a:avLst/>
                  <a:gdLst>
                    <a:gd name="T0" fmla="*/ 17 w 34"/>
                    <a:gd name="T1" fmla="*/ 49 h 49"/>
                    <a:gd name="T2" fmla="*/ 0 w 34"/>
                    <a:gd name="T3" fmla="*/ 25 h 49"/>
                    <a:gd name="T4" fmla="*/ 4 w 34"/>
                    <a:gd name="T5" fmla="*/ 6 h 49"/>
                    <a:gd name="T6" fmla="*/ 17 w 34"/>
                    <a:gd name="T7" fmla="*/ 0 h 49"/>
                    <a:gd name="T8" fmla="*/ 34 w 34"/>
                    <a:gd name="T9" fmla="*/ 24 h 49"/>
                    <a:gd name="T10" fmla="*/ 29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7" y="0"/>
                      </a:cubicBezTo>
                      <a:cubicBezTo>
                        <a:pt x="28" y="0"/>
                        <a:pt x="34" y="8"/>
                        <a:pt x="34" y="24"/>
                      </a:cubicBezTo>
                      <a:cubicBezTo>
                        <a:pt x="34" y="32"/>
                        <a:pt x="32" y="38"/>
                        <a:pt x="29" y="42"/>
                      </a:cubicBezTo>
                      <a:cubicBezTo>
                        <a:pt x="26" y="47"/>
                        <a:pt x="22" y="49"/>
                        <a:pt x="17" y="49"/>
                      </a:cubicBezTo>
                      <a:close/>
                      <a:moveTo>
                        <a:pt x="17" y="8"/>
                      </a:moveTo>
                      <a:cubicBezTo>
                        <a:pt x="12" y="8"/>
                        <a:pt x="10" y="14"/>
                        <a:pt x="10" y="25"/>
                      </a:cubicBezTo>
                      <a:cubicBezTo>
                        <a:pt x="10" y="36"/>
                        <a:pt x="12"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5" name="Freeform 19"/>
                <p:cNvSpPr>
                  <a:spLocks noEditPoints="1"/>
                </p:cNvSpPr>
                <p:nvPr/>
              </p:nvSpPr>
              <p:spPr bwMode="auto">
                <a:xfrm>
                  <a:off x="8849233" y="5371382"/>
                  <a:ext cx="74616" cy="107259"/>
                </a:xfrm>
                <a:custGeom>
                  <a:avLst/>
                  <a:gdLst>
                    <a:gd name="T0" fmla="*/ 17 w 34"/>
                    <a:gd name="T1" fmla="*/ 49 h 49"/>
                    <a:gd name="T2" fmla="*/ 0 w 34"/>
                    <a:gd name="T3" fmla="*/ 26 h 49"/>
                    <a:gd name="T4" fmla="*/ 4 w 34"/>
                    <a:gd name="T5" fmla="*/ 7 h 49"/>
                    <a:gd name="T6" fmla="*/ 18 w 34"/>
                    <a:gd name="T7" fmla="*/ 0 h 49"/>
                    <a:gd name="T8" fmla="*/ 34 w 34"/>
                    <a:gd name="T9" fmla="*/ 25 h 49"/>
                    <a:gd name="T10" fmla="*/ 30 w 34"/>
                    <a:gd name="T11" fmla="*/ 43 h 49"/>
                    <a:gd name="T12" fmla="*/ 17 w 34"/>
                    <a:gd name="T13" fmla="*/ 49 h 49"/>
                    <a:gd name="T14" fmla="*/ 17 w 34"/>
                    <a:gd name="T15" fmla="*/ 8 h 49"/>
                    <a:gd name="T16" fmla="*/ 10 w 34"/>
                    <a:gd name="T17" fmla="*/ 25 h 49"/>
                    <a:gd name="T18" fmla="*/ 17 w 34"/>
                    <a:gd name="T19" fmla="*/ 41 h 49"/>
                    <a:gd name="T20" fmla="*/ 23 w 34"/>
                    <a:gd name="T21" fmla="*/ 25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2"/>
                        <a:pt x="0" y="26"/>
                      </a:cubicBezTo>
                      <a:cubicBezTo>
                        <a:pt x="0" y="17"/>
                        <a:pt x="1" y="11"/>
                        <a:pt x="4" y="7"/>
                      </a:cubicBezTo>
                      <a:cubicBezTo>
                        <a:pt x="7" y="3"/>
                        <a:pt x="12" y="0"/>
                        <a:pt x="18" y="0"/>
                      </a:cubicBezTo>
                      <a:cubicBezTo>
                        <a:pt x="29" y="0"/>
                        <a:pt x="34" y="8"/>
                        <a:pt x="34" y="25"/>
                      </a:cubicBezTo>
                      <a:cubicBezTo>
                        <a:pt x="34" y="33"/>
                        <a:pt x="33" y="39"/>
                        <a:pt x="30" y="43"/>
                      </a:cubicBezTo>
                      <a:cubicBezTo>
                        <a:pt x="27" y="47"/>
                        <a:pt x="22" y="49"/>
                        <a:pt x="17" y="49"/>
                      </a:cubicBezTo>
                      <a:close/>
                      <a:moveTo>
                        <a:pt x="17" y="8"/>
                      </a:moveTo>
                      <a:cubicBezTo>
                        <a:pt x="13" y="8"/>
                        <a:pt x="10" y="14"/>
                        <a:pt x="10" y="25"/>
                      </a:cubicBezTo>
                      <a:cubicBezTo>
                        <a:pt x="10" y="36"/>
                        <a:pt x="13" y="41"/>
                        <a:pt x="17" y="41"/>
                      </a:cubicBezTo>
                      <a:cubicBezTo>
                        <a:pt x="21" y="41"/>
                        <a:pt x="23" y="36"/>
                        <a:pt x="23" y="25"/>
                      </a:cubicBezTo>
                      <a:cubicBezTo>
                        <a:pt x="23" y="14"/>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6" name="Freeform 20"/>
                <p:cNvSpPr>
                  <a:spLocks/>
                </p:cNvSpPr>
                <p:nvPr/>
              </p:nvSpPr>
              <p:spPr bwMode="auto">
                <a:xfrm>
                  <a:off x="8858659" y="5493179"/>
                  <a:ext cx="46634" cy="106326"/>
                </a:xfrm>
                <a:custGeom>
                  <a:avLst/>
                  <a:gdLst>
                    <a:gd name="T0" fmla="*/ 21 w 21"/>
                    <a:gd name="T1" fmla="*/ 0 h 48"/>
                    <a:gd name="T2" fmla="*/ 21 w 21"/>
                    <a:gd name="T3" fmla="*/ 48 h 48"/>
                    <a:gd name="T4" fmla="*/ 11 w 21"/>
                    <a:gd name="T5" fmla="*/ 48 h 48"/>
                    <a:gd name="T6" fmla="*/ 11 w 21"/>
                    <a:gd name="T7" fmla="*/ 12 h 48"/>
                    <a:gd name="T8" fmla="*/ 9 w 21"/>
                    <a:gd name="T9" fmla="*/ 13 h 48"/>
                    <a:gd name="T10" fmla="*/ 6 w 21"/>
                    <a:gd name="T11" fmla="*/ 14 h 48"/>
                    <a:gd name="T12" fmla="*/ 3 w 21"/>
                    <a:gd name="T13" fmla="*/ 15 h 48"/>
                    <a:gd name="T14" fmla="*/ 0 w 21"/>
                    <a:gd name="T15" fmla="*/ 16 h 48"/>
                    <a:gd name="T16" fmla="*/ 0 w 21"/>
                    <a:gd name="T17" fmla="*/ 7 h 48"/>
                    <a:gd name="T18" fmla="*/ 8 w 21"/>
                    <a:gd name="T19" fmla="*/ 4 h 48"/>
                    <a:gd name="T20" fmla="*/ 15 w 21"/>
                    <a:gd name="T21" fmla="*/ 0 h 48"/>
                    <a:gd name="T22" fmla="*/ 21 w 21"/>
                    <a:gd name="T2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48">
                      <a:moveTo>
                        <a:pt x="21" y="0"/>
                      </a:moveTo>
                      <a:cubicBezTo>
                        <a:pt x="21" y="48"/>
                        <a:pt x="21" y="48"/>
                        <a:pt x="21" y="48"/>
                      </a:cubicBezTo>
                      <a:cubicBezTo>
                        <a:pt x="11" y="48"/>
                        <a:pt x="11" y="48"/>
                        <a:pt x="11" y="48"/>
                      </a:cubicBezTo>
                      <a:cubicBezTo>
                        <a:pt x="11" y="12"/>
                        <a:pt x="11" y="12"/>
                        <a:pt x="11" y="12"/>
                      </a:cubicBezTo>
                      <a:cubicBezTo>
                        <a:pt x="10" y="12"/>
                        <a:pt x="9" y="13"/>
                        <a:pt x="9" y="13"/>
                      </a:cubicBezTo>
                      <a:cubicBezTo>
                        <a:pt x="8" y="14"/>
                        <a:pt x="7" y="14"/>
                        <a:pt x="6" y="14"/>
                      </a:cubicBezTo>
                      <a:cubicBezTo>
                        <a:pt x="5" y="15"/>
                        <a:pt x="4" y="15"/>
                        <a:pt x="3" y="15"/>
                      </a:cubicBezTo>
                      <a:cubicBezTo>
                        <a:pt x="2" y="16"/>
                        <a:pt x="1" y="16"/>
                        <a:pt x="0" y="16"/>
                      </a:cubicBezTo>
                      <a:cubicBezTo>
                        <a:pt x="0" y="7"/>
                        <a:pt x="0" y="7"/>
                        <a:pt x="0" y="7"/>
                      </a:cubicBezTo>
                      <a:cubicBezTo>
                        <a:pt x="3" y="6"/>
                        <a:pt x="6" y="5"/>
                        <a:pt x="8" y="4"/>
                      </a:cubicBezTo>
                      <a:cubicBezTo>
                        <a:pt x="11" y="3"/>
                        <a:pt x="13" y="1"/>
                        <a:pt x="15" y="0"/>
                      </a:cubicBezTo>
                      <a:lnTo>
                        <a:pt x="21" y="0"/>
                      </a:ln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sp>
              <p:nvSpPr>
                <p:cNvPr id="57" name="Freeform 21"/>
                <p:cNvSpPr>
                  <a:spLocks noEditPoints="1"/>
                </p:cNvSpPr>
                <p:nvPr/>
              </p:nvSpPr>
              <p:spPr bwMode="auto">
                <a:xfrm>
                  <a:off x="8849233" y="5615564"/>
                  <a:ext cx="74616" cy="107259"/>
                </a:xfrm>
                <a:custGeom>
                  <a:avLst/>
                  <a:gdLst>
                    <a:gd name="T0" fmla="*/ 17 w 34"/>
                    <a:gd name="T1" fmla="*/ 49 h 49"/>
                    <a:gd name="T2" fmla="*/ 0 w 34"/>
                    <a:gd name="T3" fmla="*/ 25 h 49"/>
                    <a:gd name="T4" fmla="*/ 4 w 34"/>
                    <a:gd name="T5" fmla="*/ 6 h 49"/>
                    <a:gd name="T6" fmla="*/ 18 w 34"/>
                    <a:gd name="T7" fmla="*/ 0 h 49"/>
                    <a:gd name="T8" fmla="*/ 34 w 34"/>
                    <a:gd name="T9" fmla="*/ 24 h 49"/>
                    <a:gd name="T10" fmla="*/ 30 w 34"/>
                    <a:gd name="T11" fmla="*/ 42 h 49"/>
                    <a:gd name="T12" fmla="*/ 17 w 34"/>
                    <a:gd name="T13" fmla="*/ 49 h 49"/>
                    <a:gd name="T14" fmla="*/ 17 w 34"/>
                    <a:gd name="T15" fmla="*/ 8 h 49"/>
                    <a:gd name="T16" fmla="*/ 10 w 34"/>
                    <a:gd name="T17" fmla="*/ 25 h 49"/>
                    <a:gd name="T18" fmla="*/ 17 w 34"/>
                    <a:gd name="T19" fmla="*/ 41 h 49"/>
                    <a:gd name="T20" fmla="*/ 23 w 34"/>
                    <a:gd name="T21" fmla="*/ 24 h 49"/>
                    <a:gd name="T22" fmla="*/ 17 w 34"/>
                    <a:gd name="T23" fmla="*/ 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9">
                      <a:moveTo>
                        <a:pt x="17" y="49"/>
                      </a:moveTo>
                      <a:cubicBezTo>
                        <a:pt x="5" y="49"/>
                        <a:pt x="0" y="41"/>
                        <a:pt x="0" y="25"/>
                      </a:cubicBezTo>
                      <a:cubicBezTo>
                        <a:pt x="0" y="17"/>
                        <a:pt x="1" y="11"/>
                        <a:pt x="4" y="6"/>
                      </a:cubicBezTo>
                      <a:cubicBezTo>
                        <a:pt x="7" y="2"/>
                        <a:pt x="12" y="0"/>
                        <a:pt x="18" y="0"/>
                      </a:cubicBezTo>
                      <a:cubicBezTo>
                        <a:pt x="29" y="0"/>
                        <a:pt x="34" y="8"/>
                        <a:pt x="34" y="24"/>
                      </a:cubicBezTo>
                      <a:cubicBezTo>
                        <a:pt x="34" y="32"/>
                        <a:pt x="33" y="38"/>
                        <a:pt x="30" y="42"/>
                      </a:cubicBezTo>
                      <a:cubicBezTo>
                        <a:pt x="27" y="47"/>
                        <a:pt x="22" y="49"/>
                        <a:pt x="17" y="49"/>
                      </a:cubicBezTo>
                      <a:close/>
                      <a:moveTo>
                        <a:pt x="17" y="8"/>
                      </a:moveTo>
                      <a:cubicBezTo>
                        <a:pt x="13" y="8"/>
                        <a:pt x="10" y="14"/>
                        <a:pt x="10" y="25"/>
                      </a:cubicBezTo>
                      <a:cubicBezTo>
                        <a:pt x="10" y="36"/>
                        <a:pt x="13" y="41"/>
                        <a:pt x="17" y="41"/>
                      </a:cubicBezTo>
                      <a:cubicBezTo>
                        <a:pt x="21" y="41"/>
                        <a:pt x="23" y="35"/>
                        <a:pt x="23" y="24"/>
                      </a:cubicBezTo>
                      <a:cubicBezTo>
                        <a:pt x="23" y="13"/>
                        <a:pt x="21" y="8"/>
                        <a:pt x="17" y="8"/>
                      </a:cubicBezTo>
                      <a:close/>
                    </a:path>
                  </a:pathLst>
                </a:custGeom>
                <a:grpFill/>
                <a:ln>
                  <a:noFill/>
                </a:ln>
                <a:extLst/>
              </p:spPr>
              <p:txBody>
                <a:bodyPr vert="horz" wrap="square" lIns="87822" tIns="43911" rIns="87822" bIns="43911" numCol="1" anchor="t" anchorCtr="0" compatLnSpc="1">
                  <a:prstTxWarp prst="textNoShape">
                    <a:avLst/>
                  </a:prstTxWarp>
                </a:bodyPr>
                <a:lstStyle/>
                <a:p>
                  <a:pPr defTabSz="895764">
                    <a:defRPr/>
                  </a:pPr>
                  <a:endParaRPr lang="en-US" sz="1152" kern="0">
                    <a:solidFill>
                      <a:srgbClr val="000000"/>
                    </a:solidFill>
                  </a:endParaRPr>
                </a:p>
              </p:txBody>
            </p:sp>
          </p:grpSp>
        </p:grpSp>
        <p:sp>
          <p:nvSpPr>
            <p:cNvPr id="30" name="Rectangle 29">
              <a:hlinkClick r:id="" action="ppaction://noaction"/>
            </p:cNvPr>
            <p:cNvSpPr/>
            <p:nvPr/>
          </p:nvSpPr>
          <p:spPr bwMode="auto">
            <a:xfrm>
              <a:off x="4846638" y="4354321"/>
              <a:ext cx="7315200" cy="527472"/>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29" tIns="89619" rIns="134429" bIns="89619" numCol="1" spcCol="0" rtlCol="0" fromWordArt="0" anchor="ctr" anchorCtr="0" forceAA="0" compatLnSpc="1">
              <a:prstTxWarp prst="textNoShape">
                <a:avLst/>
              </a:prstTxWarp>
              <a:noAutofit/>
            </a:bodyPr>
            <a:lstStyle/>
            <a:p>
              <a:pPr defTabSz="746170"/>
              <a:r>
                <a:rPr lang="en-US" kern="0" dirty="0">
                  <a:solidFill>
                    <a:srgbClr val="002050"/>
                  </a:solidFill>
                  <a:latin typeface="Segoe UI Semibold" panose="020B0702040204020203" pitchFamily="34" charset="0"/>
                  <a:cs typeface="Segoe UI Semibold" panose="020B0702040204020203" pitchFamily="34" charset="0"/>
                </a:rPr>
                <a:t>Capture + Manage</a:t>
              </a:r>
            </a:p>
          </p:txBody>
        </p:sp>
        <p:grpSp>
          <p:nvGrpSpPr>
            <p:cNvPr id="31" name="Group 30"/>
            <p:cNvGrpSpPr/>
            <p:nvPr/>
          </p:nvGrpSpPr>
          <p:grpSpPr>
            <a:xfrm>
              <a:off x="4846638" y="4962450"/>
              <a:ext cx="1399032" cy="1280160"/>
              <a:chOff x="4846638" y="4962450"/>
              <a:chExt cx="1399032" cy="1280160"/>
            </a:xfrm>
          </p:grpSpPr>
          <p:sp>
            <p:nvSpPr>
              <p:cNvPr id="39" name="Rectangle 38"/>
              <p:cNvSpPr/>
              <p:nvPr/>
            </p:nvSpPr>
            <p:spPr bwMode="auto">
              <a:xfrm>
                <a:off x="4846638" y="4962450"/>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Relational</a:t>
                </a:r>
              </a:p>
            </p:txBody>
          </p:sp>
          <p:sp>
            <p:nvSpPr>
              <p:cNvPr id="40" name="Flowchart: Magnetic Disk 86"/>
              <p:cNvSpPr/>
              <p:nvPr/>
            </p:nvSpPr>
            <p:spPr bwMode="auto">
              <a:xfrm flipH="1">
                <a:off x="4945105" y="5045731"/>
                <a:ext cx="306334" cy="368115"/>
              </a:xfrm>
              <a:custGeom>
                <a:avLst/>
                <a:gdLst/>
                <a:ahLst/>
                <a:cxnLst/>
                <a:rect l="l" t="t" r="r" b="b"/>
                <a:pathLst>
                  <a:path w="412287" h="495445">
                    <a:moveTo>
                      <a:pt x="207336" y="24730"/>
                    </a:moveTo>
                    <a:cubicBezTo>
                      <a:pt x="112802" y="24730"/>
                      <a:pt x="36167" y="46914"/>
                      <a:pt x="36167" y="74280"/>
                    </a:cubicBezTo>
                    <a:cubicBezTo>
                      <a:pt x="36167" y="101646"/>
                      <a:pt x="112802" y="123830"/>
                      <a:pt x="207336" y="123830"/>
                    </a:cubicBezTo>
                    <a:cubicBezTo>
                      <a:pt x="301870" y="123830"/>
                      <a:pt x="378505" y="101646"/>
                      <a:pt x="378505" y="74280"/>
                    </a:cubicBezTo>
                    <a:cubicBezTo>
                      <a:pt x="378505" y="46914"/>
                      <a:pt x="301870" y="24730"/>
                      <a:pt x="207336" y="24730"/>
                    </a:cubicBezTo>
                    <a:close/>
                    <a:moveTo>
                      <a:pt x="206144" y="0"/>
                    </a:moveTo>
                    <a:lnTo>
                      <a:pt x="286377" y="6488"/>
                    </a:lnTo>
                    <a:lnTo>
                      <a:pt x="351903" y="24184"/>
                    </a:lnTo>
                    <a:lnTo>
                      <a:pt x="396085" y="50436"/>
                    </a:lnTo>
                    <a:lnTo>
                      <a:pt x="408098" y="65941"/>
                    </a:lnTo>
                    <a:lnTo>
                      <a:pt x="412287" y="82591"/>
                    </a:lnTo>
                    <a:lnTo>
                      <a:pt x="412287" y="412854"/>
                    </a:lnTo>
                    <a:lnTo>
                      <a:pt x="408098" y="429504"/>
                    </a:lnTo>
                    <a:lnTo>
                      <a:pt x="396085" y="445010"/>
                    </a:lnTo>
                    <a:lnTo>
                      <a:pt x="351903" y="471261"/>
                    </a:lnTo>
                    <a:lnTo>
                      <a:pt x="286377" y="488957"/>
                    </a:lnTo>
                    <a:cubicBezTo>
                      <a:pt x="261715" y="493135"/>
                      <a:pt x="234602" y="495445"/>
                      <a:pt x="206144" y="495445"/>
                    </a:cubicBezTo>
                    <a:cubicBezTo>
                      <a:pt x="149227" y="495445"/>
                      <a:pt x="97691" y="486205"/>
                      <a:pt x="60385" y="471261"/>
                    </a:cubicBezTo>
                    <a:cubicBezTo>
                      <a:pt x="41731" y="463789"/>
                      <a:pt x="26635" y="454891"/>
                      <a:pt x="16202" y="445010"/>
                    </a:cubicBezTo>
                    <a:cubicBezTo>
                      <a:pt x="10986" y="440069"/>
                      <a:pt x="6935" y="434882"/>
                      <a:pt x="4189" y="429504"/>
                    </a:cubicBezTo>
                    <a:cubicBezTo>
                      <a:pt x="1442" y="424127"/>
                      <a:pt x="0" y="418558"/>
                      <a:pt x="0" y="412854"/>
                    </a:cubicBezTo>
                    <a:lnTo>
                      <a:pt x="0" y="82591"/>
                    </a:lnTo>
                    <a:cubicBezTo>
                      <a:pt x="0" y="71183"/>
                      <a:pt x="5770" y="60318"/>
                      <a:pt x="16202" y="50436"/>
                    </a:cubicBezTo>
                    <a:cubicBezTo>
                      <a:pt x="26635" y="40554"/>
                      <a:pt x="41731" y="31656"/>
                      <a:pt x="60385" y="24184"/>
                    </a:cubicBezTo>
                    <a:cubicBezTo>
                      <a:pt x="79038" y="16712"/>
                      <a:pt x="101249" y="10666"/>
                      <a:pt x="125911" y="6488"/>
                    </a:cubicBezTo>
                    <a:cubicBezTo>
                      <a:pt x="150572" y="2310"/>
                      <a:pt x="177686" y="0"/>
                      <a:pt x="206144"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644" tIns="140515" rIns="175644" bIns="140515" numCol="1" spcCol="0" rtlCol="0" fromWordArt="0" anchor="t" anchorCtr="0" forceAA="0" compatLnSpc="1">
                <a:prstTxWarp prst="textNoShape">
                  <a:avLst/>
                </a:prstTxWarp>
                <a:noAutofit/>
              </a:bodyPr>
              <a:lstStyle/>
              <a:p>
                <a:pPr algn="ctr" defTabSz="895557">
                  <a:defRPr/>
                </a:pPr>
                <a:endParaRPr lang="en-US" sz="1152"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10762806" y="4962450"/>
              <a:ext cx="1399032" cy="1280160"/>
              <a:chOff x="10762806" y="4962450"/>
              <a:chExt cx="1399032" cy="1280160"/>
            </a:xfrm>
          </p:grpSpPr>
          <p:sp>
            <p:nvSpPr>
              <p:cNvPr id="37" name="Rectangle 36"/>
              <p:cNvSpPr/>
              <p:nvPr/>
            </p:nvSpPr>
            <p:spPr bwMode="auto">
              <a:xfrm>
                <a:off x="10762806" y="4962450"/>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Internal &amp; external</a:t>
                </a:r>
              </a:p>
            </p:txBody>
          </p:sp>
          <p:sp>
            <p:nvSpPr>
              <p:cNvPr id="38" name="TextBox 37"/>
              <p:cNvSpPr txBox="1"/>
              <p:nvPr/>
            </p:nvSpPr>
            <p:spPr>
              <a:xfrm>
                <a:off x="10827687" y="4986053"/>
                <a:ext cx="362279" cy="553998"/>
              </a:xfrm>
              <a:prstGeom prst="rect">
                <a:avLst/>
              </a:prstGeom>
            </p:spPr>
            <p:txBody>
              <a:bodyPr wrap="none" lIns="0" tIns="0" rIns="0" bIns="0">
                <a:spAutoFit/>
              </a:bodyPr>
              <a:lstStyle>
                <a:defPPr>
                  <a:defRPr lang="en-US"/>
                </a:defPPr>
                <a:lvl1pPr marL="0" marR="0" lvl="0" indent="0" algn="ctr" defTabSz="932103" eaLnBrk="1" fontAlgn="auto" latinLnBrk="0" hangingPunct="1">
                  <a:lnSpc>
                    <a:spcPct val="100000"/>
                  </a:lnSpc>
                  <a:spcBef>
                    <a:spcPts val="0"/>
                  </a:spcBef>
                  <a:spcAft>
                    <a:spcPts val="0"/>
                  </a:spcAft>
                  <a:buClrTx/>
                  <a:buSzTx/>
                  <a:buFontTx/>
                  <a:buNone/>
                  <a:tabLst/>
                  <a:defRPr kumimoji="0" sz="2800" b="1" i="0" u="none" strike="noStrike" kern="0" cap="none" spc="0" normalizeH="0" baseline="0">
                    <a:ln>
                      <a:solidFill>
                        <a:prstClr val="white">
                          <a:alpha val="0"/>
                        </a:prstClr>
                      </a:solidFill>
                    </a:ln>
                    <a:solidFill>
                      <a:schemeClr val="bg1"/>
                    </a:solidFill>
                    <a:effectLst/>
                    <a:uLnTx/>
                    <a:uFillTx/>
                    <a:ea typeface="Segoe UI" panose="020B0502040204020203" pitchFamily="34" charset="0"/>
                    <a:cs typeface="Segoe UI" panose="020B0502040204020203" pitchFamily="34" charset="0"/>
                  </a:defRPr>
                </a:lvl1pPr>
              </a:lstStyle>
              <a:p>
                <a:r>
                  <a:rPr lang="en-US" sz="3528" dirty="0">
                    <a:sym typeface="Wingdings" panose="05000000000000000000" pitchFamily="2" charset="2"/>
                  </a:rPr>
                  <a:t></a:t>
                </a:r>
                <a:endParaRPr lang="en-US" sz="3528" dirty="0"/>
              </a:p>
            </p:txBody>
          </p:sp>
        </p:grpSp>
        <p:sp>
          <p:nvSpPr>
            <p:cNvPr id="33" name="Rectangle 32"/>
            <p:cNvSpPr/>
            <p:nvPr/>
          </p:nvSpPr>
          <p:spPr bwMode="auto">
            <a:xfrm>
              <a:off x="6325680" y="4962450"/>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Non-relational</a:t>
              </a:r>
            </a:p>
          </p:txBody>
        </p:sp>
        <p:grpSp>
          <p:nvGrpSpPr>
            <p:cNvPr id="34" name="Group 33"/>
            <p:cNvGrpSpPr/>
            <p:nvPr/>
          </p:nvGrpSpPr>
          <p:grpSpPr>
            <a:xfrm>
              <a:off x="7804722" y="4959049"/>
              <a:ext cx="1399032" cy="1280160"/>
              <a:chOff x="7804722" y="4959049"/>
              <a:chExt cx="1399032" cy="1280160"/>
            </a:xfrm>
          </p:grpSpPr>
          <p:sp>
            <p:nvSpPr>
              <p:cNvPr id="35" name="Rectangle 34"/>
              <p:cNvSpPr/>
              <p:nvPr/>
            </p:nvSpPr>
            <p:spPr bwMode="auto">
              <a:xfrm>
                <a:off x="7804722" y="4959049"/>
                <a:ext cx="1399032" cy="1280160"/>
              </a:xfrm>
              <a:prstGeom prst="rect">
                <a:avLst/>
              </a:prstGeom>
              <a:solidFill>
                <a:srgbClr val="002050"/>
              </a:solidFill>
              <a:ln w="10795" cap="flat" cmpd="sng" algn="ctr">
                <a:noFill/>
                <a:prstDash val="solid"/>
              </a:ln>
              <a:effectLst/>
            </p:spPr>
            <p:txBody>
              <a:bodyPr lIns="89619" tIns="44810" rIns="89619" bIns="44810" anchor="b"/>
              <a:lstStyle/>
              <a:p>
                <a:pPr defTabSz="914128"/>
                <a:r>
                  <a:rPr lang="en-US" sz="1400" kern="0" dirty="0">
                    <a:solidFill>
                      <a:schemeClr val="bg1"/>
                    </a:solidFill>
                  </a:rPr>
                  <a:t>NoSQL</a:t>
                </a:r>
              </a:p>
            </p:txBody>
          </p:sp>
          <p:sp>
            <p:nvSpPr>
              <p:cNvPr id="36" name="Rectangle 35"/>
              <p:cNvSpPr/>
              <p:nvPr/>
            </p:nvSpPr>
            <p:spPr>
              <a:xfrm>
                <a:off x="7914898" y="4959049"/>
                <a:ext cx="365485" cy="430887"/>
              </a:xfrm>
              <a:prstGeom prst="rect">
                <a:avLst/>
              </a:prstGeom>
            </p:spPr>
            <p:txBody>
              <a:bodyPr wrap="none" lIns="0" tIns="0" rIns="0" bIns="0">
                <a:spAutoFit/>
              </a:bodyPr>
              <a:lstStyle/>
              <a:p>
                <a:pPr algn="ctr" defTabSz="913554">
                  <a:defRPr/>
                </a:pPr>
                <a:r>
                  <a:rPr lang="en-US" sz="2744" b="1" kern="0" dirty="0">
                    <a:ln>
                      <a:solidFill>
                        <a:prstClr val="white">
                          <a:alpha val="0"/>
                        </a:prstClr>
                      </a:solidFill>
                    </a:ln>
                    <a:solidFill>
                      <a:schemeClr val="bg1"/>
                    </a:solidFill>
                    <a:ea typeface="Segoe UI" panose="020B0502040204020203" pitchFamily="34" charset="0"/>
                    <a:cs typeface="Segoe UI" panose="020B0502040204020203" pitchFamily="34" charset="0"/>
                  </a:rPr>
                  <a:t>{ }</a:t>
                </a:r>
              </a:p>
            </p:txBody>
          </p:sp>
        </p:grpSp>
      </p:grpSp>
      <p:grpSp>
        <p:nvGrpSpPr>
          <p:cNvPr id="58" name="Group 57"/>
          <p:cNvGrpSpPr/>
          <p:nvPr/>
        </p:nvGrpSpPr>
        <p:grpSpPr>
          <a:xfrm>
            <a:off x="4530908" y="2159059"/>
            <a:ext cx="7169531" cy="1844820"/>
            <a:chOff x="4846638" y="2329847"/>
            <a:chExt cx="7315200" cy="1882303"/>
          </a:xfrm>
        </p:grpSpPr>
        <p:sp>
          <p:nvSpPr>
            <p:cNvPr id="59" name="Rectangle 58">
              <a:hlinkClick r:id="" action="ppaction://noaction"/>
            </p:cNvPr>
            <p:cNvSpPr/>
            <p:nvPr/>
          </p:nvSpPr>
          <p:spPr bwMode="auto">
            <a:xfrm>
              <a:off x="4846638" y="2329847"/>
              <a:ext cx="7315200" cy="527472"/>
            </a:xfrm>
            <a:prstGeom prst="rect">
              <a:avLst/>
            </a:prstGeom>
            <a:solidFill>
              <a:schemeClr val="bg1">
                <a:lumMod val="85000"/>
              </a:schemeClr>
            </a:solidFill>
            <a:ln w="19050" cap="flat" cmpd="sng" algn="ctr">
              <a:noFill/>
              <a:prstDash val="solid"/>
              <a:miter lim="800000"/>
              <a:headEnd type="none" w="med" len="med"/>
              <a:tailEnd type="none" w="med" len="med"/>
            </a:ln>
            <a:effectLst/>
          </p:spPr>
          <p:txBody>
            <a:bodyPr rot="0" spcFirstLastPara="0" vertOverflow="overflow" horzOverflow="overflow" vert="horz" wrap="square" lIns="134429" tIns="89619" rIns="134429" bIns="89619" numCol="1" spcCol="0" rtlCol="0" fromWordArt="0" anchor="ctr" anchorCtr="0" forceAA="0" compatLnSpc="1">
              <a:prstTxWarp prst="textNoShape">
                <a:avLst/>
              </a:prstTxWarp>
              <a:noAutofit/>
            </a:bodyPr>
            <a:lstStyle/>
            <a:p>
              <a:pPr defTabSz="746170"/>
              <a:r>
                <a:rPr lang="en-US" kern="0" dirty="0">
                  <a:solidFill>
                    <a:srgbClr val="C00000"/>
                  </a:solidFill>
                  <a:latin typeface="Segoe UI Semibold" panose="020B0702040204020203" pitchFamily="34" charset="0"/>
                  <a:cs typeface="Segoe UI Semibold" panose="020B0702040204020203" pitchFamily="34" charset="0"/>
                </a:rPr>
                <a:t>Transform + Analyze</a:t>
              </a:r>
            </a:p>
          </p:txBody>
        </p:sp>
        <p:grpSp>
          <p:nvGrpSpPr>
            <p:cNvPr id="60" name="Group 59"/>
            <p:cNvGrpSpPr/>
            <p:nvPr/>
          </p:nvGrpSpPr>
          <p:grpSpPr>
            <a:xfrm>
              <a:off x="4846638" y="2931990"/>
              <a:ext cx="1399032" cy="1280160"/>
              <a:chOff x="4846638" y="2930710"/>
              <a:chExt cx="1399032" cy="1280160"/>
            </a:xfrm>
          </p:grpSpPr>
          <p:sp>
            <p:nvSpPr>
              <p:cNvPr id="78" name="Rectangle 77"/>
              <p:cNvSpPr/>
              <p:nvPr/>
            </p:nvSpPr>
            <p:spPr bwMode="auto">
              <a:xfrm>
                <a:off x="4846638" y="2930710"/>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Orchestration</a:t>
                </a:r>
              </a:p>
            </p:txBody>
          </p:sp>
          <p:grpSp>
            <p:nvGrpSpPr>
              <p:cNvPr id="79" name="Group 78"/>
              <p:cNvGrpSpPr/>
              <p:nvPr/>
            </p:nvGrpSpPr>
            <p:grpSpPr>
              <a:xfrm>
                <a:off x="4917792" y="3021744"/>
                <a:ext cx="567413" cy="394556"/>
                <a:chOff x="3806692" y="2708346"/>
                <a:chExt cx="531683" cy="333940"/>
              </a:xfrm>
            </p:grpSpPr>
            <p:sp>
              <p:nvSpPr>
                <p:cNvPr id="80" name="Freeform 151"/>
                <p:cNvSpPr>
                  <a:spLocks/>
                </p:cNvSpPr>
                <p:nvPr/>
              </p:nvSpPr>
              <p:spPr bwMode="auto">
                <a:xfrm>
                  <a:off x="3806692" y="2780149"/>
                  <a:ext cx="531683" cy="190904"/>
                </a:xfrm>
                <a:custGeom>
                  <a:avLst/>
                  <a:gdLst>
                    <a:gd name="T0" fmla="*/ 273 w 395"/>
                    <a:gd name="T1" fmla="*/ 1 h 142"/>
                    <a:gd name="T2" fmla="*/ 277 w 395"/>
                    <a:gd name="T3" fmla="*/ 6 h 142"/>
                    <a:gd name="T4" fmla="*/ 290 w 395"/>
                    <a:gd name="T5" fmla="*/ 20 h 142"/>
                    <a:gd name="T6" fmla="*/ 376 w 395"/>
                    <a:gd name="T7" fmla="*/ 68 h 142"/>
                    <a:gd name="T8" fmla="*/ 197 w 395"/>
                    <a:gd name="T9" fmla="*/ 123 h 142"/>
                    <a:gd name="T10" fmla="*/ 18 w 395"/>
                    <a:gd name="T11" fmla="*/ 68 h 142"/>
                    <a:gd name="T12" fmla="*/ 112 w 395"/>
                    <a:gd name="T13" fmla="*/ 19 h 142"/>
                    <a:gd name="T14" fmla="*/ 112 w 395"/>
                    <a:gd name="T15" fmla="*/ 0 h 142"/>
                    <a:gd name="T16" fmla="*/ 0 w 395"/>
                    <a:gd name="T17" fmla="*/ 68 h 142"/>
                    <a:gd name="T18" fmla="*/ 197 w 395"/>
                    <a:gd name="T19" fmla="*/ 142 h 142"/>
                    <a:gd name="T20" fmla="*/ 395 w 395"/>
                    <a:gd name="T21" fmla="*/ 68 h 142"/>
                    <a:gd name="T22" fmla="*/ 273 w 395"/>
                    <a:gd name="T23" fmla="*/ 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5" h="142">
                      <a:moveTo>
                        <a:pt x="273" y="1"/>
                      </a:moveTo>
                      <a:cubicBezTo>
                        <a:pt x="277" y="6"/>
                        <a:pt x="277" y="6"/>
                        <a:pt x="277" y="6"/>
                      </a:cubicBezTo>
                      <a:cubicBezTo>
                        <a:pt x="290" y="20"/>
                        <a:pt x="290" y="20"/>
                        <a:pt x="290" y="20"/>
                      </a:cubicBezTo>
                      <a:cubicBezTo>
                        <a:pt x="343" y="31"/>
                        <a:pt x="376" y="49"/>
                        <a:pt x="376" y="68"/>
                      </a:cubicBezTo>
                      <a:cubicBezTo>
                        <a:pt x="376" y="94"/>
                        <a:pt x="303" y="123"/>
                        <a:pt x="197" y="123"/>
                      </a:cubicBezTo>
                      <a:cubicBezTo>
                        <a:pt x="92" y="123"/>
                        <a:pt x="18" y="94"/>
                        <a:pt x="18" y="68"/>
                      </a:cubicBezTo>
                      <a:cubicBezTo>
                        <a:pt x="18" y="48"/>
                        <a:pt x="56" y="29"/>
                        <a:pt x="112" y="19"/>
                      </a:cubicBezTo>
                      <a:cubicBezTo>
                        <a:pt x="112" y="0"/>
                        <a:pt x="112" y="0"/>
                        <a:pt x="112" y="0"/>
                      </a:cubicBezTo>
                      <a:cubicBezTo>
                        <a:pt x="42" y="12"/>
                        <a:pt x="0" y="37"/>
                        <a:pt x="0" y="68"/>
                      </a:cubicBezTo>
                      <a:cubicBezTo>
                        <a:pt x="0" y="116"/>
                        <a:pt x="102" y="142"/>
                        <a:pt x="197" y="142"/>
                      </a:cubicBezTo>
                      <a:cubicBezTo>
                        <a:pt x="293" y="142"/>
                        <a:pt x="395" y="116"/>
                        <a:pt x="395" y="68"/>
                      </a:cubicBezTo>
                      <a:cubicBezTo>
                        <a:pt x="395" y="34"/>
                        <a:pt x="332" y="12"/>
                        <a:pt x="27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p>
                  <a:pPr defTabSz="877993">
                    <a:defRPr/>
                  </a:pPr>
                  <a:endParaRPr lang="en-US" sz="1633" kern="0">
                    <a:solidFill>
                      <a:srgbClr val="000000"/>
                    </a:solidFill>
                  </a:endParaRPr>
                </a:p>
              </p:txBody>
            </p:sp>
            <p:sp>
              <p:nvSpPr>
                <p:cNvPr id="81" name="Freeform 154"/>
                <p:cNvSpPr>
                  <a:spLocks noEditPoints="1"/>
                </p:cNvSpPr>
                <p:nvPr/>
              </p:nvSpPr>
              <p:spPr bwMode="auto">
                <a:xfrm>
                  <a:off x="3952007" y="2708346"/>
                  <a:ext cx="267836" cy="208570"/>
                </a:xfrm>
                <a:custGeom>
                  <a:avLst/>
                  <a:gdLst>
                    <a:gd name="T0" fmla="*/ 0 w 199"/>
                    <a:gd name="T1" fmla="*/ 146 h 155"/>
                    <a:gd name="T2" fmla="*/ 89 w 199"/>
                    <a:gd name="T3" fmla="*/ 155 h 155"/>
                    <a:gd name="T4" fmla="*/ 199 w 199"/>
                    <a:gd name="T5" fmla="*/ 142 h 155"/>
                    <a:gd name="T6" fmla="*/ 199 w 199"/>
                    <a:gd name="T7" fmla="*/ 84 h 155"/>
                    <a:gd name="T8" fmla="*/ 191 w 199"/>
                    <a:gd name="T9" fmla="*/ 68 h 155"/>
                    <a:gd name="T10" fmla="*/ 131 w 199"/>
                    <a:gd name="T11" fmla="*/ 8 h 155"/>
                    <a:gd name="T12" fmla="*/ 111 w 199"/>
                    <a:gd name="T13" fmla="*/ 0 h 155"/>
                    <a:gd name="T14" fmla="*/ 24 w 199"/>
                    <a:gd name="T15" fmla="*/ 0 h 155"/>
                    <a:gd name="T16" fmla="*/ 0 w 199"/>
                    <a:gd name="T17" fmla="*/ 20 h 155"/>
                    <a:gd name="T18" fmla="*/ 0 w 199"/>
                    <a:gd name="T19" fmla="*/ 32 h 155"/>
                    <a:gd name="T20" fmla="*/ 0 w 199"/>
                    <a:gd name="T21" fmla="*/ 146 h 155"/>
                    <a:gd name="T22" fmla="*/ 111 w 199"/>
                    <a:gd name="T23" fmla="*/ 20 h 155"/>
                    <a:gd name="T24" fmla="*/ 175 w 199"/>
                    <a:gd name="T25" fmla="*/ 84 h 155"/>
                    <a:gd name="T26" fmla="*/ 111 w 199"/>
                    <a:gd name="T27" fmla="*/ 84 h 155"/>
                    <a:gd name="T28" fmla="*/ 111 w 199"/>
                    <a:gd name="T29" fmla="*/ 2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9" h="155">
                      <a:moveTo>
                        <a:pt x="0" y="146"/>
                      </a:moveTo>
                      <a:cubicBezTo>
                        <a:pt x="24" y="151"/>
                        <a:pt x="54" y="155"/>
                        <a:pt x="89" y="155"/>
                      </a:cubicBezTo>
                      <a:cubicBezTo>
                        <a:pt x="136" y="155"/>
                        <a:pt x="173" y="149"/>
                        <a:pt x="199" y="142"/>
                      </a:cubicBezTo>
                      <a:cubicBezTo>
                        <a:pt x="199" y="84"/>
                        <a:pt x="199" y="84"/>
                        <a:pt x="199" y="84"/>
                      </a:cubicBezTo>
                      <a:cubicBezTo>
                        <a:pt x="199" y="84"/>
                        <a:pt x="198" y="73"/>
                        <a:pt x="191" y="68"/>
                      </a:cubicBezTo>
                      <a:cubicBezTo>
                        <a:pt x="131" y="8"/>
                        <a:pt x="131" y="8"/>
                        <a:pt x="131" y="8"/>
                      </a:cubicBezTo>
                      <a:cubicBezTo>
                        <a:pt x="124" y="0"/>
                        <a:pt x="119" y="0"/>
                        <a:pt x="111" y="0"/>
                      </a:cubicBezTo>
                      <a:cubicBezTo>
                        <a:pt x="24" y="0"/>
                        <a:pt x="24" y="0"/>
                        <a:pt x="24" y="0"/>
                      </a:cubicBezTo>
                      <a:cubicBezTo>
                        <a:pt x="12" y="0"/>
                        <a:pt x="0" y="8"/>
                        <a:pt x="0" y="20"/>
                      </a:cubicBezTo>
                      <a:cubicBezTo>
                        <a:pt x="0" y="24"/>
                        <a:pt x="0" y="28"/>
                        <a:pt x="0" y="32"/>
                      </a:cubicBezTo>
                      <a:cubicBezTo>
                        <a:pt x="0" y="32"/>
                        <a:pt x="0" y="132"/>
                        <a:pt x="0" y="146"/>
                      </a:cubicBezTo>
                      <a:close/>
                      <a:moveTo>
                        <a:pt x="111" y="20"/>
                      </a:moveTo>
                      <a:cubicBezTo>
                        <a:pt x="175" y="84"/>
                        <a:pt x="175" y="84"/>
                        <a:pt x="175" y="84"/>
                      </a:cubicBezTo>
                      <a:cubicBezTo>
                        <a:pt x="111" y="84"/>
                        <a:pt x="111" y="84"/>
                        <a:pt x="111" y="84"/>
                      </a:cubicBezTo>
                      <a:lnTo>
                        <a:pt x="111" y="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p>
                  <a:pPr defTabSz="877993">
                    <a:defRPr/>
                  </a:pPr>
                  <a:endParaRPr lang="en-US" sz="1633" kern="0">
                    <a:solidFill>
                      <a:srgbClr val="000000"/>
                    </a:solidFill>
                  </a:endParaRPr>
                </a:p>
              </p:txBody>
            </p:sp>
            <p:sp>
              <p:nvSpPr>
                <p:cNvPr id="82" name="Freeform 152"/>
                <p:cNvSpPr>
                  <a:spLocks/>
                </p:cNvSpPr>
                <p:nvPr/>
              </p:nvSpPr>
              <p:spPr bwMode="auto">
                <a:xfrm>
                  <a:off x="3952007" y="2984730"/>
                  <a:ext cx="267836" cy="57556"/>
                </a:xfrm>
                <a:custGeom>
                  <a:avLst/>
                  <a:gdLst>
                    <a:gd name="T0" fmla="*/ 89 w 199"/>
                    <a:gd name="T1" fmla="*/ 12 h 43"/>
                    <a:gd name="T2" fmla="*/ 0 w 199"/>
                    <a:gd name="T3" fmla="*/ 4 h 43"/>
                    <a:gd name="T4" fmla="*/ 0 w 199"/>
                    <a:gd name="T5" fmla="*/ 19 h 43"/>
                    <a:gd name="T6" fmla="*/ 24 w 199"/>
                    <a:gd name="T7" fmla="*/ 43 h 43"/>
                    <a:gd name="T8" fmla="*/ 175 w 199"/>
                    <a:gd name="T9" fmla="*/ 43 h 43"/>
                    <a:gd name="T10" fmla="*/ 199 w 199"/>
                    <a:gd name="T11" fmla="*/ 19 h 43"/>
                    <a:gd name="T12" fmla="*/ 199 w 199"/>
                    <a:gd name="T13" fmla="*/ 0 h 43"/>
                    <a:gd name="T14" fmla="*/ 89 w 199"/>
                    <a:gd name="T15" fmla="*/ 12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43">
                      <a:moveTo>
                        <a:pt x="89" y="12"/>
                      </a:moveTo>
                      <a:cubicBezTo>
                        <a:pt x="59" y="12"/>
                        <a:pt x="28" y="9"/>
                        <a:pt x="0" y="4"/>
                      </a:cubicBezTo>
                      <a:cubicBezTo>
                        <a:pt x="0" y="19"/>
                        <a:pt x="0" y="19"/>
                        <a:pt x="0" y="19"/>
                      </a:cubicBezTo>
                      <a:cubicBezTo>
                        <a:pt x="0" y="31"/>
                        <a:pt x="12" y="43"/>
                        <a:pt x="24" y="43"/>
                      </a:cubicBezTo>
                      <a:cubicBezTo>
                        <a:pt x="175" y="43"/>
                        <a:pt x="175" y="43"/>
                        <a:pt x="175" y="43"/>
                      </a:cubicBezTo>
                      <a:cubicBezTo>
                        <a:pt x="187" y="43"/>
                        <a:pt x="199" y="31"/>
                        <a:pt x="199" y="19"/>
                      </a:cubicBezTo>
                      <a:cubicBezTo>
                        <a:pt x="199" y="13"/>
                        <a:pt x="199" y="6"/>
                        <a:pt x="199" y="0"/>
                      </a:cubicBezTo>
                      <a:cubicBezTo>
                        <a:pt x="166" y="8"/>
                        <a:pt x="128" y="12"/>
                        <a:pt x="89"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p>
                  <a:pPr defTabSz="877993">
                    <a:defRPr/>
                  </a:pPr>
                  <a:endParaRPr lang="en-US" sz="1633" kern="0">
                    <a:solidFill>
                      <a:srgbClr val="000000"/>
                    </a:solidFill>
                  </a:endParaRPr>
                </a:p>
              </p:txBody>
            </p:sp>
          </p:grpSp>
        </p:grpSp>
        <p:grpSp>
          <p:nvGrpSpPr>
            <p:cNvPr id="61" name="Group 60"/>
            <p:cNvGrpSpPr/>
            <p:nvPr/>
          </p:nvGrpSpPr>
          <p:grpSpPr>
            <a:xfrm>
              <a:off x="10762806" y="2931990"/>
              <a:ext cx="1399032" cy="1280160"/>
              <a:chOff x="10762806" y="2930710"/>
              <a:chExt cx="1399032" cy="1280160"/>
            </a:xfrm>
          </p:grpSpPr>
          <p:sp>
            <p:nvSpPr>
              <p:cNvPr id="74" name="Rectangle 73"/>
              <p:cNvSpPr/>
              <p:nvPr/>
            </p:nvSpPr>
            <p:spPr bwMode="auto">
              <a:xfrm>
                <a:off x="10762806" y="2930710"/>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Machine learning</a:t>
                </a:r>
              </a:p>
            </p:txBody>
          </p:sp>
          <p:grpSp>
            <p:nvGrpSpPr>
              <p:cNvPr id="75" name="Group 74"/>
              <p:cNvGrpSpPr/>
              <p:nvPr/>
            </p:nvGrpSpPr>
            <p:grpSpPr>
              <a:xfrm>
                <a:off x="10899977" y="3018693"/>
                <a:ext cx="246751" cy="566824"/>
                <a:chOff x="10638708" y="2707362"/>
                <a:chExt cx="251764" cy="430113"/>
              </a:xfrm>
            </p:grpSpPr>
            <p:sp>
              <p:nvSpPr>
                <p:cNvPr id="76" name="Freeform 75"/>
                <p:cNvSpPr>
                  <a:spLocks/>
                </p:cNvSpPr>
                <p:nvPr/>
              </p:nvSpPr>
              <p:spPr bwMode="auto">
                <a:xfrm>
                  <a:off x="10669702" y="3022774"/>
                  <a:ext cx="192668" cy="114701"/>
                </a:xfrm>
                <a:custGeom>
                  <a:avLst/>
                  <a:gdLst>
                    <a:gd name="T0" fmla="*/ 422 w 541"/>
                    <a:gd name="T1" fmla="*/ 196 h 410"/>
                    <a:gd name="T2" fmla="*/ 536 w 541"/>
                    <a:gd name="T3" fmla="*/ 14 h 410"/>
                    <a:gd name="T4" fmla="*/ 528 w 541"/>
                    <a:gd name="T5" fmla="*/ 0 h 410"/>
                    <a:gd name="T6" fmla="*/ 12 w 541"/>
                    <a:gd name="T7" fmla="*/ 0 h 410"/>
                    <a:gd name="T8" fmla="*/ 5 w 541"/>
                    <a:gd name="T9" fmla="*/ 14 h 410"/>
                    <a:gd name="T10" fmla="*/ 138 w 541"/>
                    <a:gd name="T11" fmla="*/ 197 h 410"/>
                    <a:gd name="T12" fmla="*/ 149 w 541"/>
                    <a:gd name="T13" fmla="*/ 206 h 410"/>
                    <a:gd name="T14" fmla="*/ 142 w 541"/>
                    <a:gd name="T15" fmla="*/ 229 h 410"/>
                    <a:gd name="T16" fmla="*/ 152 w 541"/>
                    <a:gd name="T17" fmla="*/ 256 h 410"/>
                    <a:gd name="T18" fmla="*/ 142 w 541"/>
                    <a:gd name="T19" fmla="*/ 282 h 410"/>
                    <a:gd name="T20" fmla="*/ 152 w 541"/>
                    <a:gd name="T21" fmla="*/ 309 h 410"/>
                    <a:gd name="T22" fmla="*/ 142 w 541"/>
                    <a:gd name="T23" fmla="*/ 336 h 410"/>
                    <a:gd name="T24" fmla="*/ 184 w 541"/>
                    <a:gd name="T25" fmla="*/ 377 h 410"/>
                    <a:gd name="T26" fmla="*/ 212 w 541"/>
                    <a:gd name="T27" fmla="*/ 377 h 410"/>
                    <a:gd name="T28" fmla="*/ 234 w 541"/>
                    <a:gd name="T29" fmla="*/ 407 h 410"/>
                    <a:gd name="T30" fmla="*/ 240 w 541"/>
                    <a:gd name="T31" fmla="*/ 410 h 410"/>
                    <a:gd name="T32" fmla="*/ 335 w 541"/>
                    <a:gd name="T33" fmla="*/ 410 h 410"/>
                    <a:gd name="T34" fmla="*/ 341 w 541"/>
                    <a:gd name="T35" fmla="*/ 407 h 410"/>
                    <a:gd name="T36" fmla="*/ 360 w 541"/>
                    <a:gd name="T37" fmla="*/ 377 h 410"/>
                    <a:gd name="T38" fmla="*/ 384 w 541"/>
                    <a:gd name="T39" fmla="*/ 377 h 410"/>
                    <a:gd name="T40" fmla="*/ 425 w 541"/>
                    <a:gd name="T41" fmla="*/ 336 h 410"/>
                    <a:gd name="T42" fmla="*/ 415 w 541"/>
                    <a:gd name="T43" fmla="*/ 309 h 410"/>
                    <a:gd name="T44" fmla="*/ 425 w 541"/>
                    <a:gd name="T45" fmla="*/ 282 h 410"/>
                    <a:gd name="T46" fmla="*/ 415 w 541"/>
                    <a:gd name="T47" fmla="*/ 256 h 410"/>
                    <a:gd name="T48" fmla="*/ 425 w 541"/>
                    <a:gd name="T49" fmla="*/ 229 h 410"/>
                    <a:gd name="T50" fmla="*/ 416 w 541"/>
                    <a:gd name="T51" fmla="*/ 203 h 410"/>
                    <a:gd name="T52" fmla="*/ 422 w 541"/>
                    <a:gd name="T53" fmla="*/ 196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1" h="410">
                      <a:moveTo>
                        <a:pt x="422" y="196"/>
                      </a:moveTo>
                      <a:cubicBezTo>
                        <a:pt x="536" y="14"/>
                        <a:pt x="536" y="14"/>
                        <a:pt x="536" y="14"/>
                      </a:cubicBezTo>
                      <a:cubicBezTo>
                        <a:pt x="541" y="7"/>
                        <a:pt x="537" y="0"/>
                        <a:pt x="528" y="0"/>
                      </a:cubicBezTo>
                      <a:cubicBezTo>
                        <a:pt x="12" y="0"/>
                        <a:pt x="12" y="0"/>
                        <a:pt x="12" y="0"/>
                      </a:cubicBezTo>
                      <a:cubicBezTo>
                        <a:pt x="3" y="0"/>
                        <a:pt x="0" y="6"/>
                        <a:pt x="5" y="14"/>
                      </a:cubicBezTo>
                      <a:cubicBezTo>
                        <a:pt x="138" y="197"/>
                        <a:pt x="138" y="197"/>
                        <a:pt x="138" y="197"/>
                      </a:cubicBezTo>
                      <a:cubicBezTo>
                        <a:pt x="140" y="201"/>
                        <a:pt x="145" y="204"/>
                        <a:pt x="149" y="206"/>
                      </a:cubicBezTo>
                      <a:cubicBezTo>
                        <a:pt x="145" y="213"/>
                        <a:pt x="142" y="221"/>
                        <a:pt x="142" y="229"/>
                      </a:cubicBezTo>
                      <a:cubicBezTo>
                        <a:pt x="142" y="239"/>
                        <a:pt x="146" y="248"/>
                        <a:pt x="152" y="256"/>
                      </a:cubicBezTo>
                      <a:cubicBezTo>
                        <a:pt x="146" y="263"/>
                        <a:pt x="142" y="272"/>
                        <a:pt x="142" y="282"/>
                      </a:cubicBezTo>
                      <a:cubicBezTo>
                        <a:pt x="142" y="293"/>
                        <a:pt x="146" y="302"/>
                        <a:pt x="152" y="309"/>
                      </a:cubicBezTo>
                      <a:cubicBezTo>
                        <a:pt x="146" y="316"/>
                        <a:pt x="142" y="326"/>
                        <a:pt x="142" y="336"/>
                      </a:cubicBezTo>
                      <a:cubicBezTo>
                        <a:pt x="142" y="359"/>
                        <a:pt x="161" y="377"/>
                        <a:pt x="184" y="377"/>
                      </a:cubicBezTo>
                      <a:cubicBezTo>
                        <a:pt x="212" y="377"/>
                        <a:pt x="212" y="377"/>
                        <a:pt x="212" y="377"/>
                      </a:cubicBezTo>
                      <a:cubicBezTo>
                        <a:pt x="234" y="407"/>
                        <a:pt x="234" y="407"/>
                        <a:pt x="234" y="407"/>
                      </a:cubicBezTo>
                      <a:cubicBezTo>
                        <a:pt x="235" y="409"/>
                        <a:pt x="238" y="410"/>
                        <a:pt x="240" y="410"/>
                      </a:cubicBezTo>
                      <a:cubicBezTo>
                        <a:pt x="335" y="410"/>
                        <a:pt x="335" y="410"/>
                        <a:pt x="335" y="410"/>
                      </a:cubicBezTo>
                      <a:cubicBezTo>
                        <a:pt x="337" y="410"/>
                        <a:pt x="340" y="409"/>
                        <a:pt x="341" y="407"/>
                      </a:cubicBezTo>
                      <a:cubicBezTo>
                        <a:pt x="360" y="377"/>
                        <a:pt x="360" y="377"/>
                        <a:pt x="360" y="377"/>
                      </a:cubicBezTo>
                      <a:cubicBezTo>
                        <a:pt x="384" y="377"/>
                        <a:pt x="384" y="377"/>
                        <a:pt x="384" y="377"/>
                      </a:cubicBezTo>
                      <a:cubicBezTo>
                        <a:pt x="407" y="377"/>
                        <a:pt x="425" y="359"/>
                        <a:pt x="425" y="336"/>
                      </a:cubicBezTo>
                      <a:cubicBezTo>
                        <a:pt x="425" y="326"/>
                        <a:pt x="421" y="316"/>
                        <a:pt x="415" y="309"/>
                      </a:cubicBezTo>
                      <a:cubicBezTo>
                        <a:pt x="421" y="302"/>
                        <a:pt x="425" y="293"/>
                        <a:pt x="425" y="282"/>
                      </a:cubicBezTo>
                      <a:cubicBezTo>
                        <a:pt x="425" y="272"/>
                        <a:pt x="421" y="263"/>
                        <a:pt x="415" y="256"/>
                      </a:cubicBezTo>
                      <a:cubicBezTo>
                        <a:pt x="421" y="248"/>
                        <a:pt x="425" y="239"/>
                        <a:pt x="425" y="229"/>
                      </a:cubicBezTo>
                      <a:cubicBezTo>
                        <a:pt x="425" y="219"/>
                        <a:pt x="421" y="210"/>
                        <a:pt x="416" y="203"/>
                      </a:cubicBezTo>
                      <a:cubicBezTo>
                        <a:pt x="418" y="201"/>
                        <a:pt x="420" y="198"/>
                        <a:pt x="422" y="19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algn="ctr" defTabSz="548441">
                    <a:defRPr/>
                  </a:pPr>
                  <a:endParaRPr lang="en-US" sz="672" b="1" kern="0" cap="all" dirty="0">
                    <a:solidFill>
                      <a:srgbClr val="000000"/>
                    </a:solidFill>
                    <a:latin typeface="Segoe UI"/>
                  </a:endParaRPr>
                </a:p>
              </p:txBody>
            </p:sp>
            <p:sp>
              <p:nvSpPr>
                <p:cNvPr id="77" name="Freeform 76"/>
                <p:cNvSpPr>
                  <a:spLocks noEditPoints="1"/>
                </p:cNvSpPr>
                <p:nvPr/>
              </p:nvSpPr>
              <p:spPr bwMode="auto">
                <a:xfrm>
                  <a:off x="10638708" y="2707362"/>
                  <a:ext cx="251764" cy="307525"/>
                </a:xfrm>
                <a:custGeom>
                  <a:avLst/>
                  <a:gdLst>
                    <a:gd name="T0" fmla="*/ 122 w 707"/>
                    <a:gd name="T1" fmla="*/ 705 h 1100"/>
                    <a:gd name="T2" fmla="*/ 642 w 707"/>
                    <a:gd name="T3" fmla="*/ 515 h 1100"/>
                    <a:gd name="T4" fmla="*/ 691 w 707"/>
                    <a:gd name="T5" fmla="*/ 408 h 1100"/>
                    <a:gd name="T6" fmla="*/ 584 w 707"/>
                    <a:gd name="T7" fmla="*/ 359 h 1100"/>
                    <a:gd name="T8" fmla="*/ 65 w 707"/>
                    <a:gd name="T9" fmla="*/ 548 h 1100"/>
                    <a:gd name="T10" fmla="*/ 15 w 707"/>
                    <a:gd name="T11" fmla="*/ 655 h 1100"/>
                    <a:gd name="T12" fmla="*/ 122 w 707"/>
                    <a:gd name="T13" fmla="*/ 705 h 1100"/>
                    <a:gd name="T14" fmla="*/ 652 w 707"/>
                    <a:gd name="T15" fmla="*/ 714 h 1100"/>
                    <a:gd name="T16" fmla="*/ 706 w 707"/>
                    <a:gd name="T17" fmla="*/ 636 h 1100"/>
                    <a:gd name="T18" fmla="*/ 701 w 707"/>
                    <a:gd name="T19" fmla="*/ 608 h 1100"/>
                    <a:gd name="T20" fmla="*/ 594 w 707"/>
                    <a:gd name="T21" fmla="*/ 558 h 1100"/>
                    <a:gd name="T22" fmla="*/ 75 w 707"/>
                    <a:gd name="T23" fmla="*/ 748 h 1100"/>
                    <a:gd name="T24" fmla="*/ 20 w 707"/>
                    <a:gd name="T25" fmla="*/ 825 h 1100"/>
                    <a:gd name="T26" fmla="*/ 20 w 707"/>
                    <a:gd name="T27" fmla="*/ 826 h 1100"/>
                    <a:gd name="T28" fmla="*/ 73 w 707"/>
                    <a:gd name="T29" fmla="*/ 904 h 1100"/>
                    <a:gd name="T30" fmla="*/ 190 w 707"/>
                    <a:gd name="T31" fmla="*/ 951 h 1100"/>
                    <a:gd name="T32" fmla="*/ 190 w 707"/>
                    <a:gd name="T33" fmla="*/ 1014 h 1100"/>
                    <a:gd name="T34" fmla="*/ 191 w 707"/>
                    <a:gd name="T35" fmla="*/ 1023 h 1100"/>
                    <a:gd name="T36" fmla="*/ 132 w 707"/>
                    <a:gd name="T37" fmla="*/ 1023 h 1100"/>
                    <a:gd name="T38" fmla="*/ 115 w 707"/>
                    <a:gd name="T39" fmla="*/ 1040 h 1100"/>
                    <a:gd name="T40" fmla="*/ 115 w 707"/>
                    <a:gd name="T41" fmla="*/ 1083 h 1100"/>
                    <a:gd name="T42" fmla="*/ 132 w 707"/>
                    <a:gd name="T43" fmla="*/ 1100 h 1100"/>
                    <a:gd name="T44" fmla="*/ 648 w 707"/>
                    <a:gd name="T45" fmla="*/ 1100 h 1100"/>
                    <a:gd name="T46" fmla="*/ 664 w 707"/>
                    <a:gd name="T47" fmla="*/ 1083 h 1100"/>
                    <a:gd name="T48" fmla="*/ 664 w 707"/>
                    <a:gd name="T49" fmla="*/ 1040 h 1100"/>
                    <a:gd name="T50" fmla="*/ 648 w 707"/>
                    <a:gd name="T51" fmla="*/ 1023 h 1100"/>
                    <a:gd name="T52" fmla="*/ 622 w 707"/>
                    <a:gd name="T53" fmla="*/ 1023 h 1100"/>
                    <a:gd name="T54" fmla="*/ 622 w 707"/>
                    <a:gd name="T55" fmla="*/ 1013 h 1100"/>
                    <a:gd name="T56" fmla="*/ 622 w 707"/>
                    <a:gd name="T57" fmla="*/ 873 h 1100"/>
                    <a:gd name="T58" fmla="*/ 539 w 707"/>
                    <a:gd name="T59" fmla="*/ 790 h 1100"/>
                    <a:gd name="T60" fmla="*/ 456 w 707"/>
                    <a:gd name="T61" fmla="*/ 873 h 1100"/>
                    <a:gd name="T62" fmla="*/ 456 w 707"/>
                    <a:gd name="T63" fmla="*/ 1013 h 1100"/>
                    <a:gd name="T64" fmla="*/ 457 w 707"/>
                    <a:gd name="T65" fmla="*/ 1023 h 1100"/>
                    <a:gd name="T66" fmla="*/ 355 w 707"/>
                    <a:gd name="T67" fmla="*/ 1023 h 1100"/>
                    <a:gd name="T68" fmla="*/ 356 w 707"/>
                    <a:gd name="T69" fmla="*/ 1014 h 1100"/>
                    <a:gd name="T70" fmla="*/ 357 w 707"/>
                    <a:gd name="T71" fmla="*/ 895 h 1100"/>
                    <a:gd name="T72" fmla="*/ 346 w 707"/>
                    <a:gd name="T73" fmla="*/ 855 h 1100"/>
                    <a:gd name="T74" fmla="*/ 161 w 707"/>
                    <a:gd name="T75" fmla="*/ 885 h 1100"/>
                    <a:gd name="T76" fmla="*/ 348 w 707"/>
                    <a:gd name="T77" fmla="*/ 826 h 1100"/>
                    <a:gd name="T78" fmla="*/ 652 w 707"/>
                    <a:gd name="T79" fmla="*/ 714 h 1100"/>
                    <a:gd name="T80" fmla="*/ 122 w 707"/>
                    <a:gd name="T81" fmla="*/ 500 h 1100"/>
                    <a:gd name="T82" fmla="*/ 642 w 707"/>
                    <a:gd name="T83" fmla="*/ 310 h 1100"/>
                    <a:gd name="T84" fmla="*/ 696 w 707"/>
                    <a:gd name="T85" fmla="*/ 232 h 1100"/>
                    <a:gd name="T86" fmla="*/ 695 w 707"/>
                    <a:gd name="T87" fmla="*/ 223 h 1100"/>
                    <a:gd name="T88" fmla="*/ 624 w 707"/>
                    <a:gd name="T89" fmla="*/ 149 h 1100"/>
                    <a:gd name="T90" fmla="*/ 499 w 707"/>
                    <a:gd name="T91" fmla="*/ 132 h 1100"/>
                    <a:gd name="T92" fmla="*/ 509 w 707"/>
                    <a:gd name="T93" fmla="*/ 93 h 1100"/>
                    <a:gd name="T94" fmla="*/ 504 w 707"/>
                    <a:gd name="T95" fmla="*/ 66 h 1100"/>
                    <a:gd name="T96" fmla="*/ 398 w 707"/>
                    <a:gd name="T97" fmla="*/ 15 h 1100"/>
                    <a:gd name="T98" fmla="*/ 166 w 707"/>
                    <a:gd name="T99" fmla="*/ 96 h 1100"/>
                    <a:gd name="T100" fmla="*/ 110 w 707"/>
                    <a:gd name="T101" fmla="*/ 175 h 1100"/>
                    <a:gd name="T102" fmla="*/ 111 w 707"/>
                    <a:gd name="T103" fmla="*/ 184 h 1100"/>
                    <a:gd name="T104" fmla="*/ 182 w 707"/>
                    <a:gd name="T105" fmla="*/ 257 h 1100"/>
                    <a:gd name="T106" fmla="*/ 243 w 707"/>
                    <a:gd name="T107" fmla="*/ 266 h 1100"/>
                    <a:gd name="T108" fmla="*/ 439 w 707"/>
                    <a:gd name="T109" fmla="*/ 213 h 1100"/>
                    <a:gd name="T110" fmla="*/ 225 w 707"/>
                    <a:gd name="T111" fmla="*/ 285 h 1100"/>
                    <a:gd name="T112" fmla="*/ 65 w 707"/>
                    <a:gd name="T113" fmla="*/ 343 h 1100"/>
                    <a:gd name="T114" fmla="*/ 11 w 707"/>
                    <a:gd name="T115" fmla="*/ 422 h 1100"/>
                    <a:gd name="T116" fmla="*/ 15 w 707"/>
                    <a:gd name="T117" fmla="*/ 451 h 1100"/>
                    <a:gd name="T118" fmla="*/ 122 w 707"/>
                    <a:gd name="T119" fmla="*/ 500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07" h="1100">
                      <a:moveTo>
                        <a:pt x="122" y="705"/>
                      </a:moveTo>
                      <a:cubicBezTo>
                        <a:pt x="642" y="515"/>
                        <a:pt x="642" y="515"/>
                        <a:pt x="642" y="515"/>
                      </a:cubicBezTo>
                      <a:cubicBezTo>
                        <a:pt x="684" y="499"/>
                        <a:pt x="707" y="451"/>
                        <a:pt x="691" y="408"/>
                      </a:cubicBezTo>
                      <a:cubicBezTo>
                        <a:pt x="675" y="365"/>
                        <a:pt x="627" y="343"/>
                        <a:pt x="584" y="359"/>
                      </a:cubicBezTo>
                      <a:cubicBezTo>
                        <a:pt x="65" y="548"/>
                        <a:pt x="65" y="548"/>
                        <a:pt x="65" y="548"/>
                      </a:cubicBezTo>
                      <a:cubicBezTo>
                        <a:pt x="22" y="564"/>
                        <a:pt x="0" y="612"/>
                        <a:pt x="15" y="655"/>
                      </a:cubicBezTo>
                      <a:cubicBezTo>
                        <a:pt x="31" y="698"/>
                        <a:pt x="79" y="721"/>
                        <a:pt x="122" y="705"/>
                      </a:cubicBezTo>
                      <a:close/>
                      <a:moveTo>
                        <a:pt x="652" y="714"/>
                      </a:moveTo>
                      <a:cubicBezTo>
                        <a:pt x="685" y="702"/>
                        <a:pt x="706" y="671"/>
                        <a:pt x="706" y="636"/>
                      </a:cubicBezTo>
                      <a:cubicBezTo>
                        <a:pt x="706" y="627"/>
                        <a:pt x="704" y="617"/>
                        <a:pt x="701" y="608"/>
                      </a:cubicBezTo>
                      <a:cubicBezTo>
                        <a:pt x="685" y="565"/>
                        <a:pt x="637" y="543"/>
                        <a:pt x="594" y="558"/>
                      </a:cubicBezTo>
                      <a:cubicBezTo>
                        <a:pt x="75" y="748"/>
                        <a:pt x="75" y="748"/>
                        <a:pt x="75" y="748"/>
                      </a:cubicBezTo>
                      <a:cubicBezTo>
                        <a:pt x="43" y="760"/>
                        <a:pt x="21" y="790"/>
                        <a:pt x="20" y="825"/>
                      </a:cubicBezTo>
                      <a:cubicBezTo>
                        <a:pt x="20" y="826"/>
                        <a:pt x="20" y="826"/>
                        <a:pt x="20" y="826"/>
                      </a:cubicBezTo>
                      <a:cubicBezTo>
                        <a:pt x="20" y="860"/>
                        <a:pt x="41" y="891"/>
                        <a:pt x="73" y="904"/>
                      </a:cubicBezTo>
                      <a:cubicBezTo>
                        <a:pt x="73" y="904"/>
                        <a:pt x="140" y="931"/>
                        <a:pt x="190" y="951"/>
                      </a:cubicBezTo>
                      <a:cubicBezTo>
                        <a:pt x="190" y="982"/>
                        <a:pt x="190" y="1014"/>
                        <a:pt x="190" y="1014"/>
                      </a:cubicBezTo>
                      <a:cubicBezTo>
                        <a:pt x="190" y="1017"/>
                        <a:pt x="190" y="1020"/>
                        <a:pt x="191" y="1023"/>
                      </a:cubicBezTo>
                      <a:cubicBezTo>
                        <a:pt x="132" y="1023"/>
                        <a:pt x="132" y="1023"/>
                        <a:pt x="132" y="1023"/>
                      </a:cubicBezTo>
                      <a:cubicBezTo>
                        <a:pt x="122" y="1023"/>
                        <a:pt x="115" y="1030"/>
                        <a:pt x="115" y="1040"/>
                      </a:cubicBezTo>
                      <a:cubicBezTo>
                        <a:pt x="115" y="1083"/>
                        <a:pt x="115" y="1083"/>
                        <a:pt x="115" y="1083"/>
                      </a:cubicBezTo>
                      <a:cubicBezTo>
                        <a:pt x="115" y="1093"/>
                        <a:pt x="122" y="1100"/>
                        <a:pt x="132" y="1100"/>
                      </a:cubicBezTo>
                      <a:cubicBezTo>
                        <a:pt x="648" y="1100"/>
                        <a:pt x="648" y="1100"/>
                        <a:pt x="648" y="1100"/>
                      </a:cubicBezTo>
                      <a:cubicBezTo>
                        <a:pt x="657" y="1100"/>
                        <a:pt x="664" y="1093"/>
                        <a:pt x="664" y="1083"/>
                      </a:cubicBezTo>
                      <a:cubicBezTo>
                        <a:pt x="664" y="1040"/>
                        <a:pt x="664" y="1040"/>
                        <a:pt x="664" y="1040"/>
                      </a:cubicBezTo>
                      <a:cubicBezTo>
                        <a:pt x="664" y="1030"/>
                        <a:pt x="657" y="1023"/>
                        <a:pt x="648" y="1023"/>
                      </a:cubicBezTo>
                      <a:cubicBezTo>
                        <a:pt x="622" y="1023"/>
                        <a:pt x="622" y="1023"/>
                        <a:pt x="622" y="1023"/>
                      </a:cubicBezTo>
                      <a:cubicBezTo>
                        <a:pt x="622" y="1020"/>
                        <a:pt x="622" y="1017"/>
                        <a:pt x="622" y="1013"/>
                      </a:cubicBezTo>
                      <a:cubicBezTo>
                        <a:pt x="622" y="873"/>
                        <a:pt x="622" y="873"/>
                        <a:pt x="622" y="873"/>
                      </a:cubicBezTo>
                      <a:cubicBezTo>
                        <a:pt x="622" y="827"/>
                        <a:pt x="585" y="790"/>
                        <a:pt x="539" y="790"/>
                      </a:cubicBezTo>
                      <a:cubicBezTo>
                        <a:pt x="493" y="790"/>
                        <a:pt x="456" y="827"/>
                        <a:pt x="456" y="873"/>
                      </a:cubicBezTo>
                      <a:cubicBezTo>
                        <a:pt x="456" y="1013"/>
                        <a:pt x="456" y="1013"/>
                        <a:pt x="456" y="1013"/>
                      </a:cubicBezTo>
                      <a:cubicBezTo>
                        <a:pt x="456" y="1017"/>
                        <a:pt x="456" y="1020"/>
                        <a:pt x="457" y="1023"/>
                      </a:cubicBezTo>
                      <a:cubicBezTo>
                        <a:pt x="355" y="1023"/>
                        <a:pt x="355" y="1023"/>
                        <a:pt x="355" y="1023"/>
                      </a:cubicBezTo>
                      <a:cubicBezTo>
                        <a:pt x="356" y="1020"/>
                        <a:pt x="356" y="1017"/>
                        <a:pt x="356" y="1014"/>
                      </a:cubicBezTo>
                      <a:cubicBezTo>
                        <a:pt x="357" y="895"/>
                        <a:pt x="357" y="895"/>
                        <a:pt x="357" y="895"/>
                      </a:cubicBezTo>
                      <a:cubicBezTo>
                        <a:pt x="357" y="880"/>
                        <a:pt x="353" y="867"/>
                        <a:pt x="346" y="855"/>
                      </a:cubicBezTo>
                      <a:cubicBezTo>
                        <a:pt x="161" y="885"/>
                        <a:pt x="161" y="885"/>
                        <a:pt x="161" y="885"/>
                      </a:cubicBezTo>
                      <a:cubicBezTo>
                        <a:pt x="348" y="826"/>
                        <a:pt x="348" y="826"/>
                        <a:pt x="348" y="826"/>
                      </a:cubicBezTo>
                      <a:cubicBezTo>
                        <a:pt x="495" y="772"/>
                        <a:pt x="652" y="714"/>
                        <a:pt x="652" y="714"/>
                      </a:cubicBezTo>
                      <a:close/>
                      <a:moveTo>
                        <a:pt x="122" y="500"/>
                      </a:moveTo>
                      <a:cubicBezTo>
                        <a:pt x="642" y="310"/>
                        <a:pt x="642" y="310"/>
                        <a:pt x="642" y="310"/>
                      </a:cubicBezTo>
                      <a:cubicBezTo>
                        <a:pt x="675" y="298"/>
                        <a:pt x="696" y="267"/>
                        <a:pt x="696" y="232"/>
                      </a:cubicBezTo>
                      <a:cubicBezTo>
                        <a:pt x="696" y="229"/>
                        <a:pt x="696" y="226"/>
                        <a:pt x="695" y="223"/>
                      </a:cubicBezTo>
                      <a:cubicBezTo>
                        <a:pt x="691" y="185"/>
                        <a:pt x="662" y="155"/>
                        <a:pt x="624" y="149"/>
                      </a:cubicBezTo>
                      <a:cubicBezTo>
                        <a:pt x="624" y="149"/>
                        <a:pt x="551" y="139"/>
                        <a:pt x="499" y="132"/>
                      </a:cubicBezTo>
                      <a:cubicBezTo>
                        <a:pt x="505" y="120"/>
                        <a:pt x="509" y="107"/>
                        <a:pt x="509" y="93"/>
                      </a:cubicBezTo>
                      <a:cubicBezTo>
                        <a:pt x="509" y="84"/>
                        <a:pt x="508" y="75"/>
                        <a:pt x="504" y="66"/>
                      </a:cubicBezTo>
                      <a:cubicBezTo>
                        <a:pt x="489" y="22"/>
                        <a:pt x="441" y="0"/>
                        <a:pt x="398" y="15"/>
                      </a:cubicBezTo>
                      <a:cubicBezTo>
                        <a:pt x="166" y="96"/>
                        <a:pt x="166" y="96"/>
                        <a:pt x="166" y="96"/>
                      </a:cubicBezTo>
                      <a:cubicBezTo>
                        <a:pt x="132" y="109"/>
                        <a:pt x="110" y="140"/>
                        <a:pt x="110" y="175"/>
                      </a:cubicBezTo>
                      <a:cubicBezTo>
                        <a:pt x="110" y="178"/>
                        <a:pt x="110" y="181"/>
                        <a:pt x="111" y="184"/>
                      </a:cubicBezTo>
                      <a:cubicBezTo>
                        <a:pt x="115" y="222"/>
                        <a:pt x="145" y="253"/>
                        <a:pt x="182" y="257"/>
                      </a:cubicBezTo>
                      <a:cubicBezTo>
                        <a:pt x="182" y="257"/>
                        <a:pt x="215" y="262"/>
                        <a:pt x="243" y="266"/>
                      </a:cubicBezTo>
                      <a:cubicBezTo>
                        <a:pt x="439" y="213"/>
                        <a:pt x="439" y="213"/>
                        <a:pt x="439" y="213"/>
                      </a:cubicBezTo>
                      <a:cubicBezTo>
                        <a:pt x="225" y="285"/>
                        <a:pt x="225" y="285"/>
                        <a:pt x="225" y="285"/>
                      </a:cubicBezTo>
                      <a:cubicBezTo>
                        <a:pt x="142" y="315"/>
                        <a:pt x="65" y="343"/>
                        <a:pt x="65" y="343"/>
                      </a:cubicBezTo>
                      <a:cubicBezTo>
                        <a:pt x="31" y="356"/>
                        <a:pt x="11" y="388"/>
                        <a:pt x="11" y="422"/>
                      </a:cubicBezTo>
                      <a:cubicBezTo>
                        <a:pt x="11" y="431"/>
                        <a:pt x="12" y="441"/>
                        <a:pt x="15" y="451"/>
                      </a:cubicBezTo>
                      <a:cubicBezTo>
                        <a:pt x="31" y="494"/>
                        <a:pt x="79" y="516"/>
                        <a:pt x="122" y="5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22" tIns="43911" rIns="87822" bIns="43911" numCol="1" anchor="t" anchorCtr="0" compatLnSpc="1">
                  <a:prstTxWarp prst="textNoShape">
                    <a:avLst/>
                  </a:prstTxWarp>
                </a:bodyPr>
                <a:lstStyle>
                  <a:defPPr>
                    <a:defRPr lang="en-US"/>
                  </a:defPPr>
                  <a:lvl1pPr marL="0" algn="l" defTabSz="913982" rtl="0" eaLnBrk="1" latinLnBrk="0" hangingPunct="1">
                    <a:defRPr sz="1800" kern="1200">
                      <a:solidFill>
                        <a:schemeClr val="tx1"/>
                      </a:solidFill>
                      <a:latin typeface="+mn-lt"/>
                      <a:ea typeface="+mn-ea"/>
                      <a:cs typeface="+mn-cs"/>
                    </a:defRPr>
                  </a:lvl1pPr>
                  <a:lvl2pPr marL="456991" algn="l" defTabSz="913982" rtl="0" eaLnBrk="1" latinLnBrk="0" hangingPunct="1">
                    <a:defRPr sz="1800" kern="1200">
                      <a:solidFill>
                        <a:schemeClr val="tx1"/>
                      </a:solidFill>
                      <a:latin typeface="+mn-lt"/>
                      <a:ea typeface="+mn-ea"/>
                      <a:cs typeface="+mn-cs"/>
                    </a:defRPr>
                  </a:lvl2pPr>
                  <a:lvl3pPr marL="913982" algn="l" defTabSz="913982" rtl="0" eaLnBrk="1" latinLnBrk="0" hangingPunct="1">
                    <a:defRPr sz="1800" kern="1200">
                      <a:solidFill>
                        <a:schemeClr val="tx1"/>
                      </a:solidFill>
                      <a:latin typeface="+mn-lt"/>
                      <a:ea typeface="+mn-ea"/>
                      <a:cs typeface="+mn-cs"/>
                    </a:defRPr>
                  </a:lvl3pPr>
                  <a:lvl4pPr marL="1370973" algn="l" defTabSz="913982" rtl="0" eaLnBrk="1" latinLnBrk="0" hangingPunct="1">
                    <a:defRPr sz="1800" kern="1200">
                      <a:solidFill>
                        <a:schemeClr val="tx1"/>
                      </a:solidFill>
                      <a:latin typeface="+mn-lt"/>
                      <a:ea typeface="+mn-ea"/>
                      <a:cs typeface="+mn-cs"/>
                    </a:defRPr>
                  </a:lvl4pPr>
                  <a:lvl5pPr marL="1827961" algn="l" defTabSz="913982" rtl="0" eaLnBrk="1" latinLnBrk="0" hangingPunct="1">
                    <a:defRPr sz="1800" kern="1200">
                      <a:solidFill>
                        <a:schemeClr val="tx1"/>
                      </a:solidFill>
                      <a:latin typeface="+mn-lt"/>
                      <a:ea typeface="+mn-ea"/>
                      <a:cs typeface="+mn-cs"/>
                    </a:defRPr>
                  </a:lvl5pPr>
                  <a:lvl6pPr marL="2284946" algn="l" defTabSz="913982" rtl="0" eaLnBrk="1" latinLnBrk="0" hangingPunct="1">
                    <a:defRPr sz="1800" kern="1200">
                      <a:solidFill>
                        <a:schemeClr val="tx1"/>
                      </a:solidFill>
                      <a:latin typeface="+mn-lt"/>
                      <a:ea typeface="+mn-ea"/>
                      <a:cs typeface="+mn-cs"/>
                    </a:defRPr>
                  </a:lvl6pPr>
                  <a:lvl7pPr marL="2741946" algn="l" defTabSz="913982" rtl="0" eaLnBrk="1" latinLnBrk="0" hangingPunct="1">
                    <a:defRPr sz="1800" kern="1200">
                      <a:solidFill>
                        <a:schemeClr val="tx1"/>
                      </a:solidFill>
                      <a:latin typeface="+mn-lt"/>
                      <a:ea typeface="+mn-ea"/>
                      <a:cs typeface="+mn-cs"/>
                    </a:defRPr>
                  </a:lvl7pPr>
                  <a:lvl8pPr marL="3198932" algn="l" defTabSz="913982" rtl="0" eaLnBrk="1" latinLnBrk="0" hangingPunct="1">
                    <a:defRPr sz="1800" kern="1200">
                      <a:solidFill>
                        <a:schemeClr val="tx1"/>
                      </a:solidFill>
                      <a:latin typeface="+mn-lt"/>
                      <a:ea typeface="+mn-ea"/>
                      <a:cs typeface="+mn-cs"/>
                    </a:defRPr>
                  </a:lvl8pPr>
                  <a:lvl9pPr marL="3655921" algn="l" defTabSz="913982" rtl="0" eaLnBrk="1" latinLnBrk="0" hangingPunct="1">
                    <a:defRPr sz="1800" kern="1200">
                      <a:solidFill>
                        <a:schemeClr val="tx1"/>
                      </a:solidFill>
                      <a:latin typeface="+mn-lt"/>
                      <a:ea typeface="+mn-ea"/>
                      <a:cs typeface="+mn-cs"/>
                    </a:defRPr>
                  </a:lvl9pPr>
                </a:lstStyle>
                <a:p>
                  <a:pPr algn="ctr" defTabSz="548441">
                    <a:defRPr/>
                  </a:pPr>
                  <a:endParaRPr lang="en-US" sz="672" b="1" kern="0" cap="all" dirty="0">
                    <a:solidFill>
                      <a:srgbClr val="000000"/>
                    </a:solidFill>
                    <a:latin typeface="Segoe UI"/>
                  </a:endParaRPr>
                </a:p>
              </p:txBody>
            </p:sp>
          </p:grpSp>
        </p:grpSp>
        <p:grpSp>
          <p:nvGrpSpPr>
            <p:cNvPr id="62" name="Group 61"/>
            <p:cNvGrpSpPr/>
            <p:nvPr/>
          </p:nvGrpSpPr>
          <p:grpSpPr>
            <a:xfrm>
              <a:off x="9283764" y="2931989"/>
              <a:ext cx="1399032" cy="1280160"/>
              <a:chOff x="9283764" y="2930709"/>
              <a:chExt cx="1399032" cy="1280160"/>
            </a:xfrm>
          </p:grpSpPr>
          <p:sp>
            <p:nvSpPr>
              <p:cNvPr id="69" name="Rectangle 68"/>
              <p:cNvSpPr/>
              <p:nvPr/>
            </p:nvSpPr>
            <p:spPr bwMode="auto">
              <a:xfrm>
                <a:off x="9283764" y="2930709"/>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Modeling</a:t>
                </a:r>
              </a:p>
            </p:txBody>
          </p:sp>
          <p:grpSp>
            <p:nvGrpSpPr>
              <p:cNvPr id="70" name="Group 69"/>
              <p:cNvGrpSpPr/>
              <p:nvPr/>
            </p:nvGrpSpPr>
            <p:grpSpPr>
              <a:xfrm>
                <a:off x="9364332" y="3009681"/>
                <a:ext cx="365455" cy="424186"/>
                <a:chOff x="9463937" y="3770949"/>
                <a:chExt cx="302650" cy="351287"/>
              </a:xfrm>
            </p:grpSpPr>
            <p:sp>
              <p:nvSpPr>
                <p:cNvPr id="71" name="Freeform 67"/>
                <p:cNvSpPr>
                  <a:spLocks/>
                </p:cNvSpPr>
                <p:nvPr/>
              </p:nvSpPr>
              <p:spPr bwMode="auto">
                <a:xfrm>
                  <a:off x="9463937" y="3770949"/>
                  <a:ext cx="299886" cy="171085"/>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solidFill>
                  <a:srgbClr val="FFFFFF"/>
                </a:solidFill>
                <a:ln>
                  <a:noFill/>
                </a:ln>
              </p:spPr>
              <p:txBody>
                <a:bodyPr vert="horz" wrap="square" lIns="87845" tIns="43922" rIns="87845" bIns="43922" numCol="1" anchor="t" anchorCtr="0" compatLnSpc="1">
                  <a:prstTxWarp prst="textNoShape">
                    <a:avLst/>
                  </a:prstTxWarp>
                </a:bodyPr>
                <a:lstStyle/>
                <a:p>
                  <a:pPr defTabSz="895948">
                    <a:defRPr/>
                  </a:pPr>
                  <a:endParaRPr lang="en-US" sz="1152" kern="0">
                    <a:solidFill>
                      <a:srgbClr val="000000"/>
                    </a:solidFill>
                  </a:endParaRPr>
                </a:p>
              </p:txBody>
            </p:sp>
            <p:sp>
              <p:nvSpPr>
                <p:cNvPr id="72" name="Freeform 68"/>
                <p:cNvSpPr>
                  <a:spLocks/>
                </p:cNvSpPr>
                <p:nvPr/>
              </p:nvSpPr>
              <p:spPr bwMode="auto">
                <a:xfrm>
                  <a:off x="9620489" y="3863685"/>
                  <a:ext cx="146098" cy="258551"/>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solidFill>
                  <a:srgbClr val="FFFFFF"/>
                </a:solidFill>
                <a:ln>
                  <a:noFill/>
                </a:ln>
              </p:spPr>
              <p:txBody>
                <a:bodyPr vert="horz" wrap="square" lIns="87845" tIns="43922" rIns="87845" bIns="43922" numCol="1" anchor="t" anchorCtr="0" compatLnSpc="1">
                  <a:prstTxWarp prst="textNoShape">
                    <a:avLst/>
                  </a:prstTxWarp>
                </a:bodyPr>
                <a:lstStyle/>
                <a:p>
                  <a:pPr defTabSz="895948">
                    <a:defRPr/>
                  </a:pPr>
                  <a:endParaRPr lang="en-US" sz="1152" kern="0">
                    <a:solidFill>
                      <a:srgbClr val="000000"/>
                    </a:solidFill>
                  </a:endParaRPr>
                </a:p>
              </p:txBody>
            </p:sp>
            <p:sp>
              <p:nvSpPr>
                <p:cNvPr id="73" name="Freeform 69"/>
                <p:cNvSpPr>
                  <a:spLocks/>
                </p:cNvSpPr>
                <p:nvPr/>
              </p:nvSpPr>
              <p:spPr bwMode="auto">
                <a:xfrm>
                  <a:off x="9463937" y="3863685"/>
                  <a:ext cx="148020" cy="258551"/>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solidFill>
                  <a:srgbClr val="FFFFFF"/>
                </a:solidFill>
                <a:ln>
                  <a:noFill/>
                </a:ln>
              </p:spPr>
              <p:txBody>
                <a:bodyPr vert="horz" wrap="square" lIns="87845" tIns="43922" rIns="87845" bIns="43922" numCol="1" anchor="t" anchorCtr="0" compatLnSpc="1">
                  <a:prstTxWarp prst="textNoShape">
                    <a:avLst/>
                  </a:prstTxWarp>
                </a:bodyPr>
                <a:lstStyle/>
                <a:p>
                  <a:pPr defTabSz="895948">
                    <a:defRPr/>
                  </a:pPr>
                  <a:endParaRPr lang="en-US" sz="1152" kern="0">
                    <a:solidFill>
                      <a:srgbClr val="000000"/>
                    </a:solidFill>
                  </a:endParaRPr>
                </a:p>
              </p:txBody>
            </p:sp>
          </p:grpSp>
        </p:grpSp>
        <p:grpSp>
          <p:nvGrpSpPr>
            <p:cNvPr id="63" name="Group 62"/>
            <p:cNvGrpSpPr/>
            <p:nvPr/>
          </p:nvGrpSpPr>
          <p:grpSpPr>
            <a:xfrm>
              <a:off x="6325680" y="2931989"/>
              <a:ext cx="1399032" cy="1280160"/>
              <a:chOff x="6325680" y="2930709"/>
              <a:chExt cx="1399032" cy="1280160"/>
            </a:xfrm>
          </p:grpSpPr>
          <p:sp>
            <p:nvSpPr>
              <p:cNvPr id="67" name="Rectangle 66"/>
              <p:cNvSpPr/>
              <p:nvPr/>
            </p:nvSpPr>
            <p:spPr bwMode="auto">
              <a:xfrm>
                <a:off x="6325680" y="2930709"/>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Information management</a:t>
                </a:r>
              </a:p>
            </p:txBody>
          </p:sp>
          <p:sp>
            <p:nvSpPr>
              <p:cNvPr id="68" name="Freeform 25"/>
              <p:cNvSpPr>
                <a:spLocks noEditPoints="1"/>
              </p:cNvSpPr>
              <p:nvPr/>
            </p:nvSpPr>
            <p:spPr bwMode="black">
              <a:xfrm>
                <a:off x="6419085" y="3026441"/>
                <a:ext cx="431112" cy="431609"/>
              </a:xfrm>
              <a:custGeom>
                <a:avLst/>
                <a:gdLst>
                  <a:gd name="T0" fmla="*/ 0 w 708"/>
                  <a:gd name="T1" fmla="*/ 709 h 709"/>
                  <a:gd name="T2" fmla="*/ 212 w 708"/>
                  <a:gd name="T3" fmla="*/ 567 h 709"/>
                  <a:gd name="T4" fmla="*/ 708 w 708"/>
                  <a:gd name="T5" fmla="*/ 567 h 709"/>
                  <a:gd name="T6" fmla="*/ 496 w 708"/>
                  <a:gd name="T7" fmla="*/ 709 h 709"/>
                  <a:gd name="T8" fmla="*/ 708 w 708"/>
                  <a:gd name="T9" fmla="*/ 567 h 709"/>
                  <a:gd name="T10" fmla="*/ 248 w 708"/>
                  <a:gd name="T11" fmla="*/ 567 h 709"/>
                  <a:gd name="T12" fmla="*/ 460 w 708"/>
                  <a:gd name="T13" fmla="*/ 709 h 709"/>
                  <a:gd name="T14" fmla="*/ 212 w 708"/>
                  <a:gd name="T15" fmla="*/ 227 h 709"/>
                  <a:gd name="T16" fmla="*/ 0 w 708"/>
                  <a:gd name="T17" fmla="*/ 369 h 709"/>
                  <a:gd name="T18" fmla="*/ 212 w 708"/>
                  <a:gd name="T19" fmla="*/ 227 h 709"/>
                  <a:gd name="T20" fmla="*/ 496 w 708"/>
                  <a:gd name="T21" fmla="*/ 14 h 709"/>
                  <a:gd name="T22" fmla="*/ 708 w 708"/>
                  <a:gd name="T23" fmla="*/ 156 h 709"/>
                  <a:gd name="T24" fmla="*/ 460 w 708"/>
                  <a:gd name="T25" fmla="*/ 156 h 709"/>
                  <a:gd name="T26" fmla="*/ 248 w 708"/>
                  <a:gd name="T27" fmla="*/ 298 h 709"/>
                  <a:gd name="T28" fmla="*/ 460 w 708"/>
                  <a:gd name="T29" fmla="*/ 156 h 709"/>
                  <a:gd name="T30" fmla="*/ 127 w 708"/>
                  <a:gd name="T31" fmla="*/ 397 h 709"/>
                  <a:gd name="T32" fmla="*/ 340 w 708"/>
                  <a:gd name="T33" fmla="*/ 539 h 709"/>
                  <a:gd name="T34" fmla="*/ 97 w 708"/>
                  <a:gd name="T35" fmla="*/ 397 h 709"/>
                  <a:gd name="T36" fmla="*/ 0 w 708"/>
                  <a:gd name="T37" fmla="*/ 539 h 709"/>
                  <a:gd name="T38" fmla="*/ 97 w 708"/>
                  <a:gd name="T39" fmla="*/ 397 h 709"/>
                  <a:gd name="T40" fmla="*/ 0 w 708"/>
                  <a:gd name="T41" fmla="*/ 57 h 709"/>
                  <a:gd name="T42" fmla="*/ 97 w 708"/>
                  <a:gd name="T43" fmla="*/ 199 h 709"/>
                  <a:gd name="T44" fmla="*/ 583 w 708"/>
                  <a:gd name="T45" fmla="*/ 397 h 709"/>
                  <a:gd name="T46" fmla="*/ 371 w 708"/>
                  <a:gd name="T47" fmla="*/ 539 h 709"/>
                  <a:gd name="T48" fmla="*/ 583 w 708"/>
                  <a:gd name="T49" fmla="*/ 397 h 709"/>
                  <a:gd name="T50" fmla="*/ 614 w 708"/>
                  <a:gd name="T51" fmla="*/ 397 h 709"/>
                  <a:gd name="T52" fmla="*/ 708 w 708"/>
                  <a:gd name="T53" fmla="*/ 539 h 709"/>
                  <a:gd name="T54" fmla="*/ 354 w 708"/>
                  <a:gd name="T55" fmla="*/ 132 h 709"/>
                  <a:gd name="T56" fmla="*/ 392 w 708"/>
                  <a:gd name="T57" fmla="*/ 47 h 709"/>
                  <a:gd name="T58" fmla="*/ 316 w 708"/>
                  <a:gd name="T59" fmla="*/ 0 h 709"/>
                  <a:gd name="T60" fmla="*/ 269 w 708"/>
                  <a:gd name="T61" fmla="*/ 47 h 709"/>
                  <a:gd name="T62" fmla="*/ 602 w 708"/>
                  <a:gd name="T63" fmla="*/ 343 h 709"/>
                  <a:gd name="T64" fmla="*/ 640 w 708"/>
                  <a:gd name="T65" fmla="*/ 258 h 709"/>
                  <a:gd name="T66" fmla="*/ 564 w 708"/>
                  <a:gd name="T67" fmla="*/ 210 h 709"/>
                  <a:gd name="T68" fmla="*/ 517 w 708"/>
                  <a:gd name="T69" fmla="*/ 25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8" h="709">
                    <a:moveTo>
                      <a:pt x="212" y="709"/>
                    </a:moveTo>
                    <a:lnTo>
                      <a:pt x="0" y="709"/>
                    </a:lnTo>
                    <a:lnTo>
                      <a:pt x="0" y="567"/>
                    </a:lnTo>
                    <a:lnTo>
                      <a:pt x="212" y="567"/>
                    </a:lnTo>
                    <a:lnTo>
                      <a:pt x="212" y="709"/>
                    </a:lnTo>
                    <a:close/>
                    <a:moveTo>
                      <a:pt x="708" y="567"/>
                    </a:moveTo>
                    <a:lnTo>
                      <a:pt x="496" y="567"/>
                    </a:lnTo>
                    <a:lnTo>
                      <a:pt x="496" y="709"/>
                    </a:lnTo>
                    <a:lnTo>
                      <a:pt x="708" y="709"/>
                    </a:lnTo>
                    <a:lnTo>
                      <a:pt x="708" y="567"/>
                    </a:lnTo>
                    <a:close/>
                    <a:moveTo>
                      <a:pt x="460" y="567"/>
                    </a:moveTo>
                    <a:lnTo>
                      <a:pt x="248" y="567"/>
                    </a:lnTo>
                    <a:lnTo>
                      <a:pt x="248" y="709"/>
                    </a:lnTo>
                    <a:lnTo>
                      <a:pt x="460" y="709"/>
                    </a:lnTo>
                    <a:lnTo>
                      <a:pt x="460" y="567"/>
                    </a:lnTo>
                    <a:close/>
                    <a:moveTo>
                      <a:pt x="212" y="227"/>
                    </a:moveTo>
                    <a:lnTo>
                      <a:pt x="0" y="227"/>
                    </a:lnTo>
                    <a:lnTo>
                      <a:pt x="0" y="369"/>
                    </a:lnTo>
                    <a:lnTo>
                      <a:pt x="212" y="369"/>
                    </a:lnTo>
                    <a:lnTo>
                      <a:pt x="212" y="227"/>
                    </a:lnTo>
                    <a:close/>
                    <a:moveTo>
                      <a:pt x="708" y="14"/>
                    </a:moveTo>
                    <a:lnTo>
                      <a:pt x="496" y="14"/>
                    </a:lnTo>
                    <a:lnTo>
                      <a:pt x="496" y="156"/>
                    </a:lnTo>
                    <a:lnTo>
                      <a:pt x="708" y="156"/>
                    </a:lnTo>
                    <a:lnTo>
                      <a:pt x="708" y="14"/>
                    </a:lnTo>
                    <a:close/>
                    <a:moveTo>
                      <a:pt x="460" y="156"/>
                    </a:moveTo>
                    <a:lnTo>
                      <a:pt x="248" y="156"/>
                    </a:lnTo>
                    <a:lnTo>
                      <a:pt x="248" y="298"/>
                    </a:lnTo>
                    <a:lnTo>
                      <a:pt x="460" y="298"/>
                    </a:lnTo>
                    <a:lnTo>
                      <a:pt x="460" y="156"/>
                    </a:lnTo>
                    <a:close/>
                    <a:moveTo>
                      <a:pt x="340" y="397"/>
                    </a:moveTo>
                    <a:lnTo>
                      <a:pt x="127" y="397"/>
                    </a:lnTo>
                    <a:lnTo>
                      <a:pt x="127" y="539"/>
                    </a:lnTo>
                    <a:lnTo>
                      <a:pt x="340" y="539"/>
                    </a:lnTo>
                    <a:lnTo>
                      <a:pt x="340" y="397"/>
                    </a:lnTo>
                    <a:close/>
                    <a:moveTo>
                      <a:pt x="97" y="397"/>
                    </a:moveTo>
                    <a:lnTo>
                      <a:pt x="0" y="397"/>
                    </a:lnTo>
                    <a:lnTo>
                      <a:pt x="0" y="539"/>
                    </a:lnTo>
                    <a:lnTo>
                      <a:pt x="97" y="539"/>
                    </a:lnTo>
                    <a:lnTo>
                      <a:pt x="97" y="397"/>
                    </a:lnTo>
                    <a:close/>
                    <a:moveTo>
                      <a:pt x="97" y="57"/>
                    </a:moveTo>
                    <a:lnTo>
                      <a:pt x="0" y="57"/>
                    </a:lnTo>
                    <a:lnTo>
                      <a:pt x="0" y="199"/>
                    </a:lnTo>
                    <a:lnTo>
                      <a:pt x="97" y="199"/>
                    </a:lnTo>
                    <a:lnTo>
                      <a:pt x="97" y="57"/>
                    </a:lnTo>
                    <a:close/>
                    <a:moveTo>
                      <a:pt x="583" y="397"/>
                    </a:moveTo>
                    <a:lnTo>
                      <a:pt x="371" y="397"/>
                    </a:lnTo>
                    <a:lnTo>
                      <a:pt x="371" y="539"/>
                    </a:lnTo>
                    <a:lnTo>
                      <a:pt x="583" y="539"/>
                    </a:lnTo>
                    <a:lnTo>
                      <a:pt x="583" y="397"/>
                    </a:lnTo>
                    <a:close/>
                    <a:moveTo>
                      <a:pt x="708" y="397"/>
                    </a:moveTo>
                    <a:lnTo>
                      <a:pt x="614" y="397"/>
                    </a:lnTo>
                    <a:lnTo>
                      <a:pt x="614" y="539"/>
                    </a:lnTo>
                    <a:lnTo>
                      <a:pt x="708" y="539"/>
                    </a:lnTo>
                    <a:lnTo>
                      <a:pt x="708" y="397"/>
                    </a:lnTo>
                    <a:close/>
                    <a:moveTo>
                      <a:pt x="354" y="132"/>
                    </a:moveTo>
                    <a:lnTo>
                      <a:pt x="439" y="47"/>
                    </a:lnTo>
                    <a:lnTo>
                      <a:pt x="392" y="47"/>
                    </a:lnTo>
                    <a:lnTo>
                      <a:pt x="392" y="0"/>
                    </a:lnTo>
                    <a:lnTo>
                      <a:pt x="316" y="0"/>
                    </a:lnTo>
                    <a:lnTo>
                      <a:pt x="316" y="47"/>
                    </a:lnTo>
                    <a:lnTo>
                      <a:pt x="269" y="47"/>
                    </a:lnTo>
                    <a:lnTo>
                      <a:pt x="354" y="132"/>
                    </a:lnTo>
                    <a:close/>
                    <a:moveTo>
                      <a:pt x="602" y="343"/>
                    </a:moveTo>
                    <a:lnTo>
                      <a:pt x="687" y="258"/>
                    </a:lnTo>
                    <a:lnTo>
                      <a:pt x="640" y="258"/>
                    </a:lnTo>
                    <a:lnTo>
                      <a:pt x="640" y="210"/>
                    </a:lnTo>
                    <a:lnTo>
                      <a:pt x="564" y="210"/>
                    </a:lnTo>
                    <a:lnTo>
                      <a:pt x="564" y="258"/>
                    </a:lnTo>
                    <a:lnTo>
                      <a:pt x="517" y="258"/>
                    </a:lnTo>
                    <a:lnTo>
                      <a:pt x="602" y="34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66" tIns="40334" rIns="80666" bIns="40334" numCol="1" anchor="t" anchorCtr="0" compatLnSpc="1">
                <a:prstTxWarp prst="textNoShape">
                  <a:avLst/>
                </a:prstTxWarp>
              </a:bodyPr>
              <a:lstStyle/>
              <a:p>
                <a:pPr defTabSz="896203">
                  <a:defRPr/>
                </a:pPr>
                <a:endParaRPr lang="en-US" sz="1568" kern="0">
                  <a:solidFill>
                    <a:srgbClr val="000000"/>
                  </a:solidFill>
                </a:endParaRPr>
              </a:p>
            </p:txBody>
          </p:sp>
        </p:grpSp>
        <p:grpSp>
          <p:nvGrpSpPr>
            <p:cNvPr id="64" name="Group 63"/>
            <p:cNvGrpSpPr/>
            <p:nvPr/>
          </p:nvGrpSpPr>
          <p:grpSpPr>
            <a:xfrm>
              <a:off x="7804722" y="2931988"/>
              <a:ext cx="1399032" cy="1280160"/>
              <a:chOff x="7804722" y="2931988"/>
              <a:chExt cx="1399032" cy="1280160"/>
            </a:xfrm>
          </p:grpSpPr>
          <p:sp>
            <p:nvSpPr>
              <p:cNvPr id="65" name="Rectangle 64"/>
              <p:cNvSpPr/>
              <p:nvPr/>
            </p:nvSpPr>
            <p:spPr bwMode="auto">
              <a:xfrm>
                <a:off x="7804722" y="2931988"/>
                <a:ext cx="1399032" cy="1280160"/>
              </a:xfrm>
              <a:prstGeom prst="rect">
                <a:avLst/>
              </a:prstGeom>
              <a:solidFill>
                <a:srgbClr val="C00000"/>
              </a:solidFill>
              <a:ln w="10795" cap="flat" cmpd="sng" algn="ctr">
                <a:noFill/>
                <a:prstDash val="solid"/>
              </a:ln>
              <a:effectLst/>
            </p:spPr>
            <p:txBody>
              <a:bodyPr lIns="89619" tIns="44810" rIns="89619" bIns="44810" anchor="b"/>
              <a:lstStyle/>
              <a:p>
                <a:pPr defTabSz="914128"/>
                <a:r>
                  <a:rPr lang="en-US" sz="1400" kern="0" dirty="0">
                    <a:solidFill>
                      <a:schemeClr val="bg1"/>
                    </a:solidFill>
                  </a:rPr>
                  <a:t>Complex event processing</a:t>
                </a:r>
              </a:p>
            </p:txBody>
          </p:sp>
          <p:sp>
            <p:nvSpPr>
              <p:cNvPr id="66" name="Freeform 65"/>
              <p:cNvSpPr/>
              <p:nvPr/>
            </p:nvSpPr>
            <p:spPr bwMode="auto">
              <a:xfrm>
                <a:off x="7861883" y="2991240"/>
                <a:ext cx="550904" cy="471926"/>
              </a:xfrm>
              <a:custGeom>
                <a:avLst/>
                <a:gdLst>
                  <a:gd name="connsiteX0" fmla="*/ 324264 w 572520"/>
                  <a:gd name="connsiteY0" fmla="*/ 296564 h 490443"/>
                  <a:gd name="connsiteX1" fmla="*/ 373159 w 572520"/>
                  <a:gd name="connsiteY1" fmla="*/ 309126 h 490443"/>
                  <a:gd name="connsiteX2" fmla="*/ 381518 w 572520"/>
                  <a:gd name="connsiteY2" fmla="*/ 314473 h 490443"/>
                  <a:gd name="connsiteX3" fmla="*/ 367244 w 572520"/>
                  <a:gd name="connsiteY3" fmla="*/ 356970 h 490443"/>
                  <a:gd name="connsiteX4" fmla="*/ 328928 w 572520"/>
                  <a:gd name="connsiteY4" fmla="*/ 339072 h 490443"/>
                  <a:gd name="connsiteX5" fmla="*/ 281881 w 572520"/>
                  <a:gd name="connsiteY5" fmla="*/ 370977 h 490443"/>
                  <a:gd name="connsiteX6" fmla="*/ 202863 w 572520"/>
                  <a:gd name="connsiteY6" fmla="*/ 424016 h 490443"/>
                  <a:gd name="connsiteX7" fmla="*/ 82810 w 572520"/>
                  <a:gd name="connsiteY7" fmla="*/ 419909 h 490443"/>
                  <a:gd name="connsiteX8" fmla="*/ 1547 w 572520"/>
                  <a:gd name="connsiteY8" fmla="*/ 353505 h 490443"/>
                  <a:gd name="connsiteX9" fmla="*/ 31092 w 572520"/>
                  <a:gd name="connsiteY9" fmla="*/ 348960 h 490443"/>
                  <a:gd name="connsiteX10" fmla="*/ 34345 w 572520"/>
                  <a:gd name="connsiteY10" fmla="*/ 350144 h 490443"/>
                  <a:gd name="connsiteX11" fmla="*/ 51547 w 572520"/>
                  <a:gd name="connsiteY11" fmla="*/ 364869 h 490443"/>
                  <a:gd name="connsiteX12" fmla="*/ 185638 w 572520"/>
                  <a:gd name="connsiteY12" fmla="*/ 383051 h 490443"/>
                  <a:gd name="connsiteX13" fmla="*/ 280322 w 572520"/>
                  <a:gd name="connsiteY13" fmla="*/ 314869 h 490443"/>
                  <a:gd name="connsiteX14" fmla="*/ 324264 w 572520"/>
                  <a:gd name="connsiteY14" fmla="*/ 296564 h 490443"/>
                  <a:gd name="connsiteX15" fmla="*/ 324264 w 572520"/>
                  <a:gd name="connsiteY15" fmla="*/ 211471 h 490443"/>
                  <a:gd name="connsiteX16" fmla="*/ 373159 w 572520"/>
                  <a:gd name="connsiteY16" fmla="*/ 224032 h 490443"/>
                  <a:gd name="connsiteX17" fmla="*/ 399043 w 572520"/>
                  <a:gd name="connsiteY17" fmla="*/ 242283 h 490443"/>
                  <a:gd name="connsiteX18" fmla="*/ 386405 w 572520"/>
                  <a:gd name="connsiteY18" fmla="*/ 287898 h 490443"/>
                  <a:gd name="connsiteX19" fmla="*/ 375350 w 572520"/>
                  <a:gd name="connsiteY19" fmla="*/ 277626 h 490443"/>
                  <a:gd name="connsiteX20" fmla="*/ 328928 w 572520"/>
                  <a:gd name="connsiteY20" fmla="*/ 253978 h 490443"/>
                  <a:gd name="connsiteX21" fmla="*/ 281881 w 572520"/>
                  <a:gd name="connsiteY21" fmla="*/ 285884 h 490443"/>
                  <a:gd name="connsiteX22" fmla="*/ 202863 w 572520"/>
                  <a:gd name="connsiteY22" fmla="*/ 338923 h 490443"/>
                  <a:gd name="connsiteX23" fmla="*/ 82810 w 572520"/>
                  <a:gd name="connsiteY23" fmla="*/ 334816 h 490443"/>
                  <a:gd name="connsiteX24" fmla="*/ 1547 w 572520"/>
                  <a:gd name="connsiteY24" fmla="*/ 268412 h 490443"/>
                  <a:gd name="connsiteX25" fmla="*/ 31092 w 572520"/>
                  <a:gd name="connsiteY25" fmla="*/ 263866 h 490443"/>
                  <a:gd name="connsiteX26" fmla="*/ 34345 w 572520"/>
                  <a:gd name="connsiteY26" fmla="*/ 265051 h 490443"/>
                  <a:gd name="connsiteX27" fmla="*/ 51547 w 572520"/>
                  <a:gd name="connsiteY27" fmla="*/ 279775 h 490443"/>
                  <a:gd name="connsiteX28" fmla="*/ 185638 w 572520"/>
                  <a:gd name="connsiteY28" fmla="*/ 297957 h 490443"/>
                  <a:gd name="connsiteX29" fmla="*/ 280323 w 572520"/>
                  <a:gd name="connsiteY29" fmla="*/ 229775 h 490443"/>
                  <a:gd name="connsiteX30" fmla="*/ 324264 w 572520"/>
                  <a:gd name="connsiteY30" fmla="*/ 211471 h 490443"/>
                  <a:gd name="connsiteX31" fmla="*/ 328958 w 572520"/>
                  <a:gd name="connsiteY31" fmla="*/ 120316 h 490443"/>
                  <a:gd name="connsiteX32" fmla="*/ 373159 w 572520"/>
                  <a:gd name="connsiteY32" fmla="*/ 134064 h 490443"/>
                  <a:gd name="connsiteX33" fmla="*/ 418706 w 572520"/>
                  <a:gd name="connsiteY33" fmla="*/ 170226 h 490443"/>
                  <a:gd name="connsiteX34" fmla="*/ 405478 w 572520"/>
                  <a:gd name="connsiteY34" fmla="*/ 217971 h 490443"/>
                  <a:gd name="connsiteX35" fmla="*/ 375350 w 572520"/>
                  <a:gd name="connsiteY35" fmla="*/ 187657 h 490443"/>
                  <a:gd name="connsiteX36" fmla="*/ 330442 w 572520"/>
                  <a:gd name="connsiteY36" fmla="*/ 170063 h 490443"/>
                  <a:gd name="connsiteX37" fmla="*/ 281881 w 572520"/>
                  <a:gd name="connsiteY37" fmla="*/ 195916 h 490443"/>
                  <a:gd name="connsiteX38" fmla="*/ 202863 w 572520"/>
                  <a:gd name="connsiteY38" fmla="*/ 248954 h 490443"/>
                  <a:gd name="connsiteX39" fmla="*/ 82810 w 572520"/>
                  <a:gd name="connsiteY39" fmla="*/ 244847 h 490443"/>
                  <a:gd name="connsiteX40" fmla="*/ 1547 w 572520"/>
                  <a:gd name="connsiteY40" fmla="*/ 178443 h 490443"/>
                  <a:gd name="connsiteX41" fmla="*/ 31093 w 572520"/>
                  <a:gd name="connsiteY41" fmla="*/ 173898 h 490443"/>
                  <a:gd name="connsiteX42" fmla="*/ 34345 w 572520"/>
                  <a:gd name="connsiteY42" fmla="*/ 175083 h 490443"/>
                  <a:gd name="connsiteX43" fmla="*/ 51547 w 572520"/>
                  <a:gd name="connsiteY43" fmla="*/ 189807 h 490443"/>
                  <a:gd name="connsiteX44" fmla="*/ 185638 w 572520"/>
                  <a:gd name="connsiteY44" fmla="*/ 207989 h 490443"/>
                  <a:gd name="connsiteX45" fmla="*/ 269729 w 572520"/>
                  <a:gd name="connsiteY45" fmla="*/ 139807 h 490443"/>
                  <a:gd name="connsiteX46" fmla="*/ 315184 w 572520"/>
                  <a:gd name="connsiteY46" fmla="*/ 121502 h 490443"/>
                  <a:gd name="connsiteX47" fmla="*/ 328958 w 572520"/>
                  <a:gd name="connsiteY47" fmla="*/ 120316 h 490443"/>
                  <a:gd name="connsiteX48" fmla="*/ 347440 w 572520"/>
                  <a:gd name="connsiteY48" fmla="*/ 0 h 490443"/>
                  <a:gd name="connsiteX49" fmla="*/ 366331 w 572520"/>
                  <a:gd name="connsiteY49" fmla="*/ 47196 h 490443"/>
                  <a:gd name="connsiteX50" fmla="*/ 418778 w 572520"/>
                  <a:gd name="connsiteY50" fmla="*/ 66215 h 490443"/>
                  <a:gd name="connsiteX51" fmla="*/ 474742 w 572520"/>
                  <a:gd name="connsiteY51" fmla="*/ 40956 h 490443"/>
                  <a:gd name="connsiteX52" fmla="*/ 513311 w 572520"/>
                  <a:gd name="connsiteY52" fmla="*/ 82538 h 490443"/>
                  <a:gd name="connsiteX53" fmla="*/ 493687 w 572520"/>
                  <a:gd name="connsiteY53" fmla="*/ 133508 h 490443"/>
                  <a:gd name="connsiteX54" fmla="*/ 517173 w 572520"/>
                  <a:gd name="connsiteY54" fmla="*/ 182704 h 490443"/>
                  <a:gd name="connsiteX55" fmla="*/ 565987 w 572520"/>
                  <a:gd name="connsiteY55" fmla="*/ 199249 h 490443"/>
                  <a:gd name="connsiteX56" fmla="*/ 572520 w 572520"/>
                  <a:gd name="connsiteY56" fmla="*/ 263926 h 490443"/>
                  <a:gd name="connsiteX57" fmla="*/ 522794 w 572520"/>
                  <a:gd name="connsiteY57" fmla="*/ 283172 h 490443"/>
                  <a:gd name="connsiteX58" fmla="*/ 503991 w 572520"/>
                  <a:gd name="connsiteY58" fmla="*/ 335489 h 490443"/>
                  <a:gd name="connsiteX59" fmla="*/ 533493 w 572520"/>
                  <a:gd name="connsiteY59" fmla="*/ 386500 h 490443"/>
                  <a:gd name="connsiteX60" fmla="*/ 490730 w 572520"/>
                  <a:gd name="connsiteY60" fmla="*/ 433835 h 490443"/>
                  <a:gd name="connsiteX61" fmla="*/ 436993 w 572520"/>
                  <a:gd name="connsiteY61" fmla="*/ 410069 h 490443"/>
                  <a:gd name="connsiteX62" fmla="*/ 386984 w 572520"/>
                  <a:gd name="connsiteY62" fmla="*/ 434352 h 490443"/>
                  <a:gd name="connsiteX63" fmla="*/ 374741 w 572520"/>
                  <a:gd name="connsiteY63" fmla="*/ 488609 h 490443"/>
                  <a:gd name="connsiteX64" fmla="*/ 316464 w 572520"/>
                  <a:gd name="connsiteY64" fmla="*/ 490443 h 490443"/>
                  <a:gd name="connsiteX65" fmla="*/ 289524 w 572520"/>
                  <a:gd name="connsiteY65" fmla="*/ 387973 h 490443"/>
                  <a:gd name="connsiteX66" fmla="*/ 436178 w 572520"/>
                  <a:gd name="connsiteY66" fmla="*/ 341954 h 490443"/>
                  <a:gd name="connsiteX67" fmla="*/ 423496 w 572520"/>
                  <a:gd name="connsiteY67" fmla="*/ 132180 h 490443"/>
                  <a:gd name="connsiteX68" fmla="*/ 273585 w 572520"/>
                  <a:gd name="connsiteY68" fmla="*/ 102295 h 490443"/>
                  <a:gd name="connsiteX69" fmla="*/ 281578 w 572520"/>
                  <a:gd name="connsiteY69" fmla="*/ 1833 h 490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72520" h="490443">
                    <a:moveTo>
                      <a:pt x="324264" y="296564"/>
                    </a:moveTo>
                    <a:cubicBezTo>
                      <a:pt x="339737" y="295607"/>
                      <a:pt x="356490" y="300015"/>
                      <a:pt x="373159" y="309126"/>
                    </a:cubicBezTo>
                    <a:cubicBezTo>
                      <a:pt x="375833" y="310587"/>
                      <a:pt x="378685" y="312336"/>
                      <a:pt x="381518" y="314473"/>
                    </a:cubicBezTo>
                    <a:lnTo>
                      <a:pt x="367244" y="356970"/>
                    </a:lnTo>
                    <a:cubicBezTo>
                      <a:pt x="355324" y="347920"/>
                      <a:pt x="341583" y="337954"/>
                      <a:pt x="328928" y="339072"/>
                    </a:cubicBezTo>
                    <a:cubicBezTo>
                      <a:pt x="313350" y="340448"/>
                      <a:pt x="299992" y="350681"/>
                      <a:pt x="281881" y="370977"/>
                    </a:cubicBezTo>
                    <a:cubicBezTo>
                      <a:pt x="262746" y="388205"/>
                      <a:pt x="236042" y="415861"/>
                      <a:pt x="202863" y="424016"/>
                    </a:cubicBezTo>
                    <a:cubicBezTo>
                      <a:pt x="169685" y="432171"/>
                      <a:pt x="116362" y="431661"/>
                      <a:pt x="82810" y="419909"/>
                    </a:cubicBezTo>
                    <a:cubicBezTo>
                      <a:pt x="49257" y="408158"/>
                      <a:pt x="10166" y="365330"/>
                      <a:pt x="1547" y="353505"/>
                    </a:cubicBezTo>
                    <a:cubicBezTo>
                      <a:pt x="-7073" y="341680"/>
                      <a:pt x="22759" y="347066"/>
                      <a:pt x="31092" y="348960"/>
                    </a:cubicBezTo>
                    <a:lnTo>
                      <a:pt x="34345" y="350144"/>
                    </a:lnTo>
                    <a:cubicBezTo>
                      <a:pt x="35503" y="351384"/>
                      <a:pt x="33096" y="353667"/>
                      <a:pt x="51547" y="364869"/>
                    </a:cubicBezTo>
                    <a:cubicBezTo>
                      <a:pt x="76148" y="379806"/>
                      <a:pt x="147509" y="391384"/>
                      <a:pt x="185638" y="383051"/>
                    </a:cubicBezTo>
                    <a:cubicBezTo>
                      <a:pt x="223767" y="374718"/>
                      <a:pt x="257218" y="329283"/>
                      <a:pt x="280322" y="314869"/>
                    </a:cubicBezTo>
                    <a:cubicBezTo>
                      <a:pt x="303428" y="300454"/>
                      <a:pt x="308791" y="297521"/>
                      <a:pt x="324264" y="296564"/>
                    </a:cubicBezTo>
                    <a:close/>
                    <a:moveTo>
                      <a:pt x="324264" y="211471"/>
                    </a:moveTo>
                    <a:cubicBezTo>
                      <a:pt x="339737" y="210513"/>
                      <a:pt x="356490" y="214921"/>
                      <a:pt x="373159" y="224032"/>
                    </a:cubicBezTo>
                    <a:cubicBezTo>
                      <a:pt x="380951" y="228292"/>
                      <a:pt x="390271" y="234996"/>
                      <a:pt x="399043" y="242283"/>
                    </a:cubicBezTo>
                    <a:lnTo>
                      <a:pt x="386405" y="287898"/>
                    </a:lnTo>
                    <a:cubicBezTo>
                      <a:pt x="382914" y="283987"/>
                      <a:pt x="379229" y="280361"/>
                      <a:pt x="375350" y="277626"/>
                    </a:cubicBezTo>
                    <a:cubicBezTo>
                      <a:pt x="361732" y="268023"/>
                      <a:pt x="344506" y="252602"/>
                      <a:pt x="328928" y="253978"/>
                    </a:cubicBezTo>
                    <a:cubicBezTo>
                      <a:pt x="313350" y="255355"/>
                      <a:pt x="299992" y="265588"/>
                      <a:pt x="281881" y="285884"/>
                    </a:cubicBezTo>
                    <a:cubicBezTo>
                      <a:pt x="262746" y="303112"/>
                      <a:pt x="236042" y="330767"/>
                      <a:pt x="202863" y="338923"/>
                    </a:cubicBezTo>
                    <a:cubicBezTo>
                      <a:pt x="169685" y="347078"/>
                      <a:pt x="116362" y="346568"/>
                      <a:pt x="82810" y="334816"/>
                    </a:cubicBezTo>
                    <a:cubicBezTo>
                      <a:pt x="49257" y="323065"/>
                      <a:pt x="10167" y="280237"/>
                      <a:pt x="1547" y="268412"/>
                    </a:cubicBezTo>
                    <a:cubicBezTo>
                      <a:pt x="-7073" y="256587"/>
                      <a:pt x="22759" y="261972"/>
                      <a:pt x="31092" y="263866"/>
                    </a:cubicBezTo>
                    <a:lnTo>
                      <a:pt x="34345" y="265051"/>
                    </a:lnTo>
                    <a:cubicBezTo>
                      <a:pt x="35503" y="266291"/>
                      <a:pt x="33096" y="268573"/>
                      <a:pt x="51547" y="279775"/>
                    </a:cubicBezTo>
                    <a:cubicBezTo>
                      <a:pt x="76147" y="294713"/>
                      <a:pt x="147509" y="306291"/>
                      <a:pt x="185638" y="297957"/>
                    </a:cubicBezTo>
                    <a:cubicBezTo>
                      <a:pt x="223767" y="289624"/>
                      <a:pt x="257218" y="244190"/>
                      <a:pt x="280323" y="229775"/>
                    </a:cubicBezTo>
                    <a:cubicBezTo>
                      <a:pt x="303427" y="215361"/>
                      <a:pt x="308791" y="212428"/>
                      <a:pt x="324264" y="211471"/>
                    </a:cubicBezTo>
                    <a:close/>
                    <a:moveTo>
                      <a:pt x="328958" y="120316"/>
                    </a:moveTo>
                    <a:cubicBezTo>
                      <a:pt x="343427" y="121090"/>
                      <a:pt x="359522" y="127230"/>
                      <a:pt x="373159" y="134064"/>
                    </a:cubicBezTo>
                    <a:cubicBezTo>
                      <a:pt x="388662" y="141833"/>
                      <a:pt x="407044" y="157733"/>
                      <a:pt x="418706" y="170226"/>
                    </a:cubicBezTo>
                    <a:lnTo>
                      <a:pt x="405478" y="217971"/>
                    </a:lnTo>
                    <a:cubicBezTo>
                      <a:pt x="396238" y="210870"/>
                      <a:pt x="386438" y="194786"/>
                      <a:pt x="375350" y="187657"/>
                    </a:cubicBezTo>
                    <a:cubicBezTo>
                      <a:pt x="361984" y="179064"/>
                      <a:pt x="346020" y="168687"/>
                      <a:pt x="330442" y="170063"/>
                    </a:cubicBezTo>
                    <a:cubicBezTo>
                      <a:pt x="314863" y="171439"/>
                      <a:pt x="299992" y="175619"/>
                      <a:pt x="281881" y="195916"/>
                    </a:cubicBezTo>
                    <a:cubicBezTo>
                      <a:pt x="262746" y="213143"/>
                      <a:pt x="236042" y="240798"/>
                      <a:pt x="202863" y="248954"/>
                    </a:cubicBezTo>
                    <a:cubicBezTo>
                      <a:pt x="169685" y="257109"/>
                      <a:pt x="116362" y="256600"/>
                      <a:pt x="82810" y="244847"/>
                    </a:cubicBezTo>
                    <a:cubicBezTo>
                      <a:pt x="49257" y="233096"/>
                      <a:pt x="10166" y="190268"/>
                      <a:pt x="1547" y="178443"/>
                    </a:cubicBezTo>
                    <a:cubicBezTo>
                      <a:pt x="-7073" y="166618"/>
                      <a:pt x="22759" y="172004"/>
                      <a:pt x="31093" y="173898"/>
                    </a:cubicBezTo>
                    <a:lnTo>
                      <a:pt x="34345" y="175083"/>
                    </a:lnTo>
                    <a:cubicBezTo>
                      <a:pt x="35503" y="176322"/>
                      <a:pt x="33096" y="178605"/>
                      <a:pt x="51547" y="189807"/>
                    </a:cubicBezTo>
                    <a:cubicBezTo>
                      <a:pt x="76148" y="204744"/>
                      <a:pt x="146071" y="221751"/>
                      <a:pt x="185638" y="207989"/>
                    </a:cubicBezTo>
                    <a:cubicBezTo>
                      <a:pt x="225205" y="194226"/>
                      <a:pt x="248138" y="154221"/>
                      <a:pt x="269729" y="139807"/>
                    </a:cubicBezTo>
                    <a:cubicBezTo>
                      <a:pt x="291320" y="125392"/>
                      <a:pt x="297946" y="125929"/>
                      <a:pt x="315184" y="121502"/>
                    </a:cubicBezTo>
                    <a:cubicBezTo>
                      <a:pt x="319494" y="120395"/>
                      <a:pt x="324136" y="120057"/>
                      <a:pt x="328958" y="120316"/>
                    </a:cubicBezTo>
                    <a:close/>
                    <a:moveTo>
                      <a:pt x="347440" y="0"/>
                    </a:moveTo>
                    <a:lnTo>
                      <a:pt x="366331" y="47196"/>
                    </a:lnTo>
                    <a:cubicBezTo>
                      <a:pt x="383362" y="51245"/>
                      <a:pt x="401539" y="58208"/>
                      <a:pt x="418778" y="66215"/>
                    </a:cubicBezTo>
                    <a:lnTo>
                      <a:pt x="474742" y="40956"/>
                    </a:lnTo>
                    <a:lnTo>
                      <a:pt x="513311" y="82538"/>
                    </a:lnTo>
                    <a:lnTo>
                      <a:pt x="493687" y="133508"/>
                    </a:lnTo>
                    <a:cubicBezTo>
                      <a:pt x="503489" y="149794"/>
                      <a:pt x="511328" y="166202"/>
                      <a:pt x="517173" y="182704"/>
                    </a:cubicBezTo>
                    <a:lnTo>
                      <a:pt x="565987" y="199249"/>
                    </a:lnTo>
                    <a:lnTo>
                      <a:pt x="572520" y="263926"/>
                    </a:lnTo>
                    <a:lnTo>
                      <a:pt x="522794" y="283172"/>
                    </a:lnTo>
                    <a:cubicBezTo>
                      <a:pt x="518910" y="302125"/>
                      <a:pt x="512977" y="319236"/>
                      <a:pt x="503991" y="335489"/>
                    </a:cubicBezTo>
                    <a:lnTo>
                      <a:pt x="533493" y="386500"/>
                    </a:lnTo>
                    <a:cubicBezTo>
                      <a:pt x="515198" y="406798"/>
                      <a:pt x="509025" y="413537"/>
                      <a:pt x="490730" y="433835"/>
                    </a:cubicBezTo>
                    <a:lnTo>
                      <a:pt x="436993" y="410069"/>
                    </a:lnTo>
                    <a:cubicBezTo>
                      <a:pt x="421793" y="420740"/>
                      <a:pt x="405413" y="428467"/>
                      <a:pt x="386984" y="434352"/>
                    </a:cubicBezTo>
                    <a:lnTo>
                      <a:pt x="374741" y="488609"/>
                    </a:lnTo>
                    <a:lnTo>
                      <a:pt x="316464" y="490443"/>
                    </a:lnTo>
                    <a:lnTo>
                      <a:pt x="289524" y="387973"/>
                    </a:lnTo>
                    <a:cubicBezTo>
                      <a:pt x="343640" y="401010"/>
                      <a:pt x="399898" y="382340"/>
                      <a:pt x="436178" y="341954"/>
                    </a:cubicBezTo>
                    <a:cubicBezTo>
                      <a:pt x="488271" y="283965"/>
                      <a:pt x="489016" y="191040"/>
                      <a:pt x="423496" y="132180"/>
                    </a:cubicBezTo>
                    <a:cubicBezTo>
                      <a:pt x="380818" y="93842"/>
                      <a:pt x="322983" y="84944"/>
                      <a:pt x="273585" y="102295"/>
                    </a:cubicBezTo>
                    <a:cubicBezTo>
                      <a:pt x="271711" y="68805"/>
                      <a:pt x="283452" y="35322"/>
                      <a:pt x="281578" y="1833"/>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916" fontAlgn="base">
                  <a:lnSpc>
                    <a:spcPct val="90000"/>
                  </a:lnSpc>
                  <a:spcBef>
                    <a:spcPct val="0"/>
                  </a:spcBef>
                  <a:spcAft>
                    <a:spcPct val="0"/>
                  </a:spcAft>
                </a:pPr>
                <a:endParaRPr lang="en-IN" sz="1960" b="1" dirty="0">
                  <a:solidFill>
                    <a:schemeClr val="bg1"/>
                  </a:solidFill>
                  <a:latin typeface="+mj-lt"/>
                  <a:ea typeface="Segoe UI" pitchFamily="34" charset="0"/>
                  <a:cs typeface="Segoe UI" pitchFamily="34" charset="0"/>
                </a:endParaRPr>
              </a:p>
            </p:txBody>
          </p:sp>
        </p:grpSp>
      </p:grpSp>
      <p:sp>
        <p:nvSpPr>
          <p:cNvPr id="83" name="TextBox 82"/>
          <p:cNvSpPr txBox="1"/>
          <p:nvPr/>
        </p:nvSpPr>
        <p:spPr>
          <a:xfrm>
            <a:off x="407916" y="4669307"/>
            <a:ext cx="3486942" cy="1174557"/>
          </a:xfrm>
          <a:prstGeom prst="rect">
            <a:avLst/>
          </a:prstGeom>
          <a:noFill/>
        </p:spPr>
        <p:txBody>
          <a:bodyPr wrap="square" lIns="179238" tIns="143391" rIns="179238" bIns="143391" rtlCol="0" anchor="t" anchorCtr="0">
            <a:noAutofit/>
          </a:bodyPr>
          <a:lstStyle/>
          <a:p>
            <a:pPr>
              <a:lnSpc>
                <a:spcPct val="90000"/>
              </a:lnSpc>
            </a:pPr>
            <a:r>
              <a:rPr lang="en-US" sz="4000" dirty="0">
                <a:solidFill>
                  <a:srgbClr val="0072C6"/>
                </a:solidFill>
                <a:latin typeface="Segoe UI Light"/>
              </a:rPr>
              <a:t>The Microsoft </a:t>
            </a:r>
          </a:p>
          <a:p>
            <a:pPr>
              <a:lnSpc>
                <a:spcPct val="90000"/>
              </a:lnSpc>
            </a:pPr>
            <a:r>
              <a:rPr lang="en-US" sz="4000" dirty="0">
                <a:solidFill>
                  <a:srgbClr val="0072C6"/>
                </a:solidFill>
                <a:latin typeface="Segoe UI Light"/>
              </a:rPr>
              <a:t>data platform</a:t>
            </a:r>
          </a:p>
        </p:txBody>
      </p:sp>
      <p:sp>
        <p:nvSpPr>
          <p:cNvPr id="84" name="Freeform 83"/>
          <p:cNvSpPr>
            <a:spLocks/>
          </p:cNvSpPr>
          <p:nvPr/>
        </p:nvSpPr>
        <p:spPr bwMode="auto">
          <a:xfrm>
            <a:off x="6104701" y="4839525"/>
            <a:ext cx="454027" cy="34358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IN">
              <a:solidFill>
                <a:srgbClr val="000000"/>
              </a:solidFill>
            </a:endParaRPr>
          </a:p>
        </p:txBody>
      </p:sp>
      <p:grpSp>
        <p:nvGrpSpPr>
          <p:cNvPr id="85" name="Group 84"/>
          <p:cNvGrpSpPr/>
          <p:nvPr/>
        </p:nvGrpSpPr>
        <p:grpSpPr>
          <a:xfrm>
            <a:off x="371358" y="950457"/>
            <a:ext cx="3658258" cy="3401568"/>
            <a:chOff x="329318" y="1297295"/>
            <a:chExt cx="3658258" cy="3401568"/>
          </a:xfrm>
        </p:grpSpPr>
        <p:sp>
          <p:nvSpPr>
            <p:cNvPr id="86" name="Oval 85"/>
            <p:cNvSpPr/>
            <p:nvPr/>
          </p:nvSpPr>
          <p:spPr bwMode="auto">
            <a:xfrm>
              <a:off x="412438" y="1297295"/>
              <a:ext cx="3401568" cy="3401568"/>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87" name="Oval 86"/>
            <p:cNvSpPr/>
            <p:nvPr/>
          </p:nvSpPr>
          <p:spPr bwMode="auto">
            <a:xfrm>
              <a:off x="570749" y="1457316"/>
              <a:ext cx="3071398" cy="307139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err="1">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88" name="Freeform 87"/>
            <p:cNvSpPr/>
            <p:nvPr/>
          </p:nvSpPr>
          <p:spPr>
            <a:xfrm>
              <a:off x="700746" y="1560348"/>
              <a:ext cx="2833510" cy="2833510"/>
            </a:xfrm>
            <a:custGeom>
              <a:avLst/>
              <a:gdLst>
                <a:gd name="connsiteX0" fmla="*/ 2275247 w 4550495"/>
                <a:gd name="connsiteY0" fmla="*/ 0 h 4550495"/>
                <a:gd name="connsiteX1" fmla="*/ 4245670 w 4550495"/>
                <a:gd name="connsiteY1" fmla="*/ 1137624 h 4550495"/>
                <a:gd name="connsiteX2" fmla="*/ 4245670 w 4550495"/>
                <a:gd name="connsiteY2" fmla="*/ 3412872 h 4550495"/>
                <a:gd name="connsiteX3" fmla="*/ 2275248 w 4550495"/>
                <a:gd name="connsiteY3" fmla="*/ 2275248 h 4550495"/>
                <a:gd name="connsiteX4" fmla="*/ 2275247 w 4550495"/>
                <a:gd name="connsiteY4" fmla="*/ 0 h 45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495" h="4550495">
                  <a:moveTo>
                    <a:pt x="2275247" y="0"/>
                  </a:moveTo>
                  <a:cubicBezTo>
                    <a:pt x="3088115" y="0"/>
                    <a:pt x="3839236" y="433660"/>
                    <a:pt x="4245670" y="1137624"/>
                  </a:cubicBezTo>
                  <a:cubicBezTo>
                    <a:pt x="4652104" y="1841588"/>
                    <a:pt x="4652104" y="2708908"/>
                    <a:pt x="4245670" y="3412872"/>
                  </a:cubicBezTo>
                  <a:lnTo>
                    <a:pt x="2275248" y="2275248"/>
                  </a:lnTo>
                  <a:cubicBezTo>
                    <a:pt x="2275248" y="1516832"/>
                    <a:pt x="2275247" y="758416"/>
                    <a:pt x="2275247" y="0"/>
                  </a:cubicBez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61719" tIns="1027772" rIns="590600" bIns="2295409" numCol="1" spcCol="1270" anchor="ctr" anchorCtr="0">
              <a:noAutofit/>
            </a:bodyPr>
            <a:lstStyle/>
            <a:p>
              <a:pPr lvl="0" algn="ctr" defTabSz="2222500">
                <a:lnSpc>
                  <a:spcPct val="90000"/>
                </a:lnSpc>
                <a:spcBef>
                  <a:spcPct val="0"/>
                </a:spcBef>
                <a:spcAft>
                  <a:spcPct val="35000"/>
                </a:spcAft>
              </a:pPr>
              <a:endParaRPr lang="en-US" sz="3600" kern="1200"/>
            </a:p>
          </p:txBody>
        </p:sp>
        <p:sp>
          <p:nvSpPr>
            <p:cNvPr id="89" name="Freeform 88"/>
            <p:cNvSpPr/>
            <p:nvPr/>
          </p:nvSpPr>
          <p:spPr>
            <a:xfrm>
              <a:off x="689860" y="1584441"/>
              <a:ext cx="2833510" cy="2833510"/>
            </a:xfrm>
            <a:custGeom>
              <a:avLst/>
              <a:gdLst>
                <a:gd name="connsiteX0" fmla="*/ 4245670 w 4550495"/>
                <a:gd name="connsiteY0" fmla="*/ 3412871 h 4550495"/>
                <a:gd name="connsiteX1" fmla="*/ 2275247 w 4550495"/>
                <a:gd name="connsiteY1" fmla="*/ 4550495 h 4550495"/>
                <a:gd name="connsiteX2" fmla="*/ 304824 w 4550495"/>
                <a:gd name="connsiteY2" fmla="*/ 3412871 h 4550495"/>
                <a:gd name="connsiteX3" fmla="*/ 2275248 w 4550495"/>
                <a:gd name="connsiteY3" fmla="*/ 2275248 h 4550495"/>
                <a:gd name="connsiteX4" fmla="*/ 4245670 w 4550495"/>
                <a:gd name="connsiteY4" fmla="*/ 3412871 h 45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495" h="4550495">
                  <a:moveTo>
                    <a:pt x="4245670" y="3412871"/>
                  </a:moveTo>
                  <a:cubicBezTo>
                    <a:pt x="3839236" y="4116835"/>
                    <a:pt x="3088115" y="4550495"/>
                    <a:pt x="2275247" y="4550495"/>
                  </a:cubicBezTo>
                  <a:cubicBezTo>
                    <a:pt x="1462379" y="4550495"/>
                    <a:pt x="711258" y="4116835"/>
                    <a:pt x="304824" y="3412871"/>
                  </a:cubicBezTo>
                  <a:lnTo>
                    <a:pt x="2275248" y="2275248"/>
                  </a:lnTo>
                  <a:lnTo>
                    <a:pt x="4245670" y="3412871"/>
                  </a:lnTo>
                  <a:close/>
                </a:path>
              </a:pathLst>
            </a:custGeom>
            <a:solidFill>
              <a:srgbClr val="00205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66002" tIns="3034954" rIns="1111828" bIns="488845" numCol="1" spcCol="1270" anchor="ctr" anchorCtr="0">
              <a:noAutofit/>
            </a:bodyPr>
            <a:lstStyle/>
            <a:p>
              <a:pPr lvl="0" algn="ctr" defTabSz="2889250">
                <a:lnSpc>
                  <a:spcPct val="90000"/>
                </a:lnSpc>
                <a:spcBef>
                  <a:spcPct val="0"/>
                </a:spcBef>
                <a:spcAft>
                  <a:spcPct val="35000"/>
                </a:spcAft>
              </a:pPr>
              <a:endParaRPr lang="en-US" sz="4400" kern="1200"/>
            </a:p>
          </p:txBody>
        </p:sp>
        <p:sp>
          <p:nvSpPr>
            <p:cNvPr id="90" name="Freeform 89"/>
            <p:cNvSpPr/>
            <p:nvPr/>
          </p:nvSpPr>
          <p:spPr>
            <a:xfrm>
              <a:off x="678974" y="1560348"/>
              <a:ext cx="2833510" cy="2833510"/>
            </a:xfrm>
            <a:custGeom>
              <a:avLst/>
              <a:gdLst>
                <a:gd name="connsiteX0" fmla="*/ 304825 w 4550495"/>
                <a:gd name="connsiteY0" fmla="*/ 3412871 h 4550495"/>
                <a:gd name="connsiteX1" fmla="*/ 304825 w 4550495"/>
                <a:gd name="connsiteY1" fmla="*/ 1137623 h 4550495"/>
                <a:gd name="connsiteX2" fmla="*/ 2275248 w 4550495"/>
                <a:gd name="connsiteY2" fmla="*/ -1 h 4550495"/>
                <a:gd name="connsiteX3" fmla="*/ 2275248 w 4550495"/>
                <a:gd name="connsiteY3" fmla="*/ 2275248 h 4550495"/>
                <a:gd name="connsiteX4" fmla="*/ 304825 w 4550495"/>
                <a:gd name="connsiteY4" fmla="*/ 3412871 h 455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495" h="4550495">
                  <a:moveTo>
                    <a:pt x="304825" y="3412871"/>
                  </a:moveTo>
                  <a:cubicBezTo>
                    <a:pt x="-101609" y="2708907"/>
                    <a:pt x="-101609" y="1841587"/>
                    <a:pt x="304825" y="1137623"/>
                  </a:cubicBezTo>
                  <a:cubicBezTo>
                    <a:pt x="711259" y="433659"/>
                    <a:pt x="1462380" y="-1"/>
                    <a:pt x="2275248" y="-1"/>
                  </a:cubicBezTo>
                  <a:lnTo>
                    <a:pt x="2275248" y="2275248"/>
                  </a:lnTo>
                  <a:lnTo>
                    <a:pt x="304825" y="3412871"/>
                  </a:lnTo>
                  <a:close/>
                </a:path>
              </a:pathLst>
            </a:custGeom>
            <a:solidFill>
              <a:schemeClr val="tx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90599" tIns="1027772" rIns="2461720" bIns="2295409" numCol="1" spcCol="1270" anchor="ctr" anchorCtr="0">
              <a:noAutofit/>
            </a:bodyPr>
            <a:lstStyle/>
            <a:p>
              <a:pPr lvl="0" algn="ctr" defTabSz="2222500">
                <a:lnSpc>
                  <a:spcPct val="90000"/>
                </a:lnSpc>
                <a:spcBef>
                  <a:spcPct val="0"/>
                </a:spcBef>
                <a:spcAft>
                  <a:spcPct val="35000"/>
                </a:spcAft>
              </a:pPr>
              <a:endParaRPr lang="en-US" sz="3600" kern="1200" dirty="0">
                <a:solidFill>
                  <a:schemeClr val="bg1"/>
                </a:solidFill>
              </a:endParaRPr>
            </a:p>
          </p:txBody>
        </p:sp>
        <p:sp>
          <p:nvSpPr>
            <p:cNvPr id="91" name="Oval 90"/>
            <p:cNvSpPr/>
            <p:nvPr/>
          </p:nvSpPr>
          <p:spPr bwMode="auto">
            <a:xfrm>
              <a:off x="1501506" y="2384041"/>
              <a:ext cx="1210217" cy="1210217"/>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sp>
          <p:nvSpPr>
            <p:cNvPr id="92" name="Rectangle 91"/>
            <p:cNvSpPr/>
            <p:nvPr/>
          </p:nvSpPr>
          <p:spPr bwMode="auto">
            <a:xfrm rot="17948823">
              <a:off x="1564728" y="1836551"/>
              <a:ext cx="1987588" cy="285810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ArchUp">
                <a:avLst>
                  <a:gd name="adj" fmla="val 14037221"/>
                </a:avLst>
              </a:prstTxWarp>
              <a:noAutofit/>
            </a:bodyPr>
            <a:lstStyle/>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TRANSFORM </a:t>
              </a:r>
              <a:b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 ANALYZE</a:t>
              </a:r>
            </a:p>
          </p:txBody>
        </p:sp>
        <p:sp>
          <p:nvSpPr>
            <p:cNvPr id="93" name="Rectangle 92"/>
            <p:cNvSpPr/>
            <p:nvPr/>
          </p:nvSpPr>
          <p:spPr bwMode="auto">
            <a:xfrm rot="3394400">
              <a:off x="670890" y="1911089"/>
              <a:ext cx="2055958" cy="27391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ArchUp">
                <a:avLst>
                  <a:gd name="adj" fmla="val 13576876"/>
                </a:avLst>
              </a:prstTxWarp>
              <a:noAutofit/>
            </a:bodyPr>
            <a:lstStyle/>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VISUALIZE </a:t>
              </a:r>
              <a:b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b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 DECIDE</a:t>
              </a:r>
            </a:p>
          </p:txBody>
        </p:sp>
        <p:sp>
          <p:nvSpPr>
            <p:cNvPr id="94" name="Rectangle 93"/>
            <p:cNvSpPr/>
            <p:nvPr/>
          </p:nvSpPr>
          <p:spPr bwMode="auto">
            <a:xfrm>
              <a:off x="983546" y="1523654"/>
              <a:ext cx="2264872" cy="24159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ArchDown">
                <a:avLst>
                  <a:gd name="adj" fmla="val 2704388"/>
                </a:avLst>
              </a:prstTxWarp>
              <a:noAutofit/>
            </a:bodyPr>
            <a:lstStyle/>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CAPTURE </a:t>
              </a:r>
            </a:p>
            <a:p>
              <a:pPr algn="ctr" defTabSz="914099" fontAlgn="base">
                <a:spcBef>
                  <a:spcPct val="0"/>
                </a:spcBef>
                <a:spcAft>
                  <a:spcPct val="0"/>
                </a:spcAft>
              </a:pPr>
              <a:r>
                <a:rPr lang="en-US" sz="1400" dirty="0">
                  <a:solidFill>
                    <a:schemeClr val="bg1"/>
                  </a:solidFill>
                  <a:latin typeface="Segoe UI Semibold" panose="020B0702040204020203" pitchFamily="34" charset="0"/>
                  <a:ea typeface="Segoe UI" pitchFamily="34" charset="0"/>
                  <a:cs typeface="Segoe UI Semibold" panose="020B0702040204020203" pitchFamily="34" charset="0"/>
                </a:rPr>
                <a:t>+ MANAGE</a:t>
              </a:r>
            </a:p>
          </p:txBody>
        </p:sp>
        <p:sp>
          <p:nvSpPr>
            <p:cNvPr id="95" name="Oval 94"/>
            <p:cNvSpPr/>
            <p:nvPr/>
          </p:nvSpPr>
          <p:spPr bwMode="auto">
            <a:xfrm>
              <a:off x="1584329" y="2466865"/>
              <a:ext cx="1044572" cy="1044570"/>
            </a:xfrm>
            <a:prstGeom prst="ellipse">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r>
                <a:rPr lang="en-US" sz="1400" dirty="0">
                  <a:solidFill>
                    <a:srgbClr val="505050"/>
                  </a:solidFill>
                  <a:latin typeface="Segoe UI Semibold" panose="020B0702040204020203" pitchFamily="34" charset="0"/>
                  <a:ea typeface="Segoe UI" pitchFamily="34" charset="0"/>
                  <a:cs typeface="Segoe UI Semibold" panose="020B0702040204020203" pitchFamily="34" charset="0"/>
                </a:rPr>
                <a:t>Data</a:t>
              </a:r>
              <a:endParaRPr lang="en-US" sz="1400" dirty="0">
                <a:solidFill>
                  <a:schemeClr val="tx1"/>
                </a:solidFill>
                <a:latin typeface="Segoe UI Semibold" panose="020B0702040204020203" pitchFamily="34" charset="0"/>
                <a:ea typeface="Segoe UI" pitchFamily="34" charset="0"/>
                <a:cs typeface="Segoe UI Semibold" panose="020B0702040204020203" pitchFamily="34" charset="0"/>
              </a:endParaRPr>
            </a:p>
          </p:txBody>
        </p:sp>
        <p:grpSp>
          <p:nvGrpSpPr>
            <p:cNvPr id="96" name="Group 95"/>
            <p:cNvGrpSpPr/>
            <p:nvPr/>
          </p:nvGrpSpPr>
          <p:grpSpPr>
            <a:xfrm>
              <a:off x="1672309" y="2556446"/>
              <a:ext cx="866744" cy="865410"/>
              <a:chOff x="5124265" y="2419129"/>
              <a:chExt cx="1898844" cy="1895921"/>
            </a:xfrm>
          </p:grpSpPr>
          <p:sp>
            <p:nvSpPr>
              <p:cNvPr id="97" name="Arc 96"/>
              <p:cNvSpPr/>
              <p:nvPr/>
            </p:nvSpPr>
            <p:spPr>
              <a:xfrm rot="1800000">
                <a:off x="5124265" y="2419129"/>
                <a:ext cx="1898844" cy="1895919"/>
              </a:xfrm>
              <a:prstGeom prst="arc">
                <a:avLst>
                  <a:gd name="adj1" fmla="val 14384289"/>
                  <a:gd name="adj2" fmla="val 3275236"/>
                </a:avLst>
              </a:prstGeom>
              <a:ln w="34925">
                <a:solidFill>
                  <a:schemeClr val="bg1">
                    <a:lumMod val="6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98" name="Arc 97"/>
              <p:cNvSpPr/>
              <p:nvPr/>
            </p:nvSpPr>
            <p:spPr>
              <a:xfrm rot="12876631">
                <a:off x="5124265" y="2419133"/>
                <a:ext cx="1898844" cy="1895917"/>
              </a:xfrm>
              <a:prstGeom prst="arc">
                <a:avLst>
                  <a:gd name="adj1" fmla="val 14185051"/>
                  <a:gd name="adj2" fmla="val 3046553"/>
                </a:avLst>
              </a:prstGeom>
              <a:ln w="34925">
                <a:solidFill>
                  <a:schemeClr val="bg1">
                    <a:lumMod val="65000"/>
                  </a:schemeClr>
                </a:solidFill>
                <a:headEnd type="none" w="lg" len="med"/>
                <a:tailEnd type="triangle" w="med"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grpSp>
      </p:grpSp>
    </p:spTree>
    <p:extLst>
      <p:ext uri="{BB962C8B-B14F-4D97-AF65-F5344CB8AC3E}">
        <p14:creationId xmlns:p14="http://schemas.microsoft.com/office/powerpoint/2010/main" val="2976131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47517" y="2175433"/>
            <a:ext cx="2609372" cy="1643142"/>
          </a:xfrm>
          <a:prstGeom prst="rect">
            <a:avLst/>
          </a:prstGeom>
          <a:noFill/>
        </p:spPr>
        <p:txBody>
          <a:bodyPr wrap="square" lIns="45708" tIns="0" rIns="0" bIns="0" rtlCol="0">
            <a:spAutoFit/>
          </a:bodyPr>
          <a:lstStyle/>
          <a:p>
            <a:pPr>
              <a:lnSpc>
                <a:spcPct val="90000"/>
              </a:lnSpc>
              <a:spcBef>
                <a:spcPct val="20000"/>
              </a:spcBef>
              <a:spcAft>
                <a:spcPts val="1200"/>
              </a:spcAft>
              <a:buClr>
                <a:srgbClr val="0072C6"/>
              </a:buClr>
              <a:buSzPct val="115000"/>
            </a:pPr>
            <a:r>
              <a:rPr lang="en-US" sz="2799" dirty="0">
                <a:solidFill>
                  <a:srgbClr val="505050"/>
                </a:solidFill>
                <a:latin typeface="Segoe UI Light" pitchFamily="34" charset="0"/>
              </a:rPr>
              <a:t>Comprehensive.</a:t>
            </a:r>
          </a:p>
          <a:p>
            <a:pPr>
              <a:lnSpc>
                <a:spcPct val="90000"/>
              </a:lnSpc>
              <a:spcBef>
                <a:spcPct val="20000"/>
              </a:spcBef>
              <a:spcAft>
                <a:spcPts val="1200"/>
              </a:spcAft>
              <a:buClr>
                <a:srgbClr val="0072C6"/>
              </a:buClr>
              <a:buSzPct val="115000"/>
            </a:pPr>
            <a:r>
              <a:rPr lang="en-US" sz="2799" dirty="0">
                <a:solidFill>
                  <a:srgbClr val="505050"/>
                </a:solidFill>
                <a:latin typeface="Segoe UI Light" pitchFamily="34" charset="0"/>
              </a:rPr>
              <a:t>Connected.</a:t>
            </a:r>
          </a:p>
          <a:p>
            <a:pPr>
              <a:lnSpc>
                <a:spcPct val="90000"/>
              </a:lnSpc>
              <a:spcBef>
                <a:spcPct val="20000"/>
              </a:spcBef>
              <a:spcAft>
                <a:spcPts val="1200"/>
              </a:spcAft>
              <a:buClr>
                <a:srgbClr val="0072C6"/>
              </a:buClr>
              <a:buSzPct val="115000"/>
            </a:pPr>
            <a:r>
              <a:rPr lang="en-US" sz="2799" dirty="0">
                <a:solidFill>
                  <a:srgbClr val="505050"/>
                </a:solidFill>
                <a:latin typeface="Segoe UI Light" pitchFamily="34" charset="0"/>
              </a:rPr>
              <a:t>Choice.</a:t>
            </a:r>
          </a:p>
        </p:txBody>
      </p:sp>
      <p:sp>
        <p:nvSpPr>
          <p:cNvPr id="3" name="Title 1"/>
          <p:cNvSpPr txBox="1">
            <a:spLocks/>
          </p:cNvSpPr>
          <p:nvPr/>
        </p:nvSpPr>
        <p:spPr>
          <a:xfrm>
            <a:off x="519112" y="228600"/>
            <a:ext cx="11149013" cy="1495794"/>
          </a:xfrm>
          <a:prstGeom prst="rect">
            <a:avLst/>
          </a:prstGeom>
        </p:spPr>
        <p:txBody>
          <a:bodyPr/>
          <a:lstStyle>
            <a:lvl1pPr algn="l" defTabSz="914400" rtl="0" eaLnBrk="1" latinLnBrk="0" hangingPunct="1">
              <a:lnSpc>
                <a:spcPct val="90000"/>
              </a:lnSpc>
              <a:spcBef>
                <a:spcPct val="0"/>
              </a:spcBef>
              <a:buNone/>
              <a:defRPr sz="4400" kern="1200">
                <a:solidFill>
                  <a:srgbClr val="9AAC46"/>
                </a:solidFill>
                <a:latin typeface="+mj-lt"/>
                <a:ea typeface="+mj-ea"/>
                <a:cs typeface="+mj-cs"/>
              </a:defRPr>
            </a:lvl1pPr>
          </a:lstStyle>
          <a:p>
            <a:r>
              <a:rPr lang="en-US"/>
              <a:t>DW vision</a:t>
            </a:r>
            <a:br>
              <a:rPr lang="en-US"/>
            </a:br>
            <a:r>
              <a:rPr lang="en-US"/>
              <a:t>&amp; portfolio</a:t>
            </a:r>
            <a:endParaRPr lang="en-US" dirty="0"/>
          </a:p>
        </p:txBody>
      </p:sp>
      <p:grpSp>
        <p:nvGrpSpPr>
          <p:cNvPr id="4" name="Group 3"/>
          <p:cNvGrpSpPr/>
          <p:nvPr/>
        </p:nvGrpSpPr>
        <p:grpSpPr>
          <a:xfrm>
            <a:off x="4791617" y="1146115"/>
            <a:ext cx="3404640" cy="2741383"/>
            <a:chOff x="4888624" y="1167386"/>
            <a:chExt cx="3474720" cy="2797810"/>
          </a:xfrm>
        </p:grpSpPr>
        <p:sp>
          <p:nvSpPr>
            <p:cNvPr id="5" name="Rectangle 4"/>
            <p:cNvSpPr/>
            <p:nvPr/>
          </p:nvSpPr>
          <p:spPr bwMode="auto">
            <a:xfrm>
              <a:off x="4888624" y="1167386"/>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6" name="Rectangle 5"/>
            <p:cNvSpPr/>
            <p:nvPr/>
          </p:nvSpPr>
          <p:spPr>
            <a:xfrm>
              <a:off x="5011806" y="1288673"/>
              <a:ext cx="2187593" cy="2060311"/>
            </a:xfrm>
            <a:prstGeom prst="rect">
              <a:avLst/>
            </a:prstGeom>
          </p:spPr>
          <p:txBody>
            <a:bodyPr wrap="none">
              <a:spAutoFit/>
            </a:bodyPr>
            <a:lstStyle/>
            <a:p>
              <a:pP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t>
              </a:r>
              <a:br>
                <a:rPr lang="en-US" sz="1959" b="1" dirty="0">
                  <a:solidFill>
                    <a:srgbClr val="000000"/>
                  </a:solidFill>
                  <a:latin typeface="Segoe UI Light"/>
                  <a:ea typeface="MS PGothic" charset="0"/>
                  <a:cs typeface="Segoe UI Semibold" panose="020B0702040204020203" pitchFamily="34" charset="0"/>
                </a:rPr>
              </a:br>
              <a:r>
                <a:rPr lang="en-US" sz="1959" b="1" dirty="0">
                  <a:solidFill>
                    <a:srgbClr val="000000"/>
                  </a:solidFill>
                  <a:latin typeface="Segoe UI Light"/>
                  <a:ea typeface="MS PGothic" charset="0"/>
                  <a:cs typeface="Segoe UI Semibold" panose="020B0702040204020203" pitchFamily="34" charset="0"/>
                </a:rPr>
                <a:t>SQL Server</a:t>
              </a:r>
              <a:endParaRPr lang="en-US" sz="1400" b="1" dirty="0">
                <a:solidFill>
                  <a:srgbClr val="000000"/>
                </a:solidFill>
                <a:ea typeface="MS PGothic" charset="0"/>
                <a:cs typeface="Segoe UI Semibold" panose="020B0702040204020203" pitchFamily="34" charset="0"/>
              </a:endParaRPr>
            </a:p>
            <a:p>
              <a:pPr defTabSz="913045" fontAlgn="base">
                <a:spcBef>
                  <a:spcPts val="600"/>
                </a:spcBef>
                <a:spcAft>
                  <a:spcPct val="0"/>
                </a:spcAft>
              </a:pPr>
              <a:r>
                <a:rPr lang="en-US" sz="1400" dirty="0">
                  <a:solidFill>
                    <a:srgbClr val="000000"/>
                  </a:solidFill>
                  <a:ea typeface="MS PGothic" charset="0"/>
                  <a:cs typeface="Segoe UI" panose="020B0502040204020203" pitchFamily="34" charset="0"/>
                </a:rPr>
                <a:t>SQL Server 2014</a:t>
              </a:r>
            </a:p>
            <a:p>
              <a:pPr defTabSz="913045" fontAlgn="base">
                <a:spcBef>
                  <a:spcPts val="600"/>
                </a:spcBef>
                <a:spcAft>
                  <a:spcPct val="0"/>
                </a:spcAft>
              </a:pPr>
              <a:r>
                <a:rPr lang="en-US" sz="1400" dirty="0">
                  <a:solidFill>
                    <a:srgbClr val="000000"/>
                  </a:solidFill>
                  <a:ea typeface="MS PGothic" charset="0"/>
                  <a:cs typeface="Segoe UI" panose="020B0502040204020203" pitchFamily="34" charset="0"/>
                </a:rPr>
                <a:t>SQL Server 2016</a:t>
              </a:r>
            </a:p>
            <a:p>
              <a:pP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Fast Track for SQL Server</a:t>
              </a:r>
            </a:p>
            <a:p>
              <a:pPr defTabSz="913045" fontAlgn="base">
                <a:spcBef>
                  <a:spcPts val="600"/>
                </a:spcBef>
                <a:spcAft>
                  <a:spcPct val="0"/>
                </a:spcAft>
              </a:pPr>
              <a:r>
                <a:rPr lang="en-US" sz="1400" spc="-49" dirty="0">
                  <a:solidFill>
                    <a:srgbClr val="000000"/>
                  </a:solidFill>
                  <a:ea typeface="MS PGothic" charset="0"/>
                  <a:cs typeface="Segoe UI Semibold" panose="020B0702040204020203" pitchFamily="34" charset="0"/>
                </a:rPr>
                <a:t>Analytics Platform System</a:t>
              </a:r>
              <a:endParaRPr lang="en-US" sz="1400" spc="-49" dirty="0">
                <a:solidFill>
                  <a:srgbClr val="000000"/>
                </a:solidFill>
                <a:ea typeface="MS PGothic" charset="0"/>
              </a:endParaRPr>
            </a:p>
          </p:txBody>
        </p:sp>
      </p:grpSp>
      <p:grpSp>
        <p:nvGrpSpPr>
          <p:cNvPr id="7" name="Group 6"/>
          <p:cNvGrpSpPr/>
          <p:nvPr/>
        </p:nvGrpSpPr>
        <p:grpSpPr>
          <a:xfrm>
            <a:off x="8248137" y="1146115"/>
            <a:ext cx="3404640" cy="2741383"/>
            <a:chOff x="8416291" y="1167386"/>
            <a:chExt cx="3474720" cy="2797810"/>
          </a:xfrm>
        </p:grpSpPr>
        <p:sp>
          <p:nvSpPr>
            <p:cNvPr id="8" name="Rectangle 7"/>
            <p:cNvSpPr/>
            <p:nvPr/>
          </p:nvSpPr>
          <p:spPr bwMode="auto">
            <a:xfrm>
              <a:off x="8416291" y="1167386"/>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9" name="Rectangle 8"/>
            <p:cNvSpPr/>
            <p:nvPr/>
          </p:nvSpPr>
          <p:spPr>
            <a:xfrm>
              <a:off x="9524190" y="1290804"/>
              <a:ext cx="2270569" cy="1155801"/>
            </a:xfrm>
            <a:prstGeom prst="rect">
              <a:avLst/>
            </a:prstGeom>
          </p:spPr>
          <p:txBody>
            <a:bodyPr wrap="none">
              <a:spAutoFit/>
            </a:bodyPr>
            <a:lstStyle/>
            <a:p>
              <a:pPr lvl="0" algn="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Analytics</a:t>
              </a:r>
              <a:endParaRPr lang="en-US" sz="1400" dirty="0">
                <a:solidFill>
                  <a:srgbClr val="000000"/>
                </a:solidFill>
                <a:ea typeface="MS PGothic" charset="0"/>
                <a:cs typeface="Segoe UI Semibold" panose="020B0702040204020203" pitchFamily="34" charset="0"/>
              </a:endParaRPr>
            </a:p>
            <a:p>
              <a:pPr algn="r" defTabSz="913045" fontAlgn="base">
                <a:spcBef>
                  <a:spcPts val="600"/>
                </a:spcBef>
                <a:spcAft>
                  <a:spcPct val="0"/>
                </a:spcAft>
              </a:pPr>
              <a:r>
                <a:rPr lang="en-US" sz="1400" dirty="0">
                  <a:solidFill>
                    <a:srgbClr val="000000"/>
                  </a:solidFill>
                  <a:ea typeface="Segoe UI" pitchFamily="34" charset="0"/>
                  <a:cs typeface="Segoe UI Semibold" panose="020B0702040204020203" pitchFamily="34" charset="0"/>
                </a:rPr>
                <a:t>Hortonworks HDP</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Analytics Platform System</a:t>
              </a:r>
              <a:endParaRPr lang="en-US" sz="1400" dirty="0">
                <a:solidFill>
                  <a:srgbClr val="000000"/>
                </a:solidFill>
                <a:ea typeface="MS PGothic" charset="0"/>
              </a:endParaRPr>
            </a:p>
          </p:txBody>
        </p:sp>
      </p:grpSp>
      <p:grpSp>
        <p:nvGrpSpPr>
          <p:cNvPr id="10" name="Group 9"/>
          <p:cNvGrpSpPr/>
          <p:nvPr/>
        </p:nvGrpSpPr>
        <p:grpSpPr>
          <a:xfrm>
            <a:off x="4832936" y="188242"/>
            <a:ext cx="6719685" cy="895958"/>
            <a:chOff x="4818504" y="125629"/>
            <a:chExt cx="6261463" cy="1005840"/>
          </a:xfrm>
          <a:solidFill>
            <a:srgbClr val="C00000"/>
          </a:solidFill>
        </p:grpSpPr>
        <p:grpSp>
          <p:nvGrpSpPr>
            <p:cNvPr id="11" name="Group 10"/>
            <p:cNvGrpSpPr/>
            <p:nvPr/>
          </p:nvGrpSpPr>
          <p:grpSpPr>
            <a:xfrm>
              <a:off x="4818504" y="125629"/>
              <a:ext cx="6261463" cy="1005840"/>
              <a:chOff x="4818504" y="125629"/>
              <a:chExt cx="6261463" cy="1005840"/>
            </a:xfrm>
            <a:grpFill/>
          </p:grpSpPr>
          <p:sp>
            <p:nvSpPr>
              <p:cNvPr id="14" name="Right Arrow 13"/>
              <p:cNvSpPr/>
              <p:nvPr/>
            </p:nvSpPr>
            <p:spPr bwMode="auto">
              <a:xfrm>
                <a:off x="7605247"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sp>
            <p:nvSpPr>
              <p:cNvPr id="15" name="Right Arrow 14"/>
              <p:cNvSpPr/>
              <p:nvPr/>
            </p:nvSpPr>
            <p:spPr bwMode="auto">
              <a:xfrm rot="10800000">
                <a:off x="4818504"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grpSp>
        <p:sp>
          <p:nvSpPr>
            <p:cNvPr id="12" name="TextBox 11"/>
            <p:cNvSpPr txBox="1"/>
            <p:nvPr/>
          </p:nvSpPr>
          <p:spPr>
            <a:xfrm>
              <a:off x="5356782" y="462350"/>
              <a:ext cx="2246224" cy="365639"/>
            </a:xfrm>
            <a:prstGeom prst="rect">
              <a:avLst/>
            </a:prstGeom>
            <a:grpFill/>
          </p:spPr>
          <p:txBody>
            <a:bodyPr wrap="square" lIns="45689" tIns="0" rIns="0" bIns="0" rtlCol="0">
              <a:spAutoFit/>
            </a:bodyPr>
            <a:lstStyle/>
            <a:p>
              <a:pP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Relational</a:t>
              </a:r>
            </a:p>
          </p:txBody>
        </p:sp>
        <p:sp>
          <p:nvSpPr>
            <p:cNvPr id="13" name="TextBox 12"/>
            <p:cNvSpPr txBox="1"/>
            <p:nvPr/>
          </p:nvSpPr>
          <p:spPr>
            <a:xfrm>
              <a:off x="8273686" y="462350"/>
              <a:ext cx="2246224" cy="365639"/>
            </a:xfrm>
            <a:prstGeom prst="rect">
              <a:avLst/>
            </a:prstGeom>
            <a:grpFill/>
          </p:spPr>
          <p:txBody>
            <a:bodyPr wrap="square" lIns="45689" tIns="0" rIns="0" bIns="0" rtlCol="0">
              <a:spAutoFit/>
            </a:bodyPr>
            <a:lstStyle/>
            <a:p>
              <a:pPr algn="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Beyond relational</a:t>
              </a:r>
            </a:p>
          </p:txBody>
        </p:sp>
      </p:grpSp>
      <p:grpSp>
        <p:nvGrpSpPr>
          <p:cNvPr id="16" name="Group 15"/>
          <p:cNvGrpSpPr/>
          <p:nvPr/>
        </p:nvGrpSpPr>
        <p:grpSpPr>
          <a:xfrm>
            <a:off x="4797852" y="3940668"/>
            <a:ext cx="3404640" cy="2741383"/>
            <a:chOff x="4894988" y="4019461"/>
            <a:chExt cx="3474720" cy="2797810"/>
          </a:xfrm>
        </p:grpSpPr>
        <p:sp>
          <p:nvSpPr>
            <p:cNvPr id="17" name="Rectangle 16"/>
            <p:cNvSpPr/>
            <p:nvPr/>
          </p:nvSpPr>
          <p:spPr bwMode="auto">
            <a:xfrm>
              <a:off x="4894988" y="4019461"/>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18" name="Rectangle 17"/>
            <p:cNvSpPr/>
            <p:nvPr/>
          </p:nvSpPr>
          <p:spPr>
            <a:xfrm>
              <a:off x="5011806" y="5187280"/>
              <a:ext cx="2408321" cy="1454206"/>
            </a:xfrm>
            <a:prstGeom prst="rect">
              <a:avLst/>
            </a:prstGeom>
          </p:spPr>
          <p:txBody>
            <a:bodyPr wrap="none">
              <a:spAutoFit/>
            </a:bodyPr>
            <a:lstStyle/>
            <a:p>
              <a:pP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Azure</a:t>
              </a:r>
              <a:endParaRPr lang="en-US" sz="1400" dirty="0">
                <a:solidFill>
                  <a:srgbClr val="000000"/>
                </a:solidFill>
                <a:ea typeface="Segoe UI" pitchFamily="34" charset="0"/>
                <a:cs typeface="Segoe UI Semibold" panose="020B0702040204020203" pitchFamily="34" charset="0"/>
              </a:endParaRPr>
            </a:p>
            <a:p>
              <a:pPr defTabSz="913045" fontAlgn="base">
                <a:spcBef>
                  <a:spcPts val="600"/>
                </a:spcBef>
                <a:spcAft>
                  <a:spcPct val="0"/>
                </a:spcAft>
              </a:pPr>
              <a:r>
                <a:rPr lang="en-US" sz="1400" spc="-98" dirty="0">
                  <a:solidFill>
                    <a:srgbClr val="000000"/>
                  </a:solidFill>
                  <a:ea typeface="Segoe UI" pitchFamily="34" charset="0"/>
                  <a:cs typeface="Segoe UI Semibold" panose="020B0702040204020203" pitchFamily="34" charset="0"/>
                </a:rPr>
                <a:t>SQL Server for DW in Azure VM</a:t>
              </a:r>
            </a:p>
            <a:p>
              <a:pP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Azure SQL Database</a:t>
              </a:r>
            </a:p>
            <a:p>
              <a:pPr defTabSz="913045" fontAlgn="base">
                <a:spcBef>
                  <a:spcPts val="600"/>
                </a:spcBef>
                <a:spcAft>
                  <a:spcPct val="0"/>
                </a:spcAft>
              </a:pPr>
              <a:r>
                <a:rPr lang="en-US" sz="1400" dirty="0">
                  <a:solidFill>
                    <a:srgbClr val="000000"/>
                  </a:solidFill>
                  <a:ea typeface="MS PGothic" charset="0"/>
                  <a:cs typeface="Segoe UI" panose="020B0502040204020203" pitchFamily="34" charset="0"/>
                </a:rPr>
                <a:t>Azure SQL Data Warehouse</a:t>
              </a:r>
            </a:p>
          </p:txBody>
        </p:sp>
      </p:grpSp>
      <p:grpSp>
        <p:nvGrpSpPr>
          <p:cNvPr id="19" name="Group 18"/>
          <p:cNvGrpSpPr/>
          <p:nvPr/>
        </p:nvGrpSpPr>
        <p:grpSpPr>
          <a:xfrm>
            <a:off x="8248137" y="3945177"/>
            <a:ext cx="3404640" cy="2803225"/>
            <a:chOff x="8416291" y="4024068"/>
            <a:chExt cx="3474720" cy="2860927"/>
          </a:xfrm>
        </p:grpSpPr>
        <p:sp>
          <p:nvSpPr>
            <p:cNvPr id="20" name="Rectangle 19"/>
            <p:cNvSpPr/>
            <p:nvPr/>
          </p:nvSpPr>
          <p:spPr bwMode="auto">
            <a:xfrm>
              <a:off x="8416291" y="4024068"/>
              <a:ext cx="3474720" cy="279781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689" tIns="45689" rIns="45689" bIns="45689" numCol="1" spcCol="0" rtlCol="0" fromWordArt="0" anchor="ctr" anchorCtr="0" forceAA="0" compatLnSpc="1">
              <a:prstTxWarp prst="textNoShape">
                <a:avLst/>
              </a:prstTxWarp>
              <a:noAutofit/>
            </a:bodyPr>
            <a:lstStyle/>
            <a:p>
              <a:pPr algn="ctr" defTabSz="913463" fontAlgn="base">
                <a:spcBef>
                  <a:spcPct val="0"/>
                </a:spcBef>
                <a:spcAft>
                  <a:spcPct val="0"/>
                </a:spcAft>
              </a:pPr>
              <a:endParaRPr lang="en-US" sz="2198" dirty="0" err="1">
                <a:solidFill>
                  <a:srgbClr val="FFFFFF"/>
                </a:solidFill>
                <a:latin typeface="Segoe UI Light" pitchFamily="34" charset="0"/>
                <a:ea typeface="Segoe UI" pitchFamily="34" charset="0"/>
                <a:cs typeface="Segoe UI" pitchFamily="34" charset="0"/>
              </a:endParaRPr>
            </a:p>
          </p:txBody>
        </p:sp>
        <p:sp>
          <p:nvSpPr>
            <p:cNvPr id="21" name="Rectangle 20"/>
            <p:cNvSpPr/>
            <p:nvPr/>
          </p:nvSpPr>
          <p:spPr>
            <a:xfrm>
              <a:off x="9911725" y="5132383"/>
              <a:ext cx="1883034" cy="1752612"/>
            </a:xfrm>
            <a:prstGeom prst="rect">
              <a:avLst/>
            </a:prstGeom>
          </p:spPr>
          <p:txBody>
            <a:bodyPr wrap="none">
              <a:spAutoFit/>
            </a:bodyPr>
            <a:lstStyle/>
            <a:p>
              <a:pPr algn="r" defTabSz="913045" fontAlgn="base">
                <a:spcBef>
                  <a:spcPts val="600"/>
                </a:spcBef>
                <a:spcAft>
                  <a:spcPts val="1200"/>
                </a:spcAft>
              </a:pPr>
              <a:r>
                <a:rPr lang="en-US" sz="1959" b="1" dirty="0">
                  <a:solidFill>
                    <a:srgbClr val="000000"/>
                  </a:solidFill>
                  <a:latin typeface="Segoe UI Light"/>
                  <a:ea typeface="MS PGothic" charset="0"/>
                  <a:cs typeface="Segoe UI Semibold" panose="020B0702040204020203" pitchFamily="34" charset="0"/>
                </a:rPr>
                <a:t>Microsoft Azure</a:t>
              </a:r>
              <a:endParaRPr lang="en-US" sz="1400" dirty="0">
                <a:solidFill>
                  <a:srgbClr val="000000"/>
                </a:solidFill>
                <a:ea typeface="MS PGothic" charset="0"/>
                <a:cs typeface="Segoe UI Semibold" panose="020B0702040204020203" pitchFamily="34" charset="0"/>
              </a:endParaRP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Azure HDInsight</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Azure Data Lake</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Document DB</a:t>
              </a:r>
            </a:p>
            <a:p>
              <a:pPr algn="r" defTabSz="913045" fontAlgn="base">
                <a:spcBef>
                  <a:spcPts val="600"/>
                </a:spcBef>
                <a:spcAft>
                  <a:spcPct val="0"/>
                </a:spcAft>
              </a:pPr>
              <a:r>
                <a:rPr lang="en-US" sz="1400" dirty="0">
                  <a:solidFill>
                    <a:srgbClr val="000000"/>
                  </a:solidFill>
                  <a:ea typeface="MS PGothic" charset="0"/>
                  <a:cs typeface="Segoe UI Semibold" panose="020B0702040204020203" pitchFamily="34" charset="0"/>
                </a:rPr>
                <a:t>Spark</a:t>
              </a:r>
            </a:p>
          </p:txBody>
        </p:sp>
      </p:grpSp>
      <p:grpSp>
        <p:nvGrpSpPr>
          <p:cNvPr id="22" name="Group 21"/>
          <p:cNvGrpSpPr/>
          <p:nvPr/>
        </p:nvGrpSpPr>
        <p:grpSpPr>
          <a:xfrm>
            <a:off x="3848908" y="1266041"/>
            <a:ext cx="895958" cy="5286152"/>
            <a:chOff x="3846301" y="1177486"/>
            <a:chExt cx="1005840" cy="5577840"/>
          </a:xfrm>
          <a:solidFill>
            <a:srgbClr val="C00000"/>
          </a:solidFill>
        </p:grpSpPr>
        <p:grpSp>
          <p:nvGrpSpPr>
            <p:cNvPr id="23" name="Group 22"/>
            <p:cNvGrpSpPr/>
            <p:nvPr/>
          </p:nvGrpSpPr>
          <p:grpSpPr>
            <a:xfrm rot="5400000">
              <a:off x="1560301" y="3463486"/>
              <a:ext cx="5577840" cy="1005840"/>
              <a:chOff x="4754336" y="125629"/>
              <a:chExt cx="6389799" cy="1005840"/>
            </a:xfrm>
            <a:grpFill/>
          </p:grpSpPr>
          <p:sp>
            <p:nvSpPr>
              <p:cNvPr id="26" name="Right Arrow 25"/>
              <p:cNvSpPr/>
              <p:nvPr/>
            </p:nvSpPr>
            <p:spPr bwMode="auto">
              <a:xfrm>
                <a:off x="7669415"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sp>
            <p:nvSpPr>
              <p:cNvPr id="27" name="Right Arrow 26"/>
              <p:cNvSpPr/>
              <p:nvPr/>
            </p:nvSpPr>
            <p:spPr bwMode="auto">
              <a:xfrm rot="10800000">
                <a:off x="4754336" y="125629"/>
                <a:ext cx="3474720" cy="1005840"/>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91" tIns="143354" rIns="179191" bIns="143354" numCol="1" spcCol="0" rtlCol="0" fromWordArt="0" anchor="t" anchorCtr="0" forceAA="0" compatLnSpc="1">
                <a:prstTxWarp prst="textNoShape">
                  <a:avLst/>
                </a:prstTxWarp>
                <a:noAutofit/>
              </a:bodyPr>
              <a:lstStyle/>
              <a:p>
                <a:pPr marL="335975" indent="-335975" algn="ctr" defTabSz="913642" fontAlgn="base">
                  <a:lnSpc>
                    <a:spcPct val="90000"/>
                  </a:lnSpc>
                  <a:spcBef>
                    <a:spcPct val="0"/>
                  </a:spcBef>
                  <a:spcAft>
                    <a:spcPct val="0"/>
                  </a:spcAft>
                  <a:buFont typeface="Wingdings 3" panose="05040102010807070707" pitchFamily="18" charset="2"/>
                  <a:buChar char="Æ"/>
                </a:pPr>
                <a:endParaRPr lang="en-US" sz="1959" b="1" dirty="0" err="1">
                  <a:solidFill>
                    <a:srgbClr val="FFFFFF"/>
                  </a:solidFill>
                  <a:latin typeface="Segoe UI Light"/>
                  <a:ea typeface="Segoe UI" pitchFamily="34" charset="0"/>
                  <a:cs typeface="Segoe UI" pitchFamily="34" charset="0"/>
                </a:endParaRPr>
              </a:p>
            </p:txBody>
          </p:sp>
        </p:grpSp>
        <p:sp>
          <p:nvSpPr>
            <p:cNvPr id="24" name="TextBox 23"/>
            <p:cNvSpPr txBox="1"/>
            <p:nvPr/>
          </p:nvSpPr>
          <p:spPr>
            <a:xfrm rot="16200000">
              <a:off x="3233983" y="2746483"/>
              <a:ext cx="2230476" cy="365639"/>
            </a:xfrm>
            <a:prstGeom prst="rect">
              <a:avLst/>
            </a:prstGeom>
            <a:grpFill/>
          </p:spPr>
          <p:txBody>
            <a:bodyPr wrap="square" lIns="45689" tIns="0" rIns="0" bIns="0" rtlCol="0">
              <a:spAutoFit/>
            </a:bodyPr>
            <a:lstStyle/>
            <a:p>
              <a:pPr algn="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On-Premises</a:t>
              </a:r>
            </a:p>
          </p:txBody>
        </p:sp>
        <p:sp>
          <p:nvSpPr>
            <p:cNvPr id="25" name="TextBox 24"/>
            <p:cNvSpPr txBox="1"/>
            <p:nvPr/>
          </p:nvSpPr>
          <p:spPr>
            <a:xfrm rot="16200000">
              <a:off x="3233984" y="4837097"/>
              <a:ext cx="2230476" cy="365656"/>
            </a:xfrm>
            <a:prstGeom prst="rect">
              <a:avLst/>
            </a:prstGeom>
            <a:grpFill/>
          </p:spPr>
          <p:txBody>
            <a:bodyPr wrap="square" lIns="45689" tIns="0" rIns="0" bIns="0" rtlCol="0">
              <a:spAutoFit/>
            </a:bodyPr>
            <a:lstStyle/>
            <a:p>
              <a:pPr defTabSz="913045" fontAlgn="base">
                <a:lnSpc>
                  <a:spcPct val="90000"/>
                </a:lnSpc>
                <a:spcBef>
                  <a:spcPct val="20000"/>
                </a:spcBef>
                <a:spcAft>
                  <a:spcPct val="0"/>
                </a:spcAft>
                <a:buClr>
                  <a:srgbClr val="505050"/>
                </a:buClr>
                <a:buSzPct val="115000"/>
              </a:pPr>
              <a:r>
                <a:rPr lang="en-US" sz="2351" dirty="0">
                  <a:solidFill>
                    <a:srgbClr val="FFFFFF"/>
                  </a:solidFill>
                  <a:latin typeface="Segoe UI Light" pitchFamily="34" charset="0"/>
                  <a:ea typeface="MS PGothic" charset="0"/>
                </a:rPr>
                <a:t>Cloud</a:t>
              </a:r>
            </a:p>
          </p:txBody>
        </p:sp>
      </p:grpSp>
      <p:sp>
        <p:nvSpPr>
          <p:cNvPr id="28" name="Oval 27"/>
          <p:cNvSpPr>
            <a:spLocks noChangeAspect="1"/>
          </p:cNvSpPr>
          <p:nvPr/>
        </p:nvSpPr>
        <p:spPr bwMode="auto">
          <a:xfrm>
            <a:off x="7034194" y="2736161"/>
            <a:ext cx="2627400" cy="2629117"/>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45689" tIns="45689" rIns="45689" bIns="45689" numCol="1" spcCol="0" rtlCol="0" fromWordArt="0" anchor="ctr" anchorCtr="0" forceAA="0" compatLnSpc="1">
            <a:prstTxWarp prst="textNoShape">
              <a:avLst/>
            </a:prstTxWarp>
            <a:noAutofit/>
          </a:bodyPr>
          <a:lstStyle/>
          <a:p>
            <a:pPr algn="ctr" defTabSz="913045" fontAlgn="base">
              <a:spcBef>
                <a:spcPct val="0"/>
              </a:spcBef>
              <a:spcAft>
                <a:spcPts val="1800"/>
              </a:spcAft>
            </a:pPr>
            <a:r>
              <a:rPr lang="en-US" sz="1600" dirty="0">
                <a:solidFill>
                  <a:srgbClr val="FFFFFF"/>
                </a:solidFill>
                <a:ea typeface="Segoe UI" pitchFamily="34" charset="0"/>
                <a:cs typeface="Segoe UI Semibold" panose="020B0702040204020203" pitchFamily="34" charset="0"/>
              </a:rPr>
              <a:t>Azure Data Factory</a:t>
            </a:r>
          </a:p>
          <a:p>
            <a:pPr algn="ctr" defTabSz="913045" fontAlgn="base">
              <a:spcBef>
                <a:spcPct val="0"/>
              </a:spcBef>
              <a:spcAft>
                <a:spcPts val="1800"/>
              </a:spcAft>
            </a:pPr>
            <a:r>
              <a:rPr lang="en-US" sz="1600" dirty="0">
                <a:solidFill>
                  <a:srgbClr val="FFFFFF"/>
                </a:solidFill>
                <a:cs typeface="Segoe UI Semibold" panose="020B0702040204020203" pitchFamily="34" charset="0"/>
              </a:rPr>
              <a:t>Federated Query</a:t>
            </a:r>
          </a:p>
          <a:p>
            <a:pPr algn="ctr" defTabSz="913045" fontAlgn="base">
              <a:spcBef>
                <a:spcPct val="0"/>
              </a:spcBef>
              <a:spcAft>
                <a:spcPts val="1800"/>
              </a:spcAft>
            </a:pPr>
            <a:r>
              <a:rPr lang="en-US" sz="1600" dirty="0">
                <a:solidFill>
                  <a:srgbClr val="FFFFFF"/>
                </a:solidFill>
                <a:cs typeface="Segoe UI Semibold" panose="020B0702040204020203" pitchFamily="34" charset="0"/>
              </a:rPr>
              <a:t>Azure Machine Learning</a:t>
            </a:r>
          </a:p>
          <a:p>
            <a:pPr lvl="0" algn="ctr" defTabSz="913045" fontAlgn="base">
              <a:spcBef>
                <a:spcPct val="0"/>
              </a:spcBef>
              <a:spcAft>
                <a:spcPts val="1800"/>
              </a:spcAft>
            </a:pPr>
            <a:r>
              <a:rPr lang="en-US" sz="1600" dirty="0" err="1">
                <a:solidFill>
                  <a:srgbClr val="FFFFFF"/>
                </a:solidFill>
                <a:cs typeface="Segoe UI Semibold" panose="020B0702040204020203" pitchFamily="34" charset="0"/>
              </a:rPr>
              <a:t>PowerBI</a:t>
            </a:r>
            <a:endParaRPr lang="en-US" sz="1600" dirty="0">
              <a:solidFill>
                <a:srgbClr val="FFFFFF"/>
              </a:solidFill>
            </a:endParaRPr>
          </a:p>
        </p:txBody>
      </p:sp>
    </p:spTree>
    <p:extLst>
      <p:ext uri="{BB962C8B-B14F-4D97-AF65-F5344CB8AC3E}">
        <p14:creationId xmlns:p14="http://schemas.microsoft.com/office/powerpoint/2010/main" val="1530072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Horizontal)">
                                      <p:cBhvr>
                                        <p:cTn id="7" dur="750"/>
                                        <p:tgtEl>
                                          <p:spTgt spid="22"/>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75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par>
                          <p:cTn id="16" fill="hold">
                            <p:stCondLst>
                              <p:cond delay="1000"/>
                            </p:stCondLst>
                            <p:childTnLst>
                              <p:par>
                                <p:cTn id="17" presetID="10" presetClass="entr" presetSubtype="0" fill="hold" nodeType="after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childTnLst>
                                </p:cTn>
                              </p:par>
                            </p:childTnLst>
                          </p:cTn>
                        </p:par>
                        <p:par>
                          <p:cTn id="20" fill="hold">
                            <p:stCondLst>
                              <p:cond delay="2250"/>
                            </p:stCondLst>
                            <p:childTnLst>
                              <p:par>
                                <p:cTn id="21" presetID="10" presetClass="entr" presetSubtype="0" fill="hold" nodeType="afterEffect">
                                  <p:stCondLst>
                                    <p:cond delay="25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1000"/>
                                        <p:tgtEl>
                                          <p:spTgt spid="19"/>
                                        </p:tgtEl>
                                      </p:cBhvr>
                                    </p:animEffect>
                                  </p:childTnLst>
                                </p:cTn>
                              </p:par>
                            </p:childTnLst>
                          </p:cTn>
                        </p:par>
                        <p:par>
                          <p:cTn id="24" fill="hold">
                            <p:stCondLst>
                              <p:cond delay="3500"/>
                            </p:stCondLst>
                            <p:childTnLst>
                              <p:par>
                                <p:cTn id="25" presetID="10" presetClass="entr" presetSubtype="0" fill="hold" nodeType="afterEffect">
                                  <p:stCondLst>
                                    <p:cond delay="25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childTnLst>
                                </p:cTn>
                              </p:par>
                            </p:childTnLst>
                          </p:cTn>
                        </p:par>
                        <p:par>
                          <p:cTn id="28" fill="hold">
                            <p:stCondLst>
                              <p:cond delay="4750"/>
                            </p:stCondLst>
                            <p:childTnLst>
                              <p:par>
                                <p:cTn id="29" presetID="10" presetClass="entr" presetSubtype="0" fill="hold" grpId="0" nodeType="afterEffect">
                                  <p:stCondLst>
                                    <p:cond delay="25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lowchart: Magnetic Disk 10"/>
          <p:cNvSpPr>
            <a:spLocks noChangeAspect="1"/>
          </p:cNvSpPr>
          <p:nvPr/>
        </p:nvSpPr>
        <p:spPr bwMode="auto">
          <a:xfrm>
            <a:off x="11353800" y="3463651"/>
            <a:ext cx="612646" cy="714331"/>
          </a:xfrm>
          <a:custGeom>
            <a:avLst/>
            <a:gdLst/>
            <a:ahLst/>
            <a:cxnLst/>
            <a:rect l="l" t="t" r="r" b="b"/>
            <a:pathLst>
              <a:path w="162052" h="251080">
                <a:moveTo>
                  <a:pt x="81026" y="9399"/>
                </a:moveTo>
                <a:cubicBezTo>
                  <a:pt x="44258" y="9399"/>
                  <a:pt x="14452" y="21660"/>
                  <a:pt x="14452" y="36784"/>
                </a:cubicBezTo>
                <a:cubicBezTo>
                  <a:pt x="14452" y="51908"/>
                  <a:pt x="44258" y="64169"/>
                  <a:pt x="81026" y="64169"/>
                </a:cubicBezTo>
                <a:cubicBezTo>
                  <a:pt x="117794" y="64169"/>
                  <a:pt x="147600" y="51908"/>
                  <a:pt x="147600" y="36784"/>
                </a:cubicBezTo>
                <a:cubicBezTo>
                  <a:pt x="147600" y="21660"/>
                  <a:pt x="117794" y="9399"/>
                  <a:pt x="81026" y="9399"/>
                </a:cubicBezTo>
                <a:close/>
                <a:moveTo>
                  <a:pt x="81026" y="0"/>
                </a:moveTo>
                <a:lnTo>
                  <a:pt x="112562" y="3288"/>
                </a:lnTo>
                <a:lnTo>
                  <a:pt x="138318" y="12256"/>
                </a:lnTo>
                <a:lnTo>
                  <a:pt x="155684" y="25560"/>
                </a:lnTo>
                <a:lnTo>
                  <a:pt x="162052" y="41855"/>
                </a:lnTo>
                <a:lnTo>
                  <a:pt x="162052" y="209225"/>
                </a:lnTo>
                <a:lnTo>
                  <a:pt x="155684" y="225521"/>
                </a:lnTo>
                <a:lnTo>
                  <a:pt x="138318" y="238824"/>
                </a:lnTo>
                <a:lnTo>
                  <a:pt x="112562" y="247792"/>
                </a:lnTo>
                <a:cubicBezTo>
                  <a:pt x="102869" y="249909"/>
                  <a:pt x="92212" y="251080"/>
                  <a:pt x="81026" y="251080"/>
                </a:cubicBezTo>
                <a:cubicBezTo>
                  <a:pt x="58655" y="251080"/>
                  <a:pt x="38399" y="246398"/>
                  <a:pt x="23735" y="238824"/>
                </a:cubicBezTo>
                <a:cubicBezTo>
                  <a:pt x="16403" y="235038"/>
                  <a:pt x="10469" y="230528"/>
                  <a:pt x="6369" y="225521"/>
                </a:cubicBezTo>
                <a:cubicBezTo>
                  <a:pt x="2268" y="220513"/>
                  <a:pt x="0" y="215006"/>
                  <a:pt x="0" y="209225"/>
                </a:cubicBezTo>
                <a:lnTo>
                  <a:pt x="0" y="41855"/>
                </a:lnTo>
                <a:cubicBezTo>
                  <a:pt x="0" y="30293"/>
                  <a:pt x="9071" y="19829"/>
                  <a:pt x="23735" y="12256"/>
                </a:cubicBezTo>
                <a:cubicBezTo>
                  <a:pt x="31067" y="8469"/>
                  <a:pt x="39797" y="5405"/>
                  <a:pt x="49490" y="3288"/>
                </a:cubicBezTo>
                <a:cubicBezTo>
                  <a:pt x="59184" y="1171"/>
                  <a:pt x="69841" y="0"/>
                  <a:pt x="81026" y="0"/>
                </a:cubicBezTo>
                <a:close/>
              </a:path>
            </a:pathLst>
          </a:custGeom>
          <a:solidFill>
            <a:schemeClr val="accent1"/>
          </a:solidFill>
          <a:ln w="9525" cap="flat" cmpd="sng" algn="ctr">
            <a:noFill/>
            <a:prstDash val="solid"/>
            <a:headEnd type="none" w="med" len="med"/>
            <a:tailEnd type="none" w="med" len="med"/>
          </a:ln>
          <a:effectLst/>
        </p:spPr>
        <p:txBody>
          <a:bodyPr rot="0" spcFirstLastPara="0" vertOverflow="overflow" horzOverflow="overflow" vert="horz" wrap="square" lIns="0" tIns="91440" rIns="0" bIns="0" numCol="1" spcCol="0" rtlCol="0" fromWordArt="0" anchor="ctr" anchorCtr="0" forceAA="0" compatLnSpc="1">
            <a:prstTxWarp prst="textNoShape">
              <a:avLst/>
            </a:prstTxWarp>
            <a:noAutofit/>
          </a:bodyPr>
          <a:lstStyle/>
          <a:p>
            <a:pPr algn="ctr" defTabSz="932472" fontAlgn="base">
              <a:spcBef>
                <a:spcPct val="0"/>
              </a:spcBef>
              <a:spcAft>
                <a:spcPct val="0"/>
              </a:spcAft>
              <a:defRPr/>
            </a:pPr>
            <a:endParaRPr lang="de-DE" sz="2000" b="1" kern="0" dirty="0">
              <a:ln>
                <a:solidFill>
                  <a:prstClr val="white">
                    <a:alpha val="0"/>
                  </a:prstClr>
                </a:solidFill>
              </a:ln>
              <a:solidFill>
                <a:prstClr val="white"/>
              </a:solidFill>
              <a:latin typeface="+mj-lt"/>
              <a:ea typeface="Segoe UI" panose="020B0502040204020203" pitchFamily="34" charset="0"/>
              <a:cs typeface="Segoe UI" panose="020B0502040204020203" pitchFamily="34" charset="0"/>
            </a:endParaRPr>
          </a:p>
        </p:txBody>
      </p:sp>
      <p:sp>
        <p:nvSpPr>
          <p:cNvPr id="2" name="Title 1"/>
          <p:cNvSpPr>
            <a:spLocks noGrp="1"/>
          </p:cNvSpPr>
          <p:nvPr>
            <p:ph type="title"/>
          </p:nvPr>
        </p:nvSpPr>
        <p:spPr/>
        <p:txBody>
          <a:bodyPr/>
          <a:lstStyle/>
          <a:p>
            <a:r>
              <a:rPr lang="de-DE" dirty="0"/>
              <a:t>Software-as-a-Service (SaaS)</a:t>
            </a:r>
          </a:p>
        </p:txBody>
      </p:sp>
      <p:sp>
        <p:nvSpPr>
          <p:cNvPr id="3" name="Content Placeholder 2"/>
          <p:cNvSpPr>
            <a:spLocks noGrp="1"/>
          </p:cNvSpPr>
          <p:nvPr>
            <p:ph idx="1"/>
          </p:nvPr>
        </p:nvSpPr>
        <p:spPr/>
        <p:txBody>
          <a:bodyPr>
            <a:normAutofit fontScale="92500" lnSpcReduction="10000"/>
          </a:bodyPr>
          <a:lstStyle/>
          <a:p>
            <a:r>
              <a:rPr lang="de-DE" dirty="0"/>
              <a:t>Datenbank als Service</a:t>
            </a:r>
          </a:p>
          <a:p>
            <a:r>
              <a:rPr lang="de-DE" dirty="0"/>
              <a:t>Infrastruktur managed by Microsoft</a:t>
            </a:r>
          </a:p>
          <a:p>
            <a:r>
              <a:rPr lang="de-DE" dirty="0"/>
              <a:t>Up &amp; Running in Minuten</a:t>
            </a:r>
          </a:p>
          <a:p>
            <a:r>
              <a:rPr lang="de-DE" dirty="0"/>
              <a:t>Multitenant für verschiedene Szenarien möglich</a:t>
            </a:r>
          </a:p>
          <a:p>
            <a:r>
              <a:rPr lang="de-DE" dirty="0"/>
              <a:t>Nahezu lineare Skalierbarkeit</a:t>
            </a:r>
          </a:p>
          <a:p>
            <a:r>
              <a:rPr lang="de-DE" dirty="0"/>
              <a:t>Weniger Verwaltungsaufwand notwendig</a:t>
            </a:r>
          </a:p>
          <a:p>
            <a:r>
              <a:rPr lang="de-DE" dirty="0"/>
              <a:t>“Garantierte” Performance</a:t>
            </a:r>
          </a:p>
          <a:p>
            <a:r>
              <a:rPr lang="de-DE" dirty="0"/>
              <a:t>Gerantierte SLAs</a:t>
            </a:r>
          </a:p>
          <a:p>
            <a:r>
              <a:rPr lang="en-US" dirty="0" err="1"/>
              <a:t>Preis</a:t>
            </a:r>
            <a:r>
              <a:rPr lang="en-US" dirty="0"/>
              <a:t> </a:t>
            </a:r>
            <a:r>
              <a:rPr lang="en-US" dirty="0" err="1"/>
              <a:t>orientiert</a:t>
            </a:r>
            <a:r>
              <a:rPr lang="en-US" dirty="0"/>
              <a:t> </a:t>
            </a:r>
            <a:r>
              <a:rPr lang="en-US" dirty="0" err="1"/>
              <a:t>sich</a:t>
            </a:r>
            <a:r>
              <a:rPr lang="en-US" dirty="0"/>
              <a:t> rein am </a:t>
            </a:r>
            <a:r>
              <a:rPr lang="en-US" dirty="0" err="1"/>
              <a:t>Nutzungsverhalten</a:t>
            </a:r>
            <a:endParaRPr lang="de-DE" dirty="0"/>
          </a:p>
        </p:txBody>
      </p:sp>
      <p:pic>
        <p:nvPicPr>
          <p:cNvPr id="4" name="Picture 3"/>
          <p:cNvPicPr>
            <a:picLocks noChangeAspect="1"/>
          </p:cNvPicPr>
          <p:nvPr/>
        </p:nvPicPr>
        <p:blipFill>
          <a:blip r:embed="rId2"/>
          <a:stretch>
            <a:fillRect/>
          </a:stretch>
        </p:blipFill>
        <p:spPr>
          <a:xfrm>
            <a:off x="6606827" y="2667443"/>
            <a:ext cx="5903182" cy="3938864"/>
          </a:xfrm>
          <a:prstGeom prst="rect">
            <a:avLst/>
          </a:prstGeom>
        </p:spPr>
      </p:pic>
    </p:spTree>
    <p:extLst>
      <p:ext uri="{BB962C8B-B14F-4D97-AF65-F5344CB8AC3E}">
        <p14:creationId xmlns:p14="http://schemas.microsoft.com/office/powerpoint/2010/main" val="29859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Scale up vs. Scale-Out (SMP vs. MPP)</a:t>
            </a:r>
            <a:endParaRPr lang="de-DE"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53571"/>
            <a:ext cx="9346773" cy="4554715"/>
          </a:xfrm>
          <a:prstGeom prst="rect">
            <a:avLst/>
          </a:prstGeom>
        </p:spPr>
      </p:pic>
      <p:sp>
        <p:nvSpPr>
          <p:cNvPr id="5" name="TextBox 4"/>
          <p:cNvSpPr txBox="1"/>
          <p:nvPr/>
        </p:nvSpPr>
        <p:spPr>
          <a:xfrm>
            <a:off x="6096000" y="5808286"/>
            <a:ext cx="6946710" cy="276999"/>
          </a:xfrm>
          <a:prstGeom prst="rect">
            <a:avLst/>
          </a:prstGeom>
          <a:noFill/>
        </p:spPr>
        <p:txBody>
          <a:bodyPr wrap="square" rtlCol="0">
            <a:spAutoFit/>
          </a:bodyPr>
          <a:lstStyle/>
          <a:p>
            <a:r>
              <a:rPr lang="en-US" sz="1200"/>
              <a:t>Quelle</a:t>
            </a:r>
            <a:r>
              <a:rPr lang="en-US" sz="1200" dirty="0"/>
              <a:t>: </a:t>
            </a:r>
            <a:r>
              <a:rPr lang="en-US" sz="1200" dirty="0">
                <a:hlinkClick r:id="rId3"/>
              </a:rPr>
              <a:t>http://cbblog.azurewebsites.net/content/images/2015/06/KB_Scale_Out-Up.png</a:t>
            </a:r>
            <a:r>
              <a:rPr lang="en-US" sz="1200" dirty="0"/>
              <a:t> </a:t>
            </a:r>
            <a:endParaRPr lang="de-DE" sz="1200" dirty="0"/>
          </a:p>
        </p:txBody>
      </p:sp>
    </p:spTree>
    <p:extLst>
      <p:ext uri="{BB962C8B-B14F-4D97-AF65-F5344CB8AC3E}">
        <p14:creationId xmlns:p14="http://schemas.microsoft.com/office/powerpoint/2010/main" val="2557149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 - </a:t>
            </a:r>
            <a:r>
              <a:rPr lang="en-US" dirty="0" err="1"/>
              <a:t>Architektur</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456521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Grafik 61"/>
          <p:cNvPicPr>
            <a:picLocks noChangeAspect="1"/>
          </p:cNvPicPr>
          <p:nvPr/>
        </p:nvPicPr>
        <p:blipFill>
          <a:blip r:embed="rId2"/>
          <a:stretch>
            <a:fillRect/>
          </a:stretch>
        </p:blipFill>
        <p:spPr>
          <a:xfrm>
            <a:off x="5630149" y="1643796"/>
            <a:ext cx="5974037" cy="3608143"/>
          </a:xfrm>
          <a:prstGeom prst="rect">
            <a:avLst/>
          </a:prstGeom>
        </p:spPr>
      </p:pic>
      <p:sp>
        <p:nvSpPr>
          <p:cNvPr id="2" name="Titel 1"/>
          <p:cNvSpPr>
            <a:spLocks noGrp="1"/>
          </p:cNvSpPr>
          <p:nvPr>
            <p:ph type="title"/>
          </p:nvPr>
        </p:nvSpPr>
        <p:spPr/>
        <p:txBody>
          <a:bodyPr/>
          <a:lstStyle/>
          <a:p>
            <a:r>
              <a:rPr lang="de-DE" dirty="0">
                <a:latin typeface="Open Sans" panose="020B0606030504020204" pitchFamily="34" charset="0"/>
                <a:ea typeface="Open Sans" panose="020B0606030504020204" pitchFamily="34" charset="0"/>
                <a:cs typeface="Open Sans" panose="020B0606030504020204" pitchFamily="34" charset="0"/>
              </a:rPr>
              <a:t>SQL Database vs. SQL Server</a:t>
            </a:r>
            <a:endParaRPr lang="de-DE" dirty="0"/>
          </a:p>
        </p:txBody>
      </p:sp>
      <p:sp>
        <p:nvSpPr>
          <p:cNvPr id="3" name="Inhaltsplatzhalter 2"/>
          <p:cNvSpPr>
            <a:spLocks noGrp="1"/>
          </p:cNvSpPr>
          <p:nvPr>
            <p:ph idx="1"/>
          </p:nvPr>
        </p:nvSpPr>
        <p:spPr>
          <a:xfrm>
            <a:off x="838200" y="1825625"/>
            <a:ext cx="4441371" cy="3990384"/>
          </a:xfrm>
        </p:spPr>
        <p:txBody>
          <a:bodyPr>
            <a:normAutofit/>
          </a:bodyPr>
          <a:lstStyle/>
          <a:p>
            <a:pPr marL="0" indent="0">
              <a:buNone/>
            </a:pPr>
            <a:r>
              <a:rPr lang="en-US" sz="2400" dirty="0"/>
              <a:t>SQL Server </a:t>
            </a:r>
          </a:p>
          <a:p>
            <a:pPr marL="171450" indent="-171450"/>
            <a:r>
              <a:rPr lang="en-US" sz="2200" dirty="0"/>
              <a:t>auf </a:t>
            </a:r>
            <a:r>
              <a:rPr lang="en-US" sz="2200" dirty="0" err="1"/>
              <a:t>physischen</a:t>
            </a:r>
            <a:r>
              <a:rPr lang="en-US" sz="2200" dirty="0"/>
              <a:t> </a:t>
            </a:r>
            <a:r>
              <a:rPr lang="en-US" sz="2200" dirty="0" err="1"/>
              <a:t>Maschinen</a:t>
            </a:r>
            <a:r>
              <a:rPr lang="en-US" sz="2200" dirty="0"/>
              <a:t> </a:t>
            </a:r>
          </a:p>
          <a:p>
            <a:pPr marL="171450" indent="-171450"/>
            <a:r>
              <a:rPr lang="en-US" sz="2200" dirty="0"/>
              <a:t>auf </a:t>
            </a:r>
            <a:r>
              <a:rPr lang="en-US" sz="2200" dirty="0" err="1"/>
              <a:t>on-premise</a:t>
            </a:r>
            <a:r>
              <a:rPr lang="en-US" sz="2200" dirty="0"/>
              <a:t> </a:t>
            </a:r>
            <a:r>
              <a:rPr lang="en-US" sz="2200" dirty="0" err="1"/>
              <a:t>virtuellen</a:t>
            </a:r>
            <a:r>
              <a:rPr lang="en-US" sz="2200" dirty="0"/>
              <a:t> </a:t>
            </a:r>
            <a:r>
              <a:rPr lang="en-US" sz="2200" dirty="0" err="1"/>
              <a:t>Maschinen</a:t>
            </a:r>
            <a:r>
              <a:rPr lang="en-US" sz="2200" dirty="0"/>
              <a:t> (private cloud)</a:t>
            </a:r>
          </a:p>
          <a:p>
            <a:pPr marL="171450" indent="-171450"/>
            <a:r>
              <a:rPr lang="en-US" sz="2200" dirty="0"/>
              <a:t>auf Azure </a:t>
            </a:r>
            <a:r>
              <a:rPr lang="en-US" sz="2200" dirty="0" err="1"/>
              <a:t>virtuellen</a:t>
            </a:r>
            <a:r>
              <a:rPr lang="en-US" sz="2200" dirty="0"/>
              <a:t> </a:t>
            </a:r>
            <a:r>
              <a:rPr lang="en-US" sz="2200" dirty="0" err="1"/>
              <a:t>Maschinen</a:t>
            </a:r>
            <a:r>
              <a:rPr lang="en-US" sz="2200" dirty="0"/>
              <a:t> (public cloud)</a:t>
            </a:r>
          </a:p>
          <a:p>
            <a:pPr marL="0" indent="0">
              <a:buNone/>
            </a:pPr>
            <a:r>
              <a:rPr lang="en-US" sz="2400" dirty="0"/>
              <a:t>SQL Database (public cloud)</a:t>
            </a:r>
          </a:p>
          <a:p>
            <a:endParaRPr lang="de-DE" sz="2400" dirty="0">
              <a:latin typeface="Open Sans" panose="020B0606030504020204" pitchFamily="34" charset="0"/>
            </a:endParaRPr>
          </a:p>
        </p:txBody>
      </p:sp>
    </p:spTree>
    <p:extLst>
      <p:ext uri="{BB962C8B-B14F-4D97-AF65-F5344CB8AC3E}">
        <p14:creationId xmlns:p14="http://schemas.microsoft.com/office/powerpoint/2010/main" val="3069201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21" y="365125"/>
            <a:ext cx="10901979" cy="1325563"/>
          </a:xfrm>
        </p:spPr>
        <p:txBody>
          <a:bodyPr>
            <a:normAutofit/>
          </a:bodyPr>
          <a:lstStyle/>
          <a:p>
            <a:r>
              <a:rPr lang="de-DE" sz="2800" dirty="0"/>
              <a:t>Was ist der Unterschied zum SQL Server auf virtuellen Maschinen?</a:t>
            </a:r>
          </a:p>
        </p:txBody>
      </p:sp>
      <p:sp>
        <p:nvSpPr>
          <p:cNvPr id="16" name="Rectangle 15"/>
          <p:cNvSpPr/>
          <p:nvPr/>
        </p:nvSpPr>
        <p:spPr>
          <a:xfrm>
            <a:off x="2869896" y="1444860"/>
            <a:ext cx="4077325" cy="572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41" rIns="182854" bIns="137141" rtlCol="0" anchor="ctr">
            <a:noAutofit/>
          </a:bodyPr>
          <a:lstStyle/>
          <a:p>
            <a:pPr defTabSz="914225">
              <a:lnSpc>
                <a:spcPts val="2400"/>
              </a:lnSpc>
            </a:pPr>
            <a:r>
              <a:rPr lang="de-DE" sz="2000" dirty="0">
                <a:solidFill>
                  <a:srgbClr val="FFFFFF"/>
                </a:solidFill>
                <a:latin typeface="Segoe UI Light"/>
              </a:rPr>
              <a:t>SQL Server in einer Azure VM</a:t>
            </a:r>
          </a:p>
        </p:txBody>
      </p:sp>
      <p:sp>
        <p:nvSpPr>
          <p:cNvPr id="18" name="Rectangle 17"/>
          <p:cNvSpPr/>
          <p:nvPr/>
        </p:nvSpPr>
        <p:spPr>
          <a:xfrm>
            <a:off x="7096823" y="1444860"/>
            <a:ext cx="4077325" cy="5723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41" rIns="182854" bIns="137141" rtlCol="0" anchor="ctr">
            <a:noAutofit/>
          </a:bodyPr>
          <a:lstStyle/>
          <a:p>
            <a:pPr defTabSz="914225">
              <a:lnSpc>
                <a:spcPts val="2400"/>
              </a:lnSpc>
            </a:pPr>
            <a:r>
              <a:rPr lang="de-DE" sz="2000" dirty="0">
                <a:solidFill>
                  <a:srgbClr val="FFFFFF"/>
                </a:solidFill>
                <a:latin typeface="Segoe UI Light"/>
              </a:rPr>
              <a:t>Azure SQL Datenbank</a:t>
            </a:r>
          </a:p>
        </p:txBody>
      </p:sp>
      <p:sp>
        <p:nvSpPr>
          <p:cNvPr id="4" name="Rectangle 3"/>
          <p:cNvSpPr/>
          <p:nvPr/>
        </p:nvSpPr>
        <p:spPr>
          <a:xfrm>
            <a:off x="2869896" y="2150374"/>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Migration bestehender Lösungen mit keinen oder wenigen Änderungen</a:t>
            </a:r>
            <a:endParaRPr lang="de-DE" sz="1400" dirty="0">
              <a:solidFill>
                <a:srgbClr val="FFFFFF"/>
              </a:solidFill>
            </a:endParaRPr>
          </a:p>
        </p:txBody>
      </p:sp>
      <p:sp>
        <p:nvSpPr>
          <p:cNvPr id="14" name="Rectangle 13"/>
          <p:cNvSpPr/>
          <p:nvPr/>
        </p:nvSpPr>
        <p:spPr>
          <a:xfrm>
            <a:off x="7096823" y="2158187"/>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Anwendungen die eine flexible Skalierung oder geringes Infrastruktur Management erfordern</a:t>
            </a:r>
          </a:p>
        </p:txBody>
      </p:sp>
      <p:sp>
        <p:nvSpPr>
          <p:cNvPr id="5" name="Rectangle 4"/>
          <p:cNvSpPr/>
          <p:nvPr/>
        </p:nvSpPr>
        <p:spPr>
          <a:xfrm>
            <a:off x="2869896" y="4054390"/>
            <a:ext cx="4077325" cy="799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Reduzierung CAPEX</a:t>
            </a:r>
          </a:p>
        </p:txBody>
      </p:sp>
      <p:sp>
        <p:nvSpPr>
          <p:cNvPr id="15" name="Rectangle 14"/>
          <p:cNvSpPr/>
          <p:nvPr/>
        </p:nvSpPr>
        <p:spPr>
          <a:xfrm>
            <a:off x="7096823" y="4054392"/>
            <a:ext cx="4077325" cy="7993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Vermeidung von CAPEX und OPEX</a:t>
            </a:r>
          </a:p>
        </p:txBody>
      </p:sp>
      <p:sp>
        <p:nvSpPr>
          <p:cNvPr id="19" name="Rectangle 18"/>
          <p:cNvSpPr/>
          <p:nvPr/>
        </p:nvSpPr>
        <p:spPr>
          <a:xfrm>
            <a:off x="2869896" y="5009753"/>
            <a:ext cx="4077325" cy="799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Skalierung auf bis zu 20.000 IOPS</a:t>
            </a:r>
          </a:p>
        </p:txBody>
      </p:sp>
      <p:sp>
        <p:nvSpPr>
          <p:cNvPr id="21" name="Rectangle 20"/>
          <p:cNvSpPr/>
          <p:nvPr/>
        </p:nvSpPr>
        <p:spPr>
          <a:xfrm>
            <a:off x="7096823" y="5009753"/>
            <a:ext cx="4077325" cy="7993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Skalierung auf tausende Datenbanken, </a:t>
            </a:r>
          </a:p>
          <a:p>
            <a:pPr defTabSz="914225">
              <a:lnSpc>
                <a:spcPts val="1800"/>
              </a:lnSpc>
            </a:pPr>
            <a:r>
              <a:rPr lang="de-DE" sz="1400" dirty="0">
                <a:gradFill>
                  <a:gsLst>
                    <a:gs pos="2917">
                      <a:srgbClr val="000000"/>
                    </a:gs>
                    <a:gs pos="30000">
                      <a:srgbClr val="000000"/>
                    </a:gs>
                  </a:gsLst>
                  <a:lin ang="5400000" scaled="0"/>
                </a:gradFill>
              </a:rPr>
              <a:t>Verarbeitung von Terabytes an OLTP Daten</a:t>
            </a:r>
          </a:p>
        </p:txBody>
      </p:sp>
      <p:grpSp>
        <p:nvGrpSpPr>
          <p:cNvPr id="26" name="Group 25"/>
          <p:cNvGrpSpPr/>
          <p:nvPr/>
        </p:nvGrpSpPr>
        <p:grpSpPr>
          <a:xfrm>
            <a:off x="451821" y="2150372"/>
            <a:ext cx="2258790" cy="3658753"/>
            <a:chOff x="593933" y="2150372"/>
            <a:chExt cx="2116678" cy="3658753"/>
          </a:xfrm>
        </p:grpSpPr>
        <p:sp>
          <p:nvSpPr>
            <p:cNvPr id="12" name="Rectangle 11"/>
            <p:cNvSpPr/>
            <p:nvPr/>
          </p:nvSpPr>
          <p:spPr>
            <a:xfrm>
              <a:off x="593933" y="215037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marL="399973" indent="-399973" defTabSz="914225"/>
              <a:r>
                <a:rPr lang="de-DE" sz="2000" dirty="0">
                  <a:solidFill>
                    <a:srgbClr val="FFFFFF"/>
                  </a:solidFill>
                  <a:latin typeface="Segoe UI Light"/>
                </a:rPr>
                <a:t>Geeignet für…</a:t>
              </a:r>
            </a:p>
          </p:txBody>
        </p:sp>
        <p:sp>
          <p:nvSpPr>
            <p:cNvPr id="13" name="Rectangle 12"/>
            <p:cNvSpPr/>
            <p:nvPr/>
          </p:nvSpPr>
          <p:spPr>
            <a:xfrm>
              <a:off x="593933" y="4054392"/>
              <a:ext cx="2116678" cy="7993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defTabSz="914225"/>
              <a:r>
                <a:rPr lang="de-DE" sz="2000" dirty="0">
                  <a:solidFill>
                    <a:srgbClr val="FFFFFF"/>
                  </a:solidFill>
                  <a:latin typeface="Segoe UI Light"/>
                </a:rPr>
                <a:t>Kostenvorteile</a:t>
              </a:r>
            </a:p>
          </p:txBody>
        </p:sp>
        <p:sp>
          <p:nvSpPr>
            <p:cNvPr id="20" name="Rectangle 19"/>
            <p:cNvSpPr/>
            <p:nvPr/>
          </p:nvSpPr>
          <p:spPr>
            <a:xfrm>
              <a:off x="593933" y="5009753"/>
              <a:ext cx="2116678" cy="7993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defTabSz="914225"/>
              <a:r>
                <a:rPr lang="de-DE" sz="2000" dirty="0">
                  <a:solidFill>
                    <a:srgbClr val="FFFFFF"/>
                  </a:solidFill>
                  <a:latin typeface="Segoe UI Light"/>
                </a:rPr>
                <a:t>Skalierbarkeit</a:t>
              </a:r>
            </a:p>
          </p:txBody>
        </p:sp>
        <p:sp>
          <p:nvSpPr>
            <p:cNvPr id="23" name="Rectangle 22"/>
            <p:cNvSpPr/>
            <p:nvPr/>
          </p:nvSpPr>
          <p:spPr>
            <a:xfrm>
              <a:off x="593933" y="3102382"/>
              <a:ext cx="2116678" cy="79601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54" tIns="137141" rIns="182854" bIns="137141" rtlCol="0" anchor="ctr">
              <a:noAutofit/>
            </a:bodyPr>
            <a:lstStyle/>
            <a:p>
              <a:pPr marL="399973" indent="-399973" defTabSz="914225"/>
              <a:r>
                <a:rPr lang="de-DE" sz="2000" dirty="0">
                  <a:solidFill>
                    <a:srgbClr val="FFFFFF"/>
                  </a:solidFill>
                  <a:latin typeface="Segoe UI Light"/>
                </a:rPr>
                <a:t>Ressourcen</a:t>
              </a:r>
            </a:p>
          </p:txBody>
        </p:sp>
      </p:grpSp>
      <p:sp>
        <p:nvSpPr>
          <p:cNvPr id="22" name="Rectangle 21"/>
          <p:cNvSpPr/>
          <p:nvPr/>
        </p:nvSpPr>
        <p:spPr>
          <a:xfrm>
            <a:off x="2869896" y="3102382"/>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IT hat die passenden Ressourcen und die Bandbreite für Support und Wartung	</a:t>
            </a:r>
            <a:endParaRPr lang="de-DE" sz="1400" dirty="0">
              <a:solidFill>
                <a:srgbClr val="FFFFFF"/>
              </a:solidFill>
            </a:endParaRPr>
          </a:p>
        </p:txBody>
      </p:sp>
      <p:sp>
        <p:nvSpPr>
          <p:cNvPr id="24" name="Rectangle 23"/>
          <p:cNvSpPr/>
          <p:nvPr/>
        </p:nvSpPr>
        <p:spPr>
          <a:xfrm>
            <a:off x="7096823" y="3102382"/>
            <a:ext cx="4077325" cy="796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91440" bIns="91440" rtlCol="0" anchor="t" anchorCtr="0">
            <a:noAutofit/>
          </a:bodyPr>
          <a:lstStyle/>
          <a:p>
            <a:pPr defTabSz="914225">
              <a:lnSpc>
                <a:spcPts val="1800"/>
              </a:lnSpc>
            </a:pPr>
            <a:r>
              <a:rPr lang="de-DE" sz="1400" dirty="0">
                <a:gradFill>
                  <a:gsLst>
                    <a:gs pos="2917">
                      <a:srgbClr val="000000"/>
                    </a:gs>
                    <a:gs pos="30000">
                      <a:srgbClr val="000000"/>
                    </a:gs>
                  </a:gsLst>
                  <a:lin ang="5400000" scaled="0"/>
                </a:gradFill>
              </a:rPr>
              <a:t>Kunde will keine zusätzlichen Ressourcen für  Support und Wartung aufbringen</a:t>
            </a:r>
            <a:endParaRPr lang="de-DE" sz="1400" dirty="0">
              <a:solidFill>
                <a:srgbClr val="FFFFFF"/>
              </a:solidFill>
            </a:endParaRPr>
          </a:p>
        </p:txBody>
      </p:sp>
    </p:spTree>
    <p:extLst>
      <p:ext uri="{BB962C8B-B14F-4D97-AF65-F5344CB8AC3E}">
        <p14:creationId xmlns:p14="http://schemas.microsoft.com/office/powerpoint/2010/main" val="88562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1821" y="365125"/>
            <a:ext cx="10901979" cy="1325563"/>
          </a:xfrm>
        </p:spPr>
        <p:txBody>
          <a:bodyPr>
            <a:normAutofit/>
          </a:bodyPr>
          <a:lstStyle/>
          <a:p>
            <a:r>
              <a:rPr lang="de-DE" dirty="0">
                <a:latin typeface="Open Sans" panose="020B0606030504020204" pitchFamily="34" charset="0"/>
                <a:ea typeface="Open Sans" panose="020B0606030504020204" pitchFamily="34" charset="0"/>
                <a:cs typeface="Open Sans" panose="020B0606030504020204" pitchFamily="34" charset="0"/>
              </a:rPr>
              <a:t>SQL Database Server</a:t>
            </a:r>
            <a:endParaRPr lang="de-DE" dirty="0"/>
          </a:p>
        </p:txBody>
      </p:sp>
      <p:sp>
        <p:nvSpPr>
          <p:cNvPr id="25" name="Inhaltsplatzhalter 2"/>
          <p:cNvSpPr>
            <a:spLocks noGrp="1"/>
          </p:cNvSpPr>
          <p:nvPr>
            <p:ph idx="1"/>
          </p:nvPr>
        </p:nvSpPr>
        <p:spPr>
          <a:xfrm>
            <a:off x="451821" y="1934482"/>
            <a:ext cx="3456149" cy="3990384"/>
          </a:xfrm>
        </p:spPr>
        <p:txBody>
          <a:bodyPr>
            <a:normAutofit/>
          </a:bodyPr>
          <a:lstStyle/>
          <a:p>
            <a:pPr marL="0" indent="0">
              <a:buNone/>
            </a:pPr>
            <a:r>
              <a:rPr lang="de-DE" sz="2000" dirty="0"/>
              <a:t>SQL Server als logische Organisationseinheit</a:t>
            </a:r>
          </a:p>
          <a:p>
            <a:pPr marL="628650" lvl="1" indent="-171450"/>
            <a:r>
              <a:rPr lang="de-DE" sz="2000" dirty="0"/>
              <a:t>enthält mehrere Azure SQL Datenbanken</a:t>
            </a:r>
          </a:p>
          <a:p>
            <a:pPr marL="628650" lvl="1" indent="-171450"/>
            <a:r>
              <a:rPr lang="de-DE" sz="2000" dirty="0"/>
              <a:t>regelt generellen Zugriff über IPs</a:t>
            </a:r>
          </a:p>
          <a:p>
            <a:pPr marL="628650" lvl="1" indent="-171450"/>
            <a:endParaRPr lang="de-DE" sz="2000" dirty="0"/>
          </a:p>
          <a:p>
            <a:pPr lvl="1"/>
            <a:endParaRPr lang="de-DE" sz="2000" dirty="0">
              <a:latin typeface="Open Sans" panose="020B0606030504020204" pitchFamily="34" charset="0"/>
            </a:endParaRPr>
          </a:p>
        </p:txBody>
      </p:sp>
      <p:pic>
        <p:nvPicPr>
          <p:cNvPr id="3" name="Grafik 2"/>
          <p:cNvPicPr>
            <a:picLocks noChangeAspect="1"/>
          </p:cNvPicPr>
          <p:nvPr/>
        </p:nvPicPr>
        <p:blipFill>
          <a:blip r:embed="rId3"/>
          <a:stretch>
            <a:fillRect/>
          </a:stretch>
        </p:blipFill>
        <p:spPr>
          <a:xfrm>
            <a:off x="4056800" y="1934482"/>
            <a:ext cx="7975487" cy="3137455"/>
          </a:xfrm>
          <a:prstGeom prst="rect">
            <a:avLst/>
          </a:prstGeom>
        </p:spPr>
      </p:pic>
    </p:spTree>
    <p:extLst>
      <p:ext uri="{BB962C8B-B14F-4D97-AF65-F5344CB8AC3E}">
        <p14:creationId xmlns:p14="http://schemas.microsoft.com/office/powerpoint/2010/main" val="115066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427470"/>
            <a:ext cx="10515600" cy="1325563"/>
          </a:xfrm>
        </p:spPr>
        <p:txBody>
          <a:bodyPr>
            <a:normAutofit/>
          </a:bodyPr>
          <a:lstStyle/>
          <a:p>
            <a:r>
              <a:rPr lang="de-DE" dirty="0">
                <a:solidFill>
                  <a:srgbClr val="9AAC46"/>
                </a:solidFill>
                <a:latin typeface="Segoe UI" panose="020B0502040204020203" pitchFamily="34" charset="0"/>
                <a:cs typeface="Segoe UI" panose="020B0502040204020203" pitchFamily="34" charset="0"/>
              </a:rPr>
              <a:t>Über mich – Viktor Adler</a:t>
            </a:r>
          </a:p>
        </p:txBody>
      </p:sp>
      <p:sp>
        <p:nvSpPr>
          <p:cNvPr id="3" name="Inhaltsplatzhalter 2"/>
          <p:cNvSpPr>
            <a:spLocks noGrp="1"/>
          </p:cNvSpPr>
          <p:nvPr>
            <p:ph idx="1"/>
          </p:nvPr>
        </p:nvSpPr>
        <p:spPr/>
        <p:txBody>
          <a:bodyPr>
            <a:normAutofit/>
          </a:bodyPr>
          <a:lstStyle/>
          <a:p>
            <a:pPr>
              <a:lnSpc>
                <a:spcPct val="160000"/>
              </a:lnSpc>
            </a:pPr>
            <a:r>
              <a:rPr lang="de-DE" sz="1800" dirty="0">
                <a:latin typeface="Segoe UI" panose="020B0502040204020203" pitchFamily="34" charset="0"/>
                <a:cs typeface="Segoe UI" panose="020B0502040204020203" pitchFamily="34" charset="0"/>
              </a:rPr>
              <a:t>Consultant, pmOne AG</a:t>
            </a:r>
          </a:p>
          <a:p>
            <a:pPr>
              <a:lnSpc>
                <a:spcPct val="160000"/>
              </a:lnSpc>
            </a:pPr>
            <a:r>
              <a:rPr lang="de-DE" sz="1800" dirty="0">
                <a:latin typeface="Segoe UI" panose="020B0502040204020203" pitchFamily="34" charset="0"/>
                <a:cs typeface="Segoe UI" panose="020B0502040204020203" pitchFamily="34" charset="0"/>
              </a:rPr>
              <a:t>pmOne AG, Unterschleißheim</a:t>
            </a:r>
          </a:p>
          <a:p>
            <a:pPr>
              <a:lnSpc>
                <a:spcPct val="160000"/>
              </a:lnSpc>
            </a:pPr>
            <a:endParaRPr lang="de-DE" sz="1800" dirty="0">
              <a:latin typeface="Segoe UI" panose="020B0502040204020203" pitchFamily="34" charset="0"/>
              <a:cs typeface="Segoe UI" panose="020B0502040204020203" pitchFamily="34" charset="0"/>
            </a:endParaRPr>
          </a:p>
          <a:p>
            <a:pPr>
              <a:lnSpc>
                <a:spcPct val="160000"/>
              </a:lnSpc>
            </a:pPr>
            <a:r>
              <a:rPr lang="de-DE" sz="1800" dirty="0">
                <a:latin typeface="Segoe UI" panose="020B0502040204020203" pitchFamily="34" charset="0"/>
                <a:cs typeface="Segoe UI" panose="020B0502040204020203" pitchFamily="34" charset="0"/>
              </a:rPr>
              <a:t>Microsoft </a:t>
            </a:r>
            <a:r>
              <a:rPr lang="de-DE" sz="1800" dirty="0" err="1">
                <a:latin typeface="Segoe UI" panose="020B0502040204020203" pitchFamily="34" charset="0"/>
                <a:cs typeface="Segoe UI" panose="020B0502040204020203" pitchFamily="34" charset="0"/>
              </a:rPr>
              <a:t>Specialist</a:t>
            </a:r>
            <a:r>
              <a:rPr lang="de-DE" sz="1800" dirty="0">
                <a:latin typeface="Segoe UI" panose="020B0502040204020203" pitchFamily="34" charset="0"/>
                <a:cs typeface="Segoe UI" panose="020B0502040204020203" pitchFamily="34" charset="0"/>
              </a:rPr>
              <a:t>/Certified Professional</a:t>
            </a:r>
          </a:p>
          <a:p>
            <a:pPr>
              <a:lnSpc>
                <a:spcPct val="160000"/>
              </a:lnSpc>
            </a:pPr>
            <a:r>
              <a:rPr lang="de-DE" sz="1800" dirty="0">
                <a:latin typeface="Segoe UI" panose="020B0502040204020203" pitchFamily="34" charset="0"/>
                <a:cs typeface="Segoe UI" panose="020B0502040204020203" pitchFamily="34" charset="0"/>
              </a:rPr>
              <a:t>Schwerpunkt: Data Warehouse, ETL</a:t>
            </a:r>
          </a:p>
          <a:p>
            <a:endParaRPr lang="de-DE" sz="1800" dirty="0">
              <a:latin typeface="Segoe UI" panose="020B0502040204020203" pitchFamily="34" charset="0"/>
              <a:cs typeface="Segoe UI" panose="020B0502040204020203" pitchFamily="34" charset="0"/>
            </a:endParaRPr>
          </a:p>
          <a:p>
            <a:endParaRPr lang="de-DE" sz="1800" dirty="0">
              <a:latin typeface="Segoe UI" panose="020B0502040204020203" pitchFamily="34" charset="0"/>
              <a:cs typeface="Segoe UI" panose="020B0502040204020203" pitchFamily="34" charset="0"/>
            </a:endParaRPr>
          </a:p>
          <a:p>
            <a:r>
              <a:rPr lang="de-DE" sz="1800" dirty="0">
                <a:latin typeface="Segoe UI" panose="020B0502040204020203" pitchFamily="34" charset="0"/>
                <a:cs typeface="Segoe UI" panose="020B0502040204020203" pitchFamily="34" charset="0"/>
              </a:rPr>
              <a:t>E-Mail: </a:t>
            </a:r>
            <a:r>
              <a:rPr lang="de-DE" sz="1800" dirty="0">
                <a:latin typeface="Segoe UI" panose="020B0502040204020203" pitchFamily="34" charset="0"/>
                <a:cs typeface="Segoe UI" panose="020B0502040204020203" pitchFamily="34" charset="0"/>
                <a:hlinkClick r:id="rId3"/>
              </a:rPr>
              <a:t>viktor.adler@pmone.com</a:t>
            </a:r>
            <a:r>
              <a:rPr lang="de-DE" sz="1800" dirty="0">
                <a:latin typeface="Segoe UI" panose="020B0502040204020203" pitchFamily="34" charset="0"/>
                <a:cs typeface="Segoe UI" panose="020B0502040204020203" pitchFamily="34" charset="0"/>
              </a:rPr>
              <a:t>  </a:t>
            </a:r>
          </a:p>
          <a:p>
            <a:endParaRPr lang="de-DE" sz="1800" dirty="0">
              <a:latin typeface="Segoe UI" panose="020B0502040204020203" pitchFamily="34" charset="0"/>
              <a:cs typeface="Segoe UI" panose="020B0502040204020203" pitchFamily="34" charset="0"/>
            </a:endParaRPr>
          </a:p>
        </p:txBody>
      </p:sp>
      <p:sp>
        <p:nvSpPr>
          <p:cNvPr id="4" name="Rectangle 2"/>
          <p:cNvSpPr>
            <a:spLocks noChangeArrowheads="1"/>
          </p:cNvSpPr>
          <p:nvPr/>
        </p:nvSpPr>
        <p:spPr bwMode="auto">
          <a:xfrm>
            <a:off x="8239119" y="2286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de-AT"/>
          </a:p>
        </p:txBody>
      </p:sp>
      <p:graphicFrame>
        <p:nvGraphicFramePr>
          <p:cNvPr id="6" name="Objekt 5"/>
          <p:cNvGraphicFramePr>
            <a:graphicFrameLocks noChangeAspect="1"/>
          </p:cNvGraphicFramePr>
          <p:nvPr>
            <p:extLst>
              <p:ext uri="{D42A27DB-BD31-4B8C-83A1-F6EECF244321}">
                <p14:modId xmlns:p14="http://schemas.microsoft.com/office/powerpoint/2010/main" val="4017940133"/>
              </p:ext>
            </p:extLst>
          </p:nvPr>
        </p:nvGraphicFramePr>
        <p:xfrm>
          <a:off x="9410694" y="3168556"/>
          <a:ext cx="2343150" cy="2941638"/>
        </p:xfrm>
        <a:graphic>
          <a:graphicData uri="http://schemas.openxmlformats.org/presentationml/2006/ole">
            <mc:AlternateContent xmlns:mc="http://schemas.openxmlformats.org/markup-compatibility/2006">
              <mc:Choice xmlns:v="urn:schemas-microsoft-com:vml" Requires="v">
                <p:oleObj spid="_x0000_s1139" name="Bitmap Image" r:id="rId4" imgW="2876400" imgH="3638520" progId="Paint.Picture">
                  <p:embed/>
                </p:oleObj>
              </mc:Choice>
              <mc:Fallback>
                <p:oleObj name="Bitmap Image" r:id="rId4" imgW="2876400" imgH="3638520" progId="Paint.Picture">
                  <p:embed/>
                  <p:pic>
                    <p:nvPicPr>
                      <p:cNvPr id="0" name="Object 1"/>
                      <p:cNvPicPr>
                        <a:picLocks noChangeAspect="1" noChangeArrowheads="1"/>
                      </p:cNvPicPr>
                      <p:nvPr/>
                    </p:nvPicPr>
                    <p:blipFill>
                      <a:blip r:embed="rId5"/>
                      <a:srcRect/>
                      <a:stretch>
                        <a:fillRect/>
                      </a:stretch>
                    </p:blipFill>
                    <p:spPr bwMode="auto">
                      <a:xfrm>
                        <a:off x="9410694" y="3168556"/>
                        <a:ext cx="2343150" cy="2941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0694" y="483459"/>
            <a:ext cx="2055600" cy="933520"/>
          </a:xfrm>
          <a:prstGeom prst="rect">
            <a:avLst/>
          </a:prstGeom>
        </p:spPr>
      </p:pic>
    </p:spTree>
    <p:extLst>
      <p:ext uri="{BB962C8B-B14F-4D97-AF65-F5344CB8AC3E}">
        <p14:creationId xmlns:p14="http://schemas.microsoft.com/office/powerpoint/2010/main" val="41201385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 Warehouse - </a:t>
            </a:r>
            <a:r>
              <a:rPr lang="en-US" dirty="0" err="1"/>
              <a:t>Architektur</a:t>
            </a:r>
            <a:endParaRPr lang="de-DE" dirty="0"/>
          </a:p>
        </p:txBody>
      </p:sp>
      <p:sp>
        <p:nvSpPr>
          <p:cNvPr id="3" name="Text Placeholder 2"/>
          <p:cNvSpPr>
            <a:spLocks noGrp="1"/>
          </p:cNvSpPr>
          <p:nvPr>
            <p:ph type="body" idx="1"/>
          </p:nvPr>
        </p:nvSpPr>
        <p:spPr/>
        <p:txBody>
          <a:bodyPr/>
          <a:lstStyle/>
          <a:p>
            <a:endParaRPr lang="de-DE"/>
          </a:p>
        </p:txBody>
      </p:sp>
    </p:spTree>
    <p:extLst>
      <p:ext uri="{BB962C8B-B14F-4D97-AF65-F5344CB8AC3E}">
        <p14:creationId xmlns:p14="http://schemas.microsoft.com/office/powerpoint/2010/main" val="1720166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8907"/>
            <a:ext cx="10515600" cy="1325563"/>
          </a:xfrm>
        </p:spPr>
        <p:txBody>
          <a:bodyPr/>
          <a:lstStyle/>
          <a:p>
            <a:r>
              <a:rPr lang="en-US" dirty="0"/>
              <a:t>Introducing Azure SQL DW Service</a:t>
            </a:r>
          </a:p>
        </p:txBody>
      </p:sp>
      <p:sp>
        <p:nvSpPr>
          <p:cNvPr id="3" name="21 INE 1"/>
          <p:cNvSpPr/>
          <p:nvPr/>
        </p:nvSpPr>
        <p:spPr bwMode="auto">
          <a:xfrm>
            <a:off x="3220882" y="2623213"/>
            <a:ext cx="1244857" cy="81330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defTabSz="914437">
              <a:defRPr/>
            </a:pPr>
            <a:endParaRPr lang="en-US" sz="1663" kern="0">
              <a:solidFill>
                <a:srgbClr val="FFFFFF"/>
              </a:solidFill>
              <a:latin typeface="Segoe UI"/>
            </a:endParaRPr>
          </a:p>
        </p:txBody>
      </p:sp>
      <p:sp>
        <p:nvSpPr>
          <p:cNvPr id="4" name="Text Placeholder 2"/>
          <p:cNvSpPr txBox="1">
            <a:spLocks/>
          </p:cNvSpPr>
          <p:nvPr/>
        </p:nvSpPr>
        <p:spPr>
          <a:xfrm>
            <a:off x="172742" y="1223656"/>
            <a:ext cx="11462102" cy="113483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37">
              <a:buNone/>
              <a:defRPr/>
            </a:pPr>
            <a:r>
              <a:rPr lang="en-US" sz="1961" dirty="0">
                <a:solidFill>
                  <a:schemeClr val="tx1"/>
                </a:solidFill>
                <a:latin typeface="Segoe UI Light"/>
              </a:rPr>
              <a:t>A relational </a:t>
            </a:r>
            <a:r>
              <a:rPr lang="en-US" sz="1961" dirty="0">
                <a:solidFill>
                  <a:schemeClr val="tx1"/>
                </a:solidFill>
                <a:latin typeface="Segoe UI"/>
              </a:rPr>
              <a:t>data warehouse-as-a-service</a:t>
            </a:r>
            <a:r>
              <a:rPr lang="en-US" sz="1961" dirty="0">
                <a:solidFill>
                  <a:schemeClr val="tx1"/>
                </a:solidFill>
                <a:latin typeface="Segoe UI Light"/>
              </a:rPr>
              <a:t>, fully managed by Microsoft. </a:t>
            </a:r>
          </a:p>
          <a:p>
            <a:pPr marL="0" indent="0" algn="ctr" defTabSz="914437">
              <a:buNone/>
              <a:defRPr/>
            </a:pPr>
            <a:r>
              <a:rPr lang="en-US" sz="1961" dirty="0">
                <a:solidFill>
                  <a:schemeClr val="tx1"/>
                </a:solidFill>
                <a:latin typeface="Segoe UI Light"/>
              </a:rPr>
              <a:t>Industries first </a:t>
            </a:r>
            <a:r>
              <a:rPr lang="en-US" sz="1961" dirty="0">
                <a:solidFill>
                  <a:schemeClr val="tx1"/>
                </a:solidFill>
                <a:latin typeface="Segoe UI"/>
              </a:rPr>
              <a:t>elastic</a:t>
            </a:r>
            <a:r>
              <a:rPr lang="en-US" sz="1961" dirty="0">
                <a:solidFill>
                  <a:schemeClr val="tx1"/>
                </a:solidFill>
                <a:latin typeface="Segoe UI Light"/>
              </a:rPr>
              <a:t> cloud data warehouse with proven SQL Server capabilities.</a:t>
            </a:r>
          </a:p>
          <a:p>
            <a:pPr marL="0" indent="0" algn="ctr" defTabSz="914437">
              <a:buNone/>
              <a:defRPr/>
            </a:pPr>
            <a:r>
              <a:rPr lang="en-US" sz="1961" dirty="0">
                <a:solidFill>
                  <a:schemeClr val="tx1"/>
                </a:solidFill>
                <a:latin typeface="Segoe UI Light"/>
              </a:rPr>
              <a:t>Support your </a:t>
            </a:r>
            <a:r>
              <a:rPr lang="en-US" sz="1961" dirty="0">
                <a:solidFill>
                  <a:schemeClr val="tx1"/>
                </a:solidFill>
                <a:latin typeface="Segoe UI"/>
              </a:rPr>
              <a:t>smallest to your largest</a:t>
            </a:r>
            <a:r>
              <a:rPr lang="en-US" sz="1961" dirty="0">
                <a:solidFill>
                  <a:schemeClr val="tx1"/>
                </a:solidFill>
                <a:latin typeface="Segoe UI Light"/>
              </a:rPr>
              <a:t> data storage needs.</a:t>
            </a:r>
            <a:endParaRPr lang="en-US" sz="1961" dirty="0">
              <a:solidFill>
                <a:schemeClr val="tx1"/>
              </a:solidFill>
              <a:latin typeface="Segoe UI"/>
            </a:endParaRPr>
          </a:p>
        </p:txBody>
      </p:sp>
      <p:grpSp>
        <p:nvGrpSpPr>
          <p:cNvPr id="10" name="1 GEAR"/>
          <p:cNvGrpSpPr/>
          <p:nvPr/>
        </p:nvGrpSpPr>
        <p:grpSpPr>
          <a:xfrm>
            <a:off x="3580120" y="2335307"/>
            <a:ext cx="662963" cy="690964"/>
            <a:chOff x="3427632" y="3858620"/>
            <a:chExt cx="676353" cy="704919"/>
          </a:xfrm>
        </p:grpSpPr>
        <p:sp>
          <p:nvSpPr>
            <p:cNvPr id="11" name="Oval 10"/>
            <p:cNvSpPr/>
            <p:nvPr/>
          </p:nvSpPr>
          <p:spPr bwMode="auto">
            <a:xfrm>
              <a:off x="3588513" y="4046252"/>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7868" tIns="43933" rIns="43933" bIns="87868" numCol="1" spcCol="0" rtlCol="0" fromWordArt="0" anchor="b" anchorCtr="0" forceAA="0" compatLnSpc="1">
              <a:prstTxWarp prst="textNoShape">
                <a:avLst/>
              </a:prstTxWarp>
              <a:noAutofit/>
            </a:bodyPr>
            <a:lstStyle/>
            <a:p>
              <a:pPr algn="ctr" defTabSz="878337" fontAlgn="base">
                <a:spcBef>
                  <a:spcPct val="0"/>
                </a:spcBef>
                <a:spcAft>
                  <a:spcPct val="0"/>
                </a:spcAft>
                <a:defRPr/>
              </a:pPr>
              <a:endParaRPr lang="en-US" sz="2115" kern="0" spc="-96"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nvGrpSpPr>
            <p:cNvPr id="12" name="Group 11"/>
            <p:cNvGrpSpPr/>
            <p:nvPr/>
          </p:nvGrpSpPr>
          <p:grpSpPr>
            <a:xfrm>
              <a:off x="3427632" y="3858620"/>
              <a:ext cx="676353" cy="704919"/>
              <a:chOff x="14154282" y="2732561"/>
              <a:chExt cx="1671361" cy="1714515"/>
            </a:xfrm>
          </p:grpSpPr>
          <p:sp>
            <p:nvSpPr>
              <p:cNvPr id="13" name="Freeform 12"/>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a:solidFill>
                    <a:srgbClr val="FFFFFF"/>
                  </a:solidFill>
                  <a:latin typeface="Segoe Light"/>
                </a:endParaRPr>
              </a:p>
            </p:txBody>
          </p:sp>
          <p:sp>
            <p:nvSpPr>
              <p:cNvPr id="14" name="Oval 13"/>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28" tIns="43064" rIns="86128" bIns="430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55">
                  <a:defRPr/>
                </a:pPr>
                <a:endParaRPr lang="en-US" sz="1507" kern="0" dirty="0">
                  <a:solidFill>
                    <a:srgbClr val="000000"/>
                  </a:solidFill>
                  <a:latin typeface="Segoe UI"/>
                </a:endParaRPr>
              </a:p>
            </p:txBody>
          </p:sp>
        </p:grpSp>
      </p:grpSp>
      <p:sp>
        <p:nvSpPr>
          <p:cNvPr id="15" name="Rectangle 14"/>
          <p:cNvSpPr/>
          <p:nvPr/>
        </p:nvSpPr>
        <p:spPr bwMode="auto">
          <a:xfrm>
            <a:off x="172741" y="2341754"/>
            <a:ext cx="3243388" cy="53938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defTabSz="91399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Elastic scale &amp; performance</a:t>
            </a:r>
          </a:p>
        </p:txBody>
      </p:sp>
      <p:sp>
        <p:nvSpPr>
          <p:cNvPr id="16" name="TextBox 15"/>
          <p:cNvSpPr txBox="1"/>
          <p:nvPr/>
        </p:nvSpPr>
        <p:spPr>
          <a:xfrm>
            <a:off x="867018" y="4696571"/>
            <a:ext cx="3337140" cy="1511490"/>
          </a:xfrm>
          <a:prstGeom prst="rect">
            <a:avLst/>
          </a:prstGeom>
          <a:noFill/>
          <a:ln>
            <a:noFill/>
          </a:ln>
        </p:spPr>
        <p:txBody>
          <a:bodyPr wrap="square" lIns="179260" tIns="143408" rIns="179260" bIns="143408" rtlCol="0">
            <a:spAutoFit/>
          </a:bodyPr>
          <a:lstStyle/>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Scales to petabytes of data</a:t>
            </a:r>
          </a:p>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Massively Parallel Processing</a:t>
            </a:r>
          </a:p>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Resize compute nodes &lt; 1 minute</a:t>
            </a:r>
          </a:p>
          <a:p>
            <a:pPr defTabSz="914437">
              <a:lnSpc>
                <a:spcPct val="90000"/>
              </a:lnSpc>
              <a:spcAft>
                <a:spcPts val="1176"/>
              </a:spcAft>
              <a:defRPr/>
            </a:pPr>
            <a:r>
              <a:rPr lang="en-US" sz="1372" dirty="0">
                <a:gradFill>
                  <a:gsLst>
                    <a:gs pos="2917">
                      <a:srgbClr val="000000"/>
                    </a:gs>
                    <a:gs pos="30000">
                      <a:srgbClr val="000000"/>
                    </a:gs>
                  </a:gsLst>
                  <a:lin ang="5400000" scaled="0"/>
                </a:gradFill>
                <a:latin typeface="Segoe UI"/>
              </a:rPr>
              <a:t>Query Relational / Non-Relational</a:t>
            </a:r>
          </a:p>
        </p:txBody>
      </p:sp>
      <p:grpSp>
        <p:nvGrpSpPr>
          <p:cNvPr id="17" name="Group 16"/>
          <p:cNvGrpSpPr>
            <a:grpSpLocks noChangeAspect="1"/>
          </p:cNvGrpSpPr>
          <p:nvPr/>
        </p:nvGrpSpPr>
        <p:grpSpPr>
          <a:xfrm>
            <a:off x="261588" y="3011705"/>
            <a:ext cx="1137925" cy="1890808"/>
            <a:chOff x="2066845" y="1140049"/>
            <a:chExt cx="550302" cy="914400"/>
          </a:xfrm>
          <a:solidFill>
            <a:schemeClr val="accent4"/>
          </a:solidFill>
        </p:grpSpPr>
        <p:sp>
          <p:nvSpPr>
            <p:cNvPr id="18"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19"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20"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6ABE"/>
                </a:gs>
                <a:gs pos="57000">
                  <a:srgbClr val="137BCD"/>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grpSp>
      <p:grpSp>
        <p:nvGrpSpPr>
          <p:cNvPr id="21" name="Group 20"/>
          <p:cNvGrpSpPr>
            <a:grpSpLocks noChangeAspect="1"/>
          </p:cNvGrpSpPr>
          <p:nvPr/>
        </p:nvGrpSpPr>
        <p:grpSpPr>
          <a:xfrm>
            <a:off x="1549664" y="3053742"/>
            <a:ext cx="598568" cy="994597"/>
            <a:chOff x="2066845" y="1140049"/>
            <a:chExt cx="550302" cy="914400"/>
          </a:xfrm>
          <a:solidFill>
            <a:schemeClr val="accent4"/>
          </a:solidFill>
        </p:grpSpPr>
        <p:sp>
          <p:nvSpPr>
            <p:cNvPr id="22" name="Freeform 22"/>
            <p:cNvSpPr>
              <a:spLocks/>
            </p:cNvSpPr>
            <p:nvPr/>
          </p:nvSpPr>
          <p:spPr bwMode="auto">
            <a:xfrm>
              <a:off x="2275580" y="1140049"/>
              <a:ext cx="341567" cy="709514"/>
            </a:xfrm>
            <a:custGeom>
              <a:avLst/>
              <a:gdLst>
                <a:gd name="T0" fmla="*/ 0 w 180"/>
                <a:gd name="T1" fmla="*/ 0 h 374"/>
                <a:gd name="T2" fmla="*/ 0 w 180"/>
                <a:gd name="T3" fmla="*/ 47 h 374"/>
                <a:gd name="T4" fmla="*/ 23 w 180"/>
                <a:gd name="T5" fmla="*/ 47 h 374"/>
                <a:gd name="T6" fmla="*/ 23 w 180"/>
                <a:gd name="T7" fmla="*/ 35 h 374"/>
                <a:gd name="T8" fmla="*/ 156 w 180"/>
                <a:gd name="T9" fmla="*/ 35 h 374"/>
                <a:gd name="T10" fmla="*/ 156 w 180"/>
                <a:gd name="T11" fmla="*/ 56 h 374"/>
                <a:gd name="T12" fmla="*/ 133 w 180"/>
                <a:gd name="T13" fmla="*/ 56 h 374"/>
                <a:gd name="T14" fmla="*/ 133 w 180"/>
                <a:gd name="T15" fmla="*/ 74 h 374"/>
                <a:gd name="T16" fmla="*/ 156 w 180"/>
                <a:gd name="T17" fmla="*/ 74 h 374"/>
                <a:gd name="T18" fmla="*/ 156 w 180"/>
                <a:gd name="T19" fmla="*/ 96 h 374"/>
                <a:gd name="T20" fmla="*/ 133 w 180"/>
                <a:gd name="T21" fmla="*/ 96 h 374"/>
                <a:gd name="T22" fmla="*/ 133 w 180"/>
                <a:gd name="T23" fmla="*/ 113 h 374"/>
                <a:gd name="T24" fmla="*/ 156 w 180"/>
                <a:gd name="T25" fmla="*/ 113 h 374"/>
                <a:gd name="T26" fmla="*/ 156 w 180"/>
                <a:gd name="T27" fmla="*/ 134 h 374"/>
                <a:gd name="T28" fmla="*/ 133 w 180"/>
                <a:gd name="T29" fmla="*/ 134 h 374"/>
                <a:gd name="T30" fmla="*/ 133 w 180"/>
                <a:gd name="T31" fmla="*/ 150 h 374"/>
                <a:gd name="T32" fmla="*/ 156 w 180"/>
                <a:gd name="T33" fmla="*/ 150 h 374"/>
                <a:gd name="T34" fmla="*/ 156 w 180"/>
                <a:gd name="T35" fmla="*/ 173 h 374"/>
                <a:gd name="T36" fmla="*/ 133 w 180"/>
                <a:gd name="T37" fmla="*/ 173 h 374"/>
                <a:gd name="T38" fmla="*/ 133 w 180"/>
                <a:gd name="T39" fmla="*/ 374 h 374"/>
                <a:gd name="T40" fmla="*/ 180 w 180"/>
                <a:gd name="T41" fmla="*/ 374 h 374"/>
                <a:gd name="T42" fmla="*/ 180 w 180"/>
                <a:gd name="T43" fmla="*/ 0 h 374"/>
                <a:gd name="T44" fmla="*/ 0 w 180"/>
                <a:gd name="T45" fmla="*/ 0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0" h="374">
                  <a:moveTo>
                    <a:pt x="0" y="0"/>
                  </a:moveTo>
                  <a:lnTo>
                    <a:pt x="0" y="47"/>
                  </a:lnTo>
                  <a:lnTo>
                    <a:pt x="23" y="47"/>
                  </a:lnTo>
                  <a:lnTo>
                    <a:pt x="23" y="35"/>
                  </a:lnTo>
                  <a:lnTo>
                    <a:pt x="156" y="35"/>
                  </a:lnTo>
                  <a:lnTo>
                    <a:pt x="156" y="56"/>
                  </a:lnTo>
                  <a:lnTo>
                    <a:pt x="133" y="56"/>
                  </a:lnTo>
                  <a:lnTo>
                    <a:pt x="133" y="74"/>
                  </a:lnTo>
                  <a:lnTo>
                    <a:pt x="156" y="74"/>
                  </a:lnTo>
                  <a:lnTo>
                    <a:pt x="156" y="96"/>
                  </a:lnTo>
                  <a:lnTo>
                    <a:pt x="133" y="96"/>
                  </a:lnTo>
                  <a:lnTo>
                    <a:pt x="133" y="113"/>
                  </a:lnTo>
                  <a:lnTo>
                    <a:pt x="156" y="113"/>
                  </a:lnTo>
                  <a:lnTo>
                    <a:pt x="156" y="134"/>
                  </a:lnTo>
                  <a:lnTo>
                    <a:pt x="133" y="134"/>
                  </a:lnTo>
                  <a:lnTo>
                    <a:pt x="133" y="150"/>
                  </a:lnTo>
                  <a:lnTo>
                    <a:pt x="156" y="150"/>
                  </a:lnTo>
                  <a:lnTo>
                    <a:pt x="156" y="173"/>
                  </a:lnTo>
                  <a:lnTo>
                    <a:pt x="133" y="173"/>
                  </a:lnTo>
                  <a:lnTo>
                    <a:pt x="133" y="374"/>
                  </a:lnTo>
                  <a:lnTo>
                    <a:pt x="180" y="374"/>
                  </a:lnTo>
                  <a:lnTo>
                    <a:pt x="180"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23" name="Freeform 342"/>
            <p:cNvSpPr>
              <a:spLocks/>
            </p:cNvSpPr>
            <p:nvPr/>
          </p:nvSpPr>
          <p:spPr bwMode="auto">
            <a:xfrm>
              <a:off x="2169314" y="1242493"/>
              <a:ext cx="341567" cy="709514"/>
            </a:xfrm>
            <a:custGeom>
              <a:avLst/>
              <a:gdLst>
                <a:gd name="T0" fmla="*/ 0 w 179"/>
                <a:gd name="T1" fmla="*/ 0 h 375"/>
                <a:gd name="T2" fmla="*/ 0 w 179"/>
                <a:gd name="T3" fmla="*/ 47 h 375"/>
                <a:gd name="T4" fmla="*/ 24 w 179"/>
                <a:gd name="T5" fmla="*/ 47 h 375"/>
                <a:gd name="T6" fmla="*/ 24 w 179"/>
                <a:gd name="T7" fmla="*/ 35 h 375"/>
                <a:gd name="T8" fmla="*/ 157 w 179"/>
                <a:gd name="T9" fmla="*/ 35 h 375"/>
                <a:gd name="T10" fmla="*/ 157 w 179"/>
                <a:gd name="T11" fmla="*/ 56 h 375"/>
                <a:gd name="T12" fmla="*/ 133 w 179"/>
                <a:gd name="T13" fmla="*/ 56 h 375"/>
                <a:gd name="T14" fmla="*/ 133 w 179"/>
                <a:gd name="T15" fmla="*/ 75 h 375"/>
                <a:gd name="T16" fmla="*/ 157 w 179"/>
                <a:gd name="T17" fmla="*/ 75 h 375"/>
                <a:gd name="T18" fmla="*/ 157 w 179"/>
                <a:gd name="T19" fmla="*/ 96 h 375"/>
                <a:gd name="T20" fmla="*/ 133 w 179"/>
                <a:gd name="T21" fmla="*/ 96 h 375"/>
                <a:gd name="T22" fmla="*/ 133 w 179"/>
                <a:gd name="T23" fmla="*/ 113 h 375"/>
                <a:gd name="T24" fmla="*/ 157 w 179"/>
                <a:gd name="T25" fmla="*/ 113 h 375"/>
                <a:gd name="T26" fmla="*/ 157 w 179"/>
                <a:gd name="T27" fmla="*/ 135 h 375"/>
                <a:gd name="T28" fmla="*/ 133 w 179"/>
                <a:gd name="T29" fmla="*/ 135 h 375"/>
                <a:gd name="T30" fmla="*/ 133 w 179"/>
                <a:gd name="T31" fmla="*/ 152 h 375"/>
                <a:gd name="T32" fmla="*/ 157 w 179"/>
                <a:gd name="T33" fmla="*/ 152 h 375"/>
                <a:gd name="T34" fmla="*/ 157 w 179"/>
                <a:gd name="T35" fmla="*/ 173 h 375"/>
                <a:gd name="T36" fmla="*/ 133 w 179"/>
                <a:gd name="T37" fmla="*/ 173 h 375"/>
                <a:gd name="T38" fmla="*/ 133 w 179"/>
                <a:gd name="T39" fmla="*/ 375 h 375"/>
                <a:gd name="T40" fmla="*/ 179 w 179"/>
                <a:gd name="T41" fmla="*/ 375 h 375"/>
                <a:gd name="T42" fmla="*/ 179 w 179"/>
                <a:gd name="T43" fmla="*/ 0 h 375"/>
                <a:gd name="T44" fmla="*/ 0 w 179"/>
                <a:gd name="T45" fmla="*/ 0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9" h="375">
                  <a:moveTo>
                    <a:pt x="0" y="0"/>
                  </a:moveTo>
                  <a:lnTo>
                    <a:pt x="0" y="47"/>
                  </a:lnTo>
                  <a:lnTo>
                    <a:pt x="24" y="47"/>
                  </a:lnTo>
                  <a:lnTo>
                    <a:pt x="24" y="35"/>
                  </a:lnTo>
                  <a:lnTo>
                    <a:pt x="157" y="35"/>
                  </a:lnTo>
                  <a:lnTo>
                    <a:pt x="157" y="56"/>
                  </a:lnTo>
                  <a:lnTo>
                    <a:pt x="133" y="56"/>
                  </a:lnTo>
                  <a:lnTo>
                    <a:pt x="133" y="75"/>
                  </a:lnTo>
                  <a:lnTo>
                    <a:pt x="157" y="75"/>
                  </a:lnTo>
                  <a:lnTo>
                    <a:pt x="157" y="96"/>
                  </a:lnTo>
                  <a:lnTo>
                    <a:pt x="133" y="96"/>
                  </a:lnTo>
                  <a:lnTo>
                    <a:pt x="133" y="113"/>
                  </a:lnTo>
                  <a:lnTo>
                    <a:pt x="157" y="113"/>
                  </a:lnTo>
                  <a:lnTo>
                    <a:pt x="157" y="135"/>
                  </a:lnTo>
                  <a:lnTo>
                    <a:pt x="133" y="135"/>
                  </a:lnTo>
                  <a:lnTo>
                    <a:pt x="133" y="152"/>
                  </a:lnTo>
                  <a:lnTo>
                    <a:pt x="157" y="152"/>
                  </a:lnTo>
                  <a:lnTo>
                    <a:pt x="157" y="173"/>
                  </a:lnTo>
                  <a:lnTo>
                    <a:pt x="133" y="173"/>
                  </a:lnTo>
                  <a:lnTo>
                    <a:pt x="133" y="375"/>
                  </a:lnTo>
                  <a:lnTo>
                    <a:pt x="179" y="375"/>
                  </a:lnTo>
                  <a:lnTo>
                    <a:pt x="179" y="0"/>
                  </a:lnTo>
                  <a:lnTo>
                    <a:pt x="0" y="0"/>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24" name="Freeform 343"/>
            <p:cNvSpPr>
              <a:spLocks noEditPoints="1"/>
            </p:cNvSpPr>
            <p:nvPr/>
          </p:nvSpPr>
          <p:spPr bwMode="auto">
            <a:xfrm>
              <a:off x="2066845" y="1344935"/>
              <a:ext cx="345364" cy="709514"/>
            </a:xfrm>
            <a:custGeom>
              <a:avLst/>
              <a:gdLst>
                <a:gd name="T0" fmla="*/ 0 w 181"/>
                <a:gd name="T1" fmla="*/ 0 h 373"/>
                <a:gd name="T2" fmla="*/ 0 w 181"/>
                <a:gd name="T3" fmla="*/ 373 h 373"/>
                <a:gd name="T4" fmla="*/ 181 w 181"/>
                <a:gd name="T5" fmla="*/ 373 h 373"/>
                <a:gd name="T6" fmla="*/ 181 w 181"/>
                <a:gd name="T7" fmla="*/ 0 h 373"/>
                <a:gd name="T8" fmla="*/ 0 w 181"/>
                <a:gd name="T9" fmla="*/ 0 h 373"/>
                <a:gd name="T10" fmla="*/ 157 w 181"/>
                <a:gd name="T11" fmla="*/ 173 h 373"/>
                <a:gd name="T12" fmla="*/ 24 w 181"/>
                <a:gd name="T13" fmla="*/ 173 h 373"/>
                <a:gd name="T14" fmla="*/ 24 w 181"/>
                <a:gd name="T15" fmla="*/ 151 h 373"/>
                <a:gd name="T16" fmla="*/ 157 w 181"/>
                <a:gd name="T17" fmla="*/ 151 h 373"/>
                <a:gd name="T18" fmla="*/ 157 w 181"/>
                <a:gd name="T19" fmla="*/ 173 h 373"/>
                <a:gd name="T20" fmla="*/ 157 w 181"/>
                <a:gd name="T21" fmla="*/ 134 h 373"/>
                <a:gd name="T22" fmla="*/ 24 w 181"/>
                <a:gd name="T23" fmla="*/ 134 h 373"/>
                <a:gd name="T24" fmla="*/ 24 w 181"/>
                <a:gd name="T25" fmla="*/ 113 h 373"/>
                <a:gd name="T26" fmla="*/ 157 w 181"/>
                <a:gd name="T27" fmla="*/ 113 h 373"/>
                <a:gd name="T28" fmla="*/ 157 w 181"/>
                <a:gd name="T29" fmla="*/ 134 h 373"/>
                <a:gd name="T30" fmla="*/ 157 w 181"/>
                <a:gd name="T31" fmla="*/ 95 h 373"/>
                <a:gd name="T32" fmla="*/ 24 w 181"/>
                <a:gd name="T33" fmla="*/ 95 h 373"/>
                <a:gd name="T34" fmla="*/ 24 w 181"/>
                <a:gd name="T35" fmla="*/ 74 h 373"/>
                <a:gd name="T36" fmla="*/ 157 w 181"/>
                <a:gd name="T37" fmla="*/ 74 h 373"/>
                <a:gd name="T38" fmla="*/ 157 w 181"/>
                <a:gd name="T39" fmla="*/ 95 h 373"/>
                <a:gd name="T40" fmla="*/ 157 w 181"/>
                <a:gd name="T41" fmla="*/ 56 h 373"/>
                <a:gd name="T42" fmla="*/ 24 w 181"/>
                <a:gd name="T43" fmla="*/ 56 h 373"/>
                <a:gd name="T44" fmla="*/ 24 w 181"/>
                <a:gd name="T45" fmla="*/ 34 h 373"/>
                <a:gd name="T46" fmla="*/ 157 w 181"/>
                <a:gd name="T47" fmla="*/ 34 h 373"/>
                <a:gd name="T48" fmla="*/ 157 w 181"/>
                <a:gd name="T49" fmla="*/ 5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1" h="373">
                  <a:moveTo>
                    <a:pt x="0" y="0"/>
                  </a:moveTo>
                  <a:lnTo>
                    <a:pt x="0" y="373"/>
                  </a:lnTo>
                  <a:lnTo>
                    <a:pt x="181" y="373"/>
                  </a:lnTo>
                  <a:lnTo>
                    <a:pt x="181" y="0"/>
                  </a:lnTo>
                  <a:lnTo>
                    <a:pt x="0" y="0"/>
                  </a:lnTo>
                  <a:close/>
                  <a:moveTo>
                    <a:pt x="157" y="173"/>
                  </a:moveTo>
                  <a:lnTo>
                    <a:pt x="24" y="173"/>
                  </a:lnTo>
                  <a:lnTo>
                    <a:pt x="24" y="151"/>
                  </a:lnTo>
                  <a:lnTo>
                    <a:pt x="157" y="151"/>
                  </a:lnTo>
                  <a:lnTo>
                    <a:pt x="157" y="173"/>
                  </a:lnTo>
                  <a:close/>
                  <a:moveTo>
                    <a:pt x="157" y="134"/>
                  </a:moveTo>
                  <a:lnTo>
                    <a:pt x="24" y="134"/>
                  </a:lnTo>
                  <a:lnTo>
                    <a:pt x="24" y="113"/>
                  </a:lnTo>
                  <a:lnTo>
                    <a:pt x="157" y="113"/>
                  </a:lnTo>
                  <a:lnTo>
                    <a:pt x="157" y="134"/>
                  </a:lnTo>
                  <a:close/>
                  <a:moveTo>
                    <a:pt x="157" y="95"/>
                  </a:moveTo>
                  <a:lnTo>
                    <a:pt x="24" y="95"/>
                  </a:lnTo>
                  <a:lnTo>
                    <a:pt x="24" y="74"/>
                  </a:lnTo>
                  <a:lnTo>
                    <a:pt x="157" y="74"/>
                  </a:lnTo>
                  <a:lnTo>
                    <a:pt x="157" y="95"/>
                  </a:lnTo>
                  <a:close/>
                  <a:moveTo>
                    <a:pt x="157" y="56"/>
                  </a:moveTo>
                  <a:lnTo>
                    <a:pt x="24" y="56"/>
                  </a:lnTo>
                  <a:lnTo>
                    <a:pt x="24" y="34"/>
                  </a:lnTo>
                  <a:lnTo>
                    <a:pt x="157" y="34"/>
                  </a:lnTo>
                  <a:lnTo>
                    <a:pt x="157" y="56"/>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grpSp>
      <p:sp>
        <p:nvSpPr>
          <p:cNvPr id="25" name="2 LINE 2"/>
          <p:cNvSpPr/>
          <p:nvPr/>
        </p:nvSpPr>
        <p:spPr bwMode="auto">
          <a:xfrm flipH="1">
            <a:off x="7090233" y="2623213"/>
            <a:ext cx="1244857" cy="813307"/>
          </a:xfrm>
          <a:custGeom>
            <a:avLst/>
            <a:gdLst>
              <a:gd name="connsiteX0" fmla="*/ 0 w 1270000"/>
              <a:gd name="connsiteY0" fmla="*/ 0 h 829733"/>
              <a:gd name="connsiteX1" fmla="*/ 711200 w 1270000"/>
              <a:gd name="connsiteY1" fmla="*/ 0 h 829733"/>
              <a:gd name="connsiteX2" fmla="*/ 711200 w 1270000"/>
              <a:gd name="connsiteY2" fmla="*/ 829733 h 829733"/>
              <a:gd name="connsiteX3" fmla="*/ 1270000 w 1270000"/>
              <a:gd name="connsiteY3" fmla="*/ 829733 h 829733"/>
            </a:gdLst>
            <a:ahLst/>
            <a:cxnLst>
              <a:cxn ang="0">
                <a:pos x="connsiteX0" y="connsiteY0"/>
              </a:cxn>
              <a:cxn ang="0">
                <a:pos x="connsiteX1" y="connsiteY1"/>
              </a:cxn>
              <a:cxn ang="0">
                <a:pos x="connsiteX2" y="connsiteY2"/>
              </a:cxn>
              <a:cxn ang="0">
                <a:pos x="connsiteX3" y="connsiteY3"/>
              </a:cxn>
            </a:cxnLst>
            <a:rect l="l" t="t" r="r" b="b"/>
            <a:pathLst>
              <a:path w="1270000" h="829733">
                <a:moveTo>
                  <a:pt x="0" y="0"/>
                </a:moveTo>
                <a:lnTo>
                  <a:pt x="711200" y="0"/>
                </a:lnTo>
                <a:lnTo>
                  <a:pt x="711200" y="829733"/>
                </a:lnTo>
                <a:lnTo>
                  <a:pt x="1270000" y="829733"/>
                </a:lnTo>
              </a:path>
            </a:pathLst>
          </a:custGeom>
          <a:noFill/>
          <a:ln w="57150" cap="flat" cmpd="sng" algn="ctr">
            <a:solidFill>
              <a:srgbClr val="DD5900"/>
            </a:solidFill>
            <a:prstDash val="solid"/>
            <a:headEnd type="none" w="med" len="med"/>
            <a:tailEnd type="none" w="med" len="med"/>
          </a:ln>
          <a:effectLst/>
        </p:spPr>
        <p:txBody>
          <a:bodyPr rtlCol="0" anchor="ctr"/>
          <a:lstStyle/>
          <a:p>
            <a:pPr algn="ctr" defTabSz="914437">
              <a:defRPr/>
            </a:pPr>
            <a:endParaRPr lang="en-US" sz="1663" kern="0">
              <a:solidFill>
                <a:srgbClr val="FFFFFF"/>
              </a:solidFill>
              <a:latin typeface="Segoe UI"/>
            </a:endParaRPr>
          </a:p>
        </p:txBody>
      </p:sp>
      <p:grpSp>
        <p:nvGrpSpPr>
          <p:cNvPr id="26" name="2 GEAR"/>
          <p:cNvGrpSpPr/>
          <p:nvPr/>
        </p:nvGrpSpPr>
        <p:grpSpPr>
          <a:xfrm>
            <a:off x="7337864" y="2354634"/>
            <a:ext cx="662963" cy="690964"/>
            <a:chOff x="3427632" y="3858620"/>
            <a:chExt cx="676353" cy="704919"/>
          </a:xfrm>
        </p:grpSpPr>
        <p:sp>
          <p:nvSpPr>
            <p:cNvPr id="27" name="Oval 26"/>
            <p:cNvSpPr/>
            <p:nvPr/>
          </p:nvSpPr>
          <p:spPr bwMode="auto">
            <a:xfrm>
              <a:off x="3647037" y="4038061"/>
              <a:ext cx="346040" cy="346038"/>
            </a:xfrm>
            <a:prstGeom prst="ellipse">
              <a:avLst/>
            </a:prstGeom>
            <a:solidFill>
              <a:sysClr val="window" lastClr="FFFFFF"/>
            </a:solidFill>
            <a:ln w="9525" cap="flat" cmpd="sng" algn="ctr">
              <a:noFill/>
              <a:prstDash val="solid"/>
              <a:headEnd type="none" w="med" len="med"/>
              <a:tailEnd type="none" w="med" len="med"/>
            </a:ln>
            <a:effectLst/>
          </p:spPr>
          <p:txBody>
            <a:bodyPr rot="0" spcFirstLastPara="0" vertOverflow="overflow" horzOverflow="overflow" vert="horz" wrap="square" lIns="87868" tIns="43933" rIns="43933" bIns="87868" numCol="1" spcCol="0" rtlCol="0" fromWordArt="0" anchor="b" anchorCtr="0" forceAA="0" compatLnSpc="1">
              <a:prstTxWarp prst="textNoShape">
                <a:avLst/>
              </a:prstTxWarp>
              <a:noAutofit/>
            </a:bodyPr>
            <a:lstStyle/>
            <a:p>
              <a:pPr algn="ctr" defTabSz="878337" fontAlgn="base">
                <a:spcBef>
                  <a:spcPct val="0"/>
                </a:spcBef>
                <a:spcAft>
                  <a:spcPct val="0"/>
                </a:spcAft>
                <a:defRPr/>
              </a:pPr>
              <a:endParaRPr lang="en-US" sz="2115" kern="0" spc="-96" dirty="0">
                <a:ln w="3175">
                  <a:noFill/>
                </a:ln>
                <a:gradFill flip="none" rotWithShape="1">
                  <a:gsLst>
                    <a:gs pos="0">
                      <a:srgbClr val="000000">
                        <a:lumMod val="65000"/>
                        <a:lumOff val="35000"/>
                      </a:srgbClr>
                    </a:gs>
                    <a:gs pos="86000">
                      <a:srgbClr val="000000">
                        <a:lumMod val="65000"/>
                        <a:lumOff val="35000"/>
                      </a:srgbClr>
                    </a:gs>
                  </a:gsLst>
                  <a:lin ang="5400000" scaled="0"/>
                  <a:tileRect/>
                </a:gradFill>
                <a:latin typeface="Segoe UI"/>
                <a:cs typeface="Arial" charset="0"/>
              </a:endParaRPr>
            </a:p>
          </p:txBody>
        </p:sp>
        <p:grpSp>
          <p:nvGrpSpPr>
            <p:cNvPr id="28" name="Group 27"/>
            <p:cNvGrpSpPr/>
            <p:nvPr/>
          </p:nvGrpSpPr>
          <p:grpSpPr>
            <a:xfrm>
              <a:off x="3427632" y="3858620"/>
              <a:ext cx="676353" cy="704919"/>
              <a:chOff x="14154282" y="2732561"/>
              <a:chExt cx="1671361" cy="1714515"/>
            </a:xfrm>
          </p:grpSpPr>
          <p:sp>
            <p:nvSpPr>
              <p:cNvPr id="29" name="Freeform 28"/>
              <p:cNvSpPr>
                <a:spLocks noEditPoints="1"/>
              </p:cNvSpPr>
              <p:nvPr/>
            </p:nvSpPr>
            <p:spPr bwMode="black">
              <a:xfrm>
                <a:off x="14154282" y="2732561"/>
                <a:ext cx="1671361" cy="171451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adFill flip="none" rotWithShape="1">
                <a:gsLst>
                  <a:gs pos="57000">
                    <a:schemeClr val="tx1">
                      <a:lumMod val="75000"/>
                    </a:schemeClr>
                  </a:gs>
                  <a:gs pos="58000">
                    <a:schemeClr val="bg1">
                      <a:lumMod val="50000"/>
                    </a:schemeClr>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a:solidFill>
                    <a:srgbClr val="FFFFFF"/>
                  </a:solidFill>
                  <a:latin typeface="Segoe Light"/>
                </a:endParaRPr>
              </a:p>
            </p:txBody>
          </p:sp>
          <p:sp>
            <p:nvSpPr>
              <p:cNvPr id="30" name="Oval 29"/>
              <p:cNvSpPr>
                <a:spLocks noChangeArrowheads="1"/>
              </p:cNvSpPr>
              <p:nvPr/>
            </p:nvSpPr>
            <p:spPr bwMode="black">
              <a:xfrm>
                <a:off x="14818730" y="3440877"/>
                <a:ext cx="342468" cy="342377"/>
              </a:xfrm>
              <a:prstGeom prst="ellipse">
                <a:avLst/>
              </a:prstGeom>
              <a:solidFill>
                <a:srgbClr val="FFFFFF">
                  <a:lumMod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28" tIns="43064" rIns="86128" bIns="4306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455">
                  <a:defRPr/>
                </a:pPr>
                <a:endParaRPr lang="en-US" sz="1507" kern="0" dirty="0">
                  <a:solidFill>
                    <a:srgbClr val="000000"/>
                  </a:solidFill>
                  <a:latin typeface="Segoe UI"/>
                </a:endParaRPr>
              </a:p>
            </p:txBody>
          </p:sp>
        </p:grpSp>
      </p:grpSp>
      <p:sp>
        <p:nvSpPr>
          <p:cNvPr id="33" name="Freeform 32"/>
          <p:cNvSpPr/>
          <p:nvPr/>
        </p:nvSpPr>
        <p:spPr bwMode="auto">
          <a:xfrm rot="7010332">
            <a:off x="422629" y="4333138"/>
            <a:ext cx="376075" cy="331897"/>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4" name="Freeform 33"/>
          <p:cNvSpPr/>
          <p:nvPr/>
        </p:nvSpPr>
        <p:spPr bwMode="auto">
          <a:xfrm rot="7010332">
            <a:off x="1630409" y="3765904"/>
            <a:ext cx="190347" cy="167985"/>
          </a:xfrm>
          <a:custGeom>
            <a:avLst/>
            <a:gdLst>
              <a:gd name="connsiteX0" fmla="*/ 298980 w 1027246"/>
              <a:gd name="connsiteY0" fmla="*/ 813645 h 906577"/>
              <a:gd name="connsiteX1" fmla="*/ 360057 w 1027246"/>
              <a:gd name="connsiteY1" fmla="*/ 733608 h 906577"/>
              <a:gd name="connsiteX2" fmla="*/ 798175 w 1027246"/>
              <a:gd name="connsiteY2" fmla="*/ 725418 h 906577"/>
              <a:gd name="connsiteX3" fmla="*/ 889970 w 1027246"/>
              <a:gd name="connsiteY3" fmla="*/ 296946 h 906577"/>
              <a:gd name="connsiteX4" fmla="*/ 493660 w 1027246"/>
              <a:gd name="connsiteY4" fmla="*/ 109989 h 906577"/>
              <a:gd name="connsiteX5" fmla="*/ 221366 w 1027246"/>
              <a:gd name="connsiteY5" fmla="*/ 453312 h 906577"/>
              <a:gd name="connsiteX6" fmla="*/ 120686 w 1027246"/>
              <a:gd name="connsiteY6" fmla="*/ 453311 h 906577"/>
              <a:gd name="connsiteX7" fmla="*/ 470733 w 1027246"/>
              <a:gd name="connsiteY7" fmla="*/ 11953 h 906577"/>
              <a:gd name="connsiteX8" fmla="*/ 980209 w 1027246"/>
              <a:gd name="connsiteY8" fmla="*/ 252295 h 906577"/>
              <a:gd name="connsiteX9" fmla="*/ 862202 w 1027246"/>
              <a:gd name="connsiteY9" fmla="*/ 803116 h 906577"/>
              <a:gd name="connsiteX10" fmla="*/ 298980 w 1027246"/>
              <a:gd name="connsiteY10" fmla="*/ 813645 h 906577"/>
              <a:gd name="connsiteX11" fmla="*/ 43476 w 1027246"/>
              <a:gd name="connsiteY11" fmla="*/ 775687 h 906577"/>
              <a:gd name="connsiteX12" fmla="*/ 0 w 1027246"/>
              <a:gd name="connsiteY12" fmla="*/ 689765 h 906577"/>
              <a:gd name="connsiteX13" fmla="*/ 587668 w 1027246"/>
              <a:gd name="connsiteY13" fmla="*/ 392412 h 906577"/>
              <a:gd name="connsiteX14" fmla="*/ 631143 w 1027246"/>
              <a:gd name="connsiteY14" fmla="*/ 478334 h 906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27246" h="906577">
                <a:moveTo>
                  <a:pt x="298980" y="813645"/>
                </a:moveTo>
                <a:lnTo>
                  <a:pt x="360057" y="733608"/>
                </a:lnTo>
                <a:cubicBezTo>
                  <a:pt x="490271" y="832975"/>
                  <a:pt x="671767" y="829582"/>
                  <a:pt x="798175" y="725418"/>
                </a:cubicBezTo>
                <a:cubicBezTo>
                  <a:pt x="924584" y="621254"/>
                  <a:pt x="962611" y="443754"/>
                  <a:pt x="889970" y="296946"/>
                </a:cubicBezTo>
                <a:cubicBezTo>
                  <a:pt x="817329" y="150138"/>
                  <a:pt x="653152" y="72689"/>
                  <a:pt x="493660" y="109989"/>
                </a:cubicBezTo>
                <a:cubicBezTo>
                  <a:pt x="334167" y="147289"/>
                  <a:pt x="221366" y="289515"/>
                  <a:pt x="221366" y="453312"/>
                </a:cubicBezTo>
                <a:lnTo>
                  <a:pt x="120686" y="453311"/>
                </a:lnTo>
                <a:cubicBezTo>
                  <a:pt x="120686" y="242743"/>
                  <a:pt x="265698" y="59905"/>
                  <a:pt x="470733" y="11953"/>
                </a:cubicBezTo>
                <a:cubicBezTo>
                  <a:pt x="675768" y="-35998"/>
                  <a:pt x="886825" y="63566"/>
                  <a:pt x="980209" y="252295"/>
                </a:cubicBezTo>
                <a:cubicBezTo>
                  <a:pt x="1073592" y="441024"/>
                  <a:pt x="1024706" y="669208"/>
                  <a:pt x="862202" y="803116"/>
                </a:cubicBezTo>
                <a:cubicBezTo>
                  <a:pt x="699698" y="937024"/>
                  <a:pt x="466376" y="941385"/>
                  <a:pt x="298980" y="813645"/>
                </a:cubicBezTo>
                <a:close/>
                <a:moveTo>
                  <a:pt x="43476" y="775687"/>
                </a:moveTo>
                <a:lnTo>
                  <a:pt x="0" y="689765"/>
                </a:lnTo>
                <a:lnTo>
                  <a:pt x="587668" y="392412"/>
                </a:lnTo>
                <a:lnTo>
                  <a:pt x="631143" y="478334"/>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5" name="Group 34"/>
          <p:cNvGrpSpPr>
            <a:grpSpLocks noChangeAspect="1"/>
          </p:cNvGrpSpPr>
          <p:nvPr/>
        </p:nvGrpSpPr>
        <p:grpSpPr>
          <a:xfrm>
            <a:off x="2323491" y="3228959"/>
            <a:ext cx="387677" cy="361987"/>
            <a:chOff x="-5364163" y="-2738437"/>
            <a:chExt cx="4327525" cy="4054475"/>
          </a:xfrm>
          <a:solidFill>
            <a:schemeClr val="accent4"/>
          </a:solidFill>
        </p:grpSpPr>
        <p:sp>
          <p:nvSpPr>
            <p:cNvPr id="36" name="Freeform 5"/>
            <p:cNvSpPr>
              <a:spLocks/>
            </p:cNvSpPr>
            <p:nvPr/>
          </p:nvSpPr>
          <p:spPr bwMode="auto">
            <a:xfrm>
              <a:off x="-3487738" y="236538"/>
              <a:ext cx="447675" cy="1063625"/>
            </a:xfrm>
            <a:custGeom>
              <a:avLst/>
              <a:gdLst>
                <a:gd name="T0" fmla="*/ 44 w 119"/>
                <a:gd name="T1" fmla="*/ 24 h 283"/>
                <a:gd name="T2" fmla="*/ 0 w 119"/>
                <a:gd name="T3" fmla="*/ 41 h 283"/>
                <a:gd name="T4" fmla="*/ 0 w 119"/>
                <a:gd name="T5" fmla="*/ 93 h 283"/>
                <a:gd name="T6" fmla="*/ 16 w 119"/>
                <a:gd name="T7" fmla="*/ 89 h 283"/>
                <a:gd name="T8" fmla="*/ 32 w 119"/>
                <a:gd name="T9" fmla="*/ 84 h 283"/>
                <a:gd name="T10" fmla="*/ 47 w 119"/>
                <a:gd name="T11" fmla="*/ 77 h 283"/>
                <a:gd name="T12" fmla="*/ 59 w 119"/>
                <a:gd name="T13" fmla="*/ 69 h 283"/>
                <a:gd name="T14" fmla="*/ 59 w 119"/>
                <a:gd name="T15" fmla="*/ 283 h 283"/>
                <a:gd name="T16" fmla="*/ 119 w 119"/>
                <a:gd name="T17" fmla="*/ 283 h 283"/>
                <a:gd name="T18" fmla="*/ 119 w 119"/>
                <a:gd name="T19" fmla="*/ 0 h 283"/>
                <a:gd name="T20" fmla="*/ 83 w 119"/>
                <a:gd name="T21" fmla="*/ 0 h 283"/>
                <a:gd name="T22" fmla="*/ 44 w 119"/>
                <a:gd name="T23" fmla="*/ 2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44" y="24"/>
                  </a:moveTo>
                  <a:cubicBezTo>
                    <a:pt x="31" y="31"/>
                    <a:pt x="16" y="37"/>
                    <a:pt x="0" y="41"/>
                  </a:cubicBezTo>
                  <a:cubicBezTo>
                    <a:pt x="0" y="93"/>
                    <a:pt x="0" y="93"/>
                    <a:pt x="0" y="93"/>
                  </a:cubicBezTo>
                  <a:cubicBezTo>
                    <a:pt x="5" y="92"/>
                    <a:pt x="11" y="91"/>
                    <a:pt x="16" y="89"/>
                  </a:cubicBezTo>
                  <a:cubicBezTo>
                    <a:pt x="22" y="88"/>
                    <a:pt x="27" y="86"/>
                    <a:pt x="32" y="84"/>
                  </a:cubicBezTo>
                  <a:cubicBezTo>
                    <a:pt x="37" y="82"/>
                    <a:pt x="42" y="79"/>
                    <a:pt x="47" y="77"/>
                  </a:cubicBezTo>
                  <a:cubicBezTo>
                    <a:pt x="51" y="74"/>
                    <a:pt x="55" y="71"/>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8"/>
                    <a:pt x="59" y="16"/>
                    <a:pt x="44" y="24"/>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37" name="Freeform 6"/>
            <p:cNvSpPr>
              <a:spLocks noEditPoints="1"/>
            </p:cNvSpPr>
            <p:nvPr/>
          </p:nvSpPr>
          <p:spPr bwMode="auto">
            <a:xfrm>
              <a:off x="-5364163" y="-1246187"/>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8"/>
                    <a:pt x="62" y="146"/>
                  </a:cubicBezTo>
                  <a:cubicBezTo>
                    <a:pt x="62" y="80"/>
                    <a:pt x="75" y="47"/>
                    <a:pt x="101" y="47"/>
                  </a:cubicBezTo>
                  <a:cubicBezTo>
                    <a:pt x="126" y="47"/>
                    <a:pt x="138" y="79"/>
                    <a:pt x="138" y="143"/>
                  </a:cubicBezTo>
                  <a:cubicBezTo>
                    <a:pt x="138" y="207"/>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38" name="Freeform 7"/>
            <p:cNvSpPr>
              <a:spLocks/>
            </p:cNvSpPr>
            <p:nvPr/>
          </p:nvSpPr>
          <p:spPr bwMode="auto">
            <a:xfrm>
              <a:off x="-4344988"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39" name="Freeform 8"/>
            <p:cNvSpPr>
              <a:spLocks noEditPoints="1"/>
            </p:cNvSpPr>
            <p:nvPr/>
          </p:nvSpPr>
          <p:spPr bwMode="auto">
            <a:xfrm>
              <a:off x="-4446588"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1 w 201"/>
                <a:gd name="T15" fmla="*/ 239 h 286"/>
                <a:gd name="T16" fmla="*/ 62 w 201"/>
                <a:gd name="T17" fmla="*/ 146 h 286"/>
                <a:gd name="T18" fmla="*/ 101 w 201"/>
                <a:gd name="T19" fmla="*/ 46 h 286"/>
                <a:gd name="T20" fmla="*/ 138 w 201"/>
                <a:gd name="T21" fmla="*/ 143 h 286"/>
                <a:gd name="T22" fmla="*/ 101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39"/>
                  </a:moveTo>
                  <a:cubicBezTo>
                    <a:pt x="75" y="239"/>
                    <a:pt x="62" y="208"/>
                    <a:pt x="62" y="146"/>
                  </a:cubicBezTo>
                  <a:cubicBezTo>
                    <a:pt x="62" y="80"/>
                    <a:pt x="75" y="46"/>
                    <a:pt x="101" y="46"/>
                  </a:cubicBezTo>
                  <a:cubicBezTo>
                    <a:pt x="126" y="46"/>
                    <a:pt x="138" y="79"/>
                    <a:pt x="138" y="143"/>
                  </a:cubicBezTo>
                  <a:cubicBezTo>
                    <a:pt x="138" y="207"/>
                    <a:pt x="126" y="239"/>
                    <a:pt x="101"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0" name="Freeform 9"/>
            <p:cNvSpPr>
              <a:spLocks/>
            </p:cNvSpPr>
            <p:nvPr/>
          </p:nvSpPr>
          <p:spPr bwMode="auto">
            <a:xfrm>
              <a:off x="-1687513"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2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2" y="0"/>
                    <a:pt x="82" y="0"/>
                    <a:pt x="82" y="0"/>
                  </a:cubicBezTo>
                  <a:cubicBezTo>
                    <a:pt x="71" y="9"/>
                    <a:pt x="58" y="17"/>
                    <a:pt x="44" y="24"/>
                  </a:cubicBezTo>
                  <a:cubicBezTo>
                    <a:pt x="30"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1" name="Freeform 10"/>
            <p:cNvSpPr>
              <a:spLocks noEditPoints="1"/>
            </p:cNvSpPr>
            <p:nvPr/>
          </p:nvSpPr>
          <p:spPr bwMode="auto">
            <a:xfrm>
              <a:off x="-5364163" y="239713"/>
              <a:ext cx="752475" cy="1076325"/>
            </a:xfrm>
            <a:custGeom>
              <a:avLst/>
              <a:gdLst>
                <a:gd name="T0" fmla="*/ 104 w 200"/>
                <a:gd name="T1" fmla="*/ 0 h 286"/>
                <a:gd name="T2" fmla="*/ 26 w 200"/>
                <a:gd name="T3" fmla="*/ 38 h 286"/>
                <a:gd name="T4" fmla="*/ 0 w 200"/>
                <a:gd name="T5" fmla="*/ 148 h 286"/>
                <a:gd name="T6" fmla="*/ 98 w 200"/>
                <a:gd name="T7" fmla="*/ 286 h 286"/>
                <a:gd name="T8" fmla="*/ 174 w 200"/>
                <a:gd name="T9" fmla="*/ 249 h 286"/>
                <a:gd name="T10" fmla="*/ 200 w 200"/>
                <a:gd name="T11" fmla="*/ 141 h 286"/>
                <a:gd name="T12" fmla="*/ 104 w 200"/>
                <a:gd name="T13" fmla="*/ 0 h 286"/>
                <a:gd name="T14" fmla="*/ 100 w 200"/>
                <a:gd name="T15" fmla="*/ 240 h 286"/>
                <a:gd name="T16" fmla="*/ 62 w 200"/>
                <a:gd name="T17" fmla="*/ 146 h 286"/>
                <a:gd name="T18" fmla="*/ 101 w 200"/>
                <a:gd name="T19" fmla="*/ 47 h 286"/>
                <a:gd name="T20" fmla="*/ 138 w 200"/>
                <a:gd name="T21" fmla="*/ 143 h 286"/>
                <a:gd name="T22" fmla="*/ 100 w 200"/>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0" h="286">
                  <a:moveTo>
                    <a:pt x="104" y="0"/>
                  </a:moveTo>
                  <a:cubicBezTo>
                    <a:pt x="70" y="0"/>
                    <a:pt x="44" y="13"/>
                    <a:pt x="26" y="38"/>
                  </a:cubicBezTo>
                  <a:cubicBezTo>
                    <a:pt x="8" y="63"/>
                    <a:pt x="0" y="100"/>
                    <a:pt x="0" y="148"/>
                  </a:cubicBezTo>
                  <a:cubicBezTo>
                    <a:pt x="0" y="240"/>
                    <a:pt x="32" y="286"/>
                    <a:pt x="98" y="286"/>
                  </a:cubicBezTo>
                  <a:cubicBezTo>
                    <a:pt x="131" y="286"/>
                    <a:pt x="156" y="274"/>
                    <a:pt x="174" y="249"/>
                  </a:cubicBezTo>
                  <a:cubicBezTo>
                    <a:pt x="191" y="224"/>
                    <a:pt x="200" y="188"/>
                    <a:pt x="200" y="141"/>
                  </a:cubicBezTo>
                  <a:cubicBezTo>
                    <a:pt x="200" y="47"/>
                    <a:pt x="168" y="0"/>
                    <a:pt x="104" y="0"/>
                  </a:cubicBezTo>
                  <a:close/>
                  <a:moveTo>
                    <a:pt x="100" y="240"/>
                  </a:moveTo>
                  <a:cubicBezTo>
                    <a:pt x="74"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2" name="Freeform 11"/>
            <p:cNvSpPr>
              <a:spLocks/>
            </p:cNvSpPr>
            <p:nvPr/>
          </p:nvSpPr>
          <p:spPr bwMode="auto">
            <a:xfrm>
              <a:off x="-3487738" y="-2738437"/>
              <a:ext cx="447675" cy="1063625"/>
            </a:xfrm>
            <a:custGeom>
              <a:avLst/>
              <a:gdLst>
                <a:gd name="T0" fmla="*/ 32 w 119"/>
                <a:gd name="T1" fmla="*/ 85 h 283"/>
                <a:gd name="T2" fmla="*/ 47 w 119"/>
                <a:gd name="T3" fmla="*/ 77 h 283"/>
                <a:gd name="T4" fmla="*/ 59 w 119"/>
                <a:gd name="T5" fmla="*/ 69 h 283"/>
                <a:gd name="T6" fmla="*/ 59 w 119"/>
                <a:gd name="T7" fmla="*/ 283 h 283"/>
                <a:gd name="T8" fmla="*/ 119 w 119"/>
                <a:gd name="T9" fmla="*/ 283 h 283"/>
                <a:gd name="T10" fmla="*/ 119 w 119"/>
                <a:gd name="T11" fmla="*/ 0 h 283"/>
                <a:gd name="T12" fmla="*/ 83 w 119"/>
                <a:gd name="T13" fmla="*/ 0 h 283"/>
                <a:gd name="T14" fmla="*/ 44 w 119"/>
                <a:gd name="T15" fmla="*/ 24 h 283"/>
                <a:gd name="T16" fmla="*/ 0 w 119"/>
                <a:gd name="T17" fmla="*/ 42 h 283"/>
                <a:gd name="T18" fmla="*/ 0 w 119"/>
                <a:gd name="T19" fmla="*/ 93 h 283"/>
                <a:gd name="T20" fmla="*/ 16 w 119"/>
                <a:gd name="T21" fmla="*/ 90 h 283"/>
                <a:gd name="T22" fmla="*/ 32 w 119"/>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9" h="283">
                  <a:moveTo>
                    <a:pt x="32" y="85"/>
                  </a:moveTo>
                  <a:cubicBezTo>
                    <a:pt x="37" y="82"/>
                    <a:pt x="42" y="80"/>
                    <a:pt x="47" y="77"/>
                  </a:cubicBezTo>
                  <a:cubicBezTo>
                    <a:pt x="51" y="75"/>
                    <a:pt x="55" y="72"/>
                    <a:pt x="59" y="69"/>
                  </a:cubicBezTo>
                  <a:cubicBezTo>
                    <a:pt x="59" y="283"/>
                    <a:pt x="59" y="283"/>
                    <a:pt x="59" y="283"/>
                  </a:cubicBezTo>
                  <a:cubicBezTo>
                    <a:pt x="119" y="283"/>
                    <a:pt x="119" y="283"/>
                    <a:pt x="119" y="283"/>
                  </a:cubicBezTo>
                  <a:cubicBezTo>
                    <a:pt x="119" y="0"/>
                    <a:pt x="119" y="0"/>
                    <a:pt x="119" y="0"/>
                  </a:cubicBezTo>
                  <a:cubicBezTo>
                    <a:pt x="83" y="0"/>
                    <a:pt x="83" y="0"/>
                    <a:pt x="83" y="0"/>
                  </a:cubicBezTo>
                  <a:cubicBezTo>
                    <a:pt x="71" y="9"/>
                    <a:pt x="59" y="17"/>
                    <a:pt x="44" y="24"/>
                  </a:cubicBezTo>
                  <a:cubicBezTo>
                    <a:pt x="31" y="31"/>
                    <a:pt x="16" y="37"/>
                    <a:pt x="0" y="42"/>
                  </a:cubicBezTo>
                  <a:cubicBezTo>
                    <a:pt x="0" y="93"/>
                    <a:pt x="0" y="93"/>
                    <a:pt x="0" y="93"/>
                  </a:cubicBezTo>
                  <a:cubicBezTo>
                    <a:pt x="5" y="93"/>
                    <a:pt x="11" y="92"/>
                    <a:pt x="16" y="90"/>
                  </a:cubicBezTo>
                  <a:cubicBezTo>
                    <a:pt x="22" y="89"/>
                    <a:pt x="27" y="87"/>
                    <a:pt x="32"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3" name="Freeform 13"/>
            <p:cNvSpPr>
              <a:spLocks/>
            </p:cNvSpPr>
            <p:nvPr/>
          </p:nvSpPr>
          <p:spPr bwMode="auto">
            <a:xfrm>
              <a:off x="-5262563" y="-2738437"/>
              <a:ext cx="450850" cy="1063625"/>
            </a:xfrm>
            <a:custGeom>
              <a:avLst/>
              <a:gdLst>
                <a:gd name="T0" fmla="*/ 33 w 120"/>
                <a:gd name="T1" fmla="*/ 85 h 283"/>
                <a:gd name="T2" fmla="*/ 47 w 120"/>
                <a:gd name="T3" fmla="*/ 77 h 283"/>
                <a:gd name="T4" fmla="*/ 59 w 120"/>
                <a:gd name="T5" fmla="*/ 69 h 283"/>
                <a:gd name="T6" fmla="*/ 59 w 120"/>
                <a:gd name="T7" fmla="*/ 283 h 283"/>
                <a:gd name="T8" fmla="*/ 120 w 120"/>
                <a:gd name="T9" fmla="*/ 283 h 283"/>
                <a:gd name="T10" fmla="*/ 120 w 120"/>
                <a:gd name="T11" fmla="*/ 0 h 283"/>
                <a:gd name="T12" fmla="*/ 83 w 120"/>
                <a:gd name="T13" fmla="*/ 0 h 283"/>
                <a:gd name="T14" fmla="*/ 45 w 120"/>
                <a:gd name="T15" fmla="*/ 24 h 283"/>
                <a:gd name="T16" fmla="*/ 0 w 120"/>
                <a:gd name="T17" fmla="*/ 42 h 283"/>
                <a:gd name="T18" fmla="*/ 0 w 120"/>
                <a:gd name="T19" fmla="*/ 93 h 283"/>
                <a:gd name="T20" fmla="*/ 17 w 120"/>
                <a:gd name="T21" fmla="*/ 90 h 283"/>
                <a:gd name="T22" fmla="*/ 33 w 120"/>
                <a:gd name="T23" fmla="*/ 85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3">
                  <a:moveTo>
                    <a:pt x="33" y="85"/>
                  </a:moveTo>
                  <a:cubicBezTo>
                    <a:pt x="38" y="82"/>
                    <a:pt x="43" y="80"/>
                    <a:pt x="47" y="77"/>
                  </a:cubicBezTo>
                  <a:cubicBezTo>
                    <a:pt x="52" y="75"/>
                    <a:pt x="56" y="72"/>
                    <a:pt x="59" y="69"/>
                  </a:cubicBezTo>
                  <a:cubicBezTo>
                    <a:pt x="59" y="283"/>
                    <a:pt x="59" y="283"/>
                    <a:pt x="59" y="283"/>
                  </a:cubicBezTo>
                  <a:cubicBezTo>
                    <a:pt x="120" y="283"/>
                    <a:pt x="120" y="283"/>
                    <a:pt x="120" y="283"/>
                  </a:cubicBezTo>
                  <a:cubicBezTo>
                    <a:pt x="120" y="0"/>
                    <a:pt x="120" y="0"/>
                    <a:pt x="120" y="0"/>
                  </a:cubicBezTo>
                  <a:cubicBezTo>
                    <a:pt x="83" y="0"/>
                    <a:pt x="83" y="0"/>
                    <a:pt x="83" y="0"/>
                  </a:cubicBezTo>
                  <a:cubicBezTo>
                    <a:pt x="72" y="9"/>
                    <a:pt x="59" y="17"/>
                    <a:pt x="45" y="24"/>
                  </a:cubicBezTo>
                  <a:cubicBezTo>
                    <a:pt x="31" y="31"/>
                    <a:pt x="16" y="37"/>
                    <a:pt x="0" y="42"/>
                  </a:cubicBezTo>
                  <a:cubicBezTo>
                    <a:pt x="0" y="93"/>
                    <a:pt x="0" y="93"/>
                    <a:pt x="0" y="93"/>
                  </a:cubicBezTo>
                  <a:cubicBezTo>
                    <a:pt x="6" y="93"/>
                    <a:pt x="11" y="92"/>
                    <a:pt x="17" y="90"/>
                  </a:cubicBezTo>
                  <a:cubicBezTo>
                    <a:pt x="22" y="89"/>
                    <a:pt x="27" y="87"/>
                    <a:pt x="33" y="85"/>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4" name="Freeform 14"/>
            <p:cNvSpPr>
              <a:spLocks noEditPoints="1"/>
            </p:cNvSpPr>
            <p:nvPr/>
          </p:nvSpPr>
          <p:spPr bwMode="auto">
            <a:xfrm>
              <a:off x="-44465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1 w 201"/>
                <a:gd name="T19" fmla="*/ 47 h 286"/>
                <a:gd name="T20" fmla="*/ 138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1" y="240"/>
                  </a:moveTo>
                  <a:cubicBezTo>
                    <a:pt x="75" y="240"/>
                    <a:pt x="62" y="209"/>
                    <a:pt x="62" y="146"/>
                  </a:cubicBezTo>
                  <a:cubicBezTo>
                    <a:pt x="62" y="80"/>
                    <a:pt x="75" y="47"/>
                    <a:pt x="101" y="47"/>
                  </a:cubicBezTo>
                  <a:cubicBezTo>
                    <a:pt x="126" y="47"/>
                    <a:pt x="138" y="79"/>
                    <a:pt x="138" y="143"/>
                  </a:cubicBezTo>
                  <a:cubicBezTo>
                    <a:pt x="138"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5" name="Freeform 15"/>
            <p:cNvSpPr>
              <a:spLocks/>
            </p:cNvSpPr>
            <p:nvPr/>
          </p:nvSpPr>
          <p:spPr bwMode="auto">
            <a:xfrm>
              <a:off x="-2608263" y="-1249362"/>
              <a:ext cx="450850" cy="1060450"/>
            </a:xfrm>
            <a:custGeom>
              <a:avLst/>
              <a:gdLst>
                <a:gd name="T0" fmla="*/ 120 w 120"/>
                <a:gd name="T1" fmla="*/ 282 h 282"/>
                <a:gd name="T2" fmla="*/ 120 w 120"/>
                <a:gd name="T3" fmla="*/ 0 h 282"/>
                <a:gd name="T4" fmla="*/ 83 w 120"/>
                <a:gd name="T5" fmla="*/ 0 h 282"/>
                <a:gd name="T6" fmla="*/ 45 w 120"/>
                <a:gd name="T7" fmla="*/ 23 h 282"/>
                <a:gd name="T8" fmla="*/ 0 w 120"/>
                <a:gd name="T9" fmla="*/ 41 h 282"/>
                <a:gd name="T10" fmla="*/ 0 w 120"/>
                <a:gd name="T11" fmla="*/ 92 h 282"/>
                <a:gd name="T12" fmla="*/ 17 w 120"/>
                <a:gd name="T13" fmla="*/ 89 h 282"/>
                <a:gd name="T14" fmla="*/ 33 w 120"/>
                <a:gd name="T15" fmla="*/ 84 h 282"/>
                <a:gd name="T16" fmla="*/ 47 w 120"/>
                <a:gd name="T17" fmla="*/ 77 h 282"/>
                <a:gd name="T18" fmla="*/ 59 w 120"/>
                <a:gd name="T19" fmla="*/ 68 h 282"/>
                <a:gd name="T20" fmla="*/ 59 w 120"/>
                <a:gd name="T21" fmla="*/ 282 h 282"/>
                <a:gd name="T22" fmla="*/ 120 w 120"/>
                <a:gd name="T23" fmla="*/ 28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 h="282">
                  <a:moveTo>
                    <a:pt x="120" y="282"/>
                  </a:moveTo>
                  <a:cubicBezTo>
                    <a:pt x="120" y="0"/>
                    <a:pt x="120" y="0"/>
                    <a:pt x="120" y="0"/>
                  </a:cubicBezTo>
                  <a:cubicBezTo>
                    <a:pt x="83" y="0"/>
                    <a:pt x="83" y="0"/>
                    <a:pt x="83" y="0"/>
                  </a:cubicBezTo>
                  <a:cubicBezTo>
                    <a:pt x="72" y="8"/>
                    <a:pt x="59" y="16"/>
                    <a:pt x="45" y="23"/>
                  </a:cubicBezTo>
                  <a:cubicBezTo>
                    <a:pt x="31" y="31"/>
                    <a:pt x="16" y="36"/>
                    <a:pt x="0" y="41"/>
                  </a:cubicBezTo>
                  <a:cubicBezTo>
                    <a:pt x="0" y="92"/>
                    <a:pt x="0" y="92"/>
                    <a:pt x="0" y="92"/>
                  </a:cubicBezTo>
                  <a:cubicBezTo>
                    <a:pt x="6" y="92"/>
                    <a:pt x="11" y="91"/>
                    <a:pt x="17" y="89"/>
                  </a:cubicBezTo>
                  <a:cubicBezTo>
                    <a:pt x="22" y="88"/>
                    <a:pt x="28" y="86"/>
                    <a:pt x="33" y="84"/>
                  </a:cubicBezTo>
                  <a:cubicBezTo>
                    <a:pt x="38" y="82"/>
                    <a:pt x="43" y="79"/>
                    <a:pt x="47" y="77"/>
                  </a:cubicBezTo>
                  <a:cubicBezTo>
                    <a:pt x="52" y="74"/>
                    <a:pt x="56" y="71"/>
                    <a:pt x="59" y="68"/>
                  </a:cubicBezTo>
                  <a:cubicBezTo>
                    <a:pt x="59" y="282"/>
                    <a:pt x="59" y="282"/>
                    <a:pt x="59" y="282"/>
                  </a:cubicBezTo>
                  <a:lnTo>
                    <a:pt x="120" y="282"/>
                  </a:ln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6" name="Freeform 16"/>
            <p:cNvSpPr>
              <a:spLocks noEditPoints="1"/>
            </p:cNvSpPr>
            <p:nvPr/>
          </p:nvSpPr>
          <p:spPr bwMode="auto">
            <a:xfrm>
              <a:off x="-2709863"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0 w 201"/>
                <a:gd name="T15" fmla="*/ 240 h 286"/>
                <a:gd name="T16" fmla="*/ 62 w 201"/>
                <a:gd name="T17" fmla="*/ 146 h 286"/>
                <a:gd name="T18" fmla="*/ 101 w 201"/>
                <a:gd name="T19" fmla="*/ 47 h 286"/>
                <a:gd name="T20" fmla="*/ 138 w 201"/>
                <a:gd name="T21" fmla="*/ 143 h 286"/>
                <a:gd name="T22" fmla="*/ 100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100"/>
                    <a:pt x="0" y="148"/>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40"/>
                  </a:moveTo>
                  <a:cubicBezTo>
                    <a:pt x="75" y="240"/>
                    <a:pt x="62" y="209"/>
                    <a:pt x="62" y="146"/>
                  </a:cubicBezTo>
                  <a:cubicBezTo>
                    <a:pt x="62" y="80"/>
                    <a:pt x="75" y="47"/>
                    <a:pt x="101" y="47"/>
                  </a:cubicBezTo>
                  <a:cubicBezTo>
                    <a:pt x="126" y="47"/>
                    <a:pt x="138" y="79"/>
                    <a:pt x="138" y="143"/>
                  </a:cubicBezTo>
                  <a:cubicBezTo>
                    <a:pt x="138" y="208"/>
                    <a:pt x="126" y="240"/>
                    <a:pt x="100"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7" name="Freeform 17"/>
            <p:cNvSpPr>
              <a:spLocks noEditPoints="1"/>
            </p:cNvSpPr>
            <p:nvPr/>
          </p:nvSpPr>
          <p:spPr bwMode="auto">
            <a:xfrm>
              <a:off x="-2709863" y="-2732087"/>
              <a:ext cx="755650" cy="1076325"/>
            </a:xfrm>
            <a:custGeom>
              <a:avLst/>
              <a:gdLst>
                <a:gd name="T0" fmla="*/ 104 w 201"/>
                <a:gd name="T1" fmla="*/ 0 h 286"/>
                <a:gd name="T2" fmla="*/ 27 w 201"/>
                <a:gd name="T3" fmla="*/ 38 h 286"/>
                <a:gd name="T4" fmla="*/ 0 w 201"/>
                <a:gd name="T5" fmla="*/ 147 h 286"/>
                <a:gd name="T6" fmla="*/ 99 w 201"/>
                <a:gd name="T7" fmla="*/ 286 h 286"/>
                <a:gd name="T8" fmla="*/ 174 w 201"/>
                <a:gd name="T9" fmla="*/ 249 h 286"/>
                <a:gd name="T10" fmla="*/ 201 w 201"/>
                <a:gd name="T11" fmla="*/ 141 h 286"/>
                <a:gd name="T12" fmla="*/ 104 w 201"/>
                <a:gd name="T13" fmla="*/ 0 h 286"/>
                <a:gd name="T14" fmla="*/ 100 w 201"/>
                <a:gd name="T15" fmla="*/ 239 h 286"/>
                <a:gd name="T16" fmla="*/ 62 w 201"/>
                <a:gd name="T17" fmla="*/ 146 h 286"/>
                <a:gd name="T18" fmla="*/ 101 w 201"/>
                <a:gd name="T19" fmla="*/ 46 h 286"/>
                <a:gd name="T20" fmla="*/ 138 w 201"/>
                <a:gd name="T21" fmla="*/ 143 h 286"/>
                <a:gd name="T22" fmla="*/ 100 w 201"/>
                <a:gd name="T23" fmla="*/ 23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4" y="13"/>
                    <a:pt x="27" y="38"/>
                  </a:cubicBezTo>
                  <a:cubicBezTo>
                    <a:pt x="9" y="63"/>
                    <a:pt x="0" y="99"/>
                    <a:pt x="0" y="147"/>
                  </a:cubicBezTo>
                  <a:cubicBezTo>
                    <a:pt x="0" y="240"/>
                    <a:pt x="33" y="286"/>
                    <a:pt x="99" y="286"/>
                  </a:cubicBezTo>
                  <a:cubicBezTo>
                    <a:pt x="131" y="286"/>
                    <a:pt x="157" y="274"/>
                    <a:pt x="174" y="249"/>
                  </a:cubicBezTo>
                  <a:cubicBezTo>
                    <a:pt x="192" y="224"/>
                    <a:pt x="201" y="188"/>
                    <a:pt x="201" y="141"/>
                  </a:cubicBezTo>
                  <a:cubicBezTo>
                    <a:pt x="201" y="47"/>
                    <a:pt x="168" y="0"/>
                    <a:pt x="104" y="0"/>
                  </a:cubicBezTo>
                  <a:close/>
                  <a:moveTo>
                    <a:pt x="100" y="239"/>
                  </a:moveTo>
                  <a:cubicBezTo>
                    <a:pt x="75" y="239"/>
                    <a:pt x="62" y="208"/>
                    <a:pt x="62" y="146"/>
                  </a:cubicBezTo>
                  <a:cubicBezTo>
                    <a:pt x="62" y="80"/>
                    <a:pt x="75" y="46"/>
                    <a:pt x="101" y="46"/>
                  </a:cubicBezTo>
                  <a:cubicBezTo>
                    <a:pt x="126" y="46"/>
                    <a:pt x="138" y="79"/>
                    <a:pt x="138" y="143"/>
                  </a:cubicBezTo>
                  <a:cubicBezTo>
                    <a:pt x="138" y="207"/>
                    <a:pt x="126" y="239"/>
                    <a:pt x="100" y="239"/>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8" name="Freeform 18"/>
            <p:cNvSpPr>
              <a:spLocks noEditPoints="1"/>
            </p:cNvSpPr>
            <p:nvPr/>
          </p:nvSpPr>
          <p:spPr bwMode="auto">
            <a:xfrm>
              <a:off x="-3592513" y="-1246187"/>
              <a:ext cx="755650" cy="1076325"/>
            </a:xfrm>
            <a:custGeom>
              <a:avLst/>
              <a:gdLst>
                <a:gd name="T0" fmla="*/ 104 w 201"/>
                <a:gd name="T1" fmla="*/ 0 h 286"/>
                <a:gd name="T2" fmla="*/ 27 w 201"/>
                <a:gd name="T3" fmla="*/ 38 h 286"/>
                <a:gd name="T4" fmla="*/ 0 w 201"/>
                <a:gd name="T5" fmla="*/ 148 h 286"/>
                <a:gd name="T6" fmla="*/ 99 w 201"/>
                <a:gd name="T7" fmla="*/ 286 h 286"/>
                <a:gd name="T8" fmla="*/ 175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1" y="0"/>
                    <a:pt x="45" y="13"/>
                    <a:pt x="27" y="38"/>
                  </a:cubicBezTo>
                  <a:cubicBezTo>
                    <a:pt x="9" y="63"/>
                    <a:pt x="0" y="100"/>
                    <a:pt x="0" y="148"/>
                  </a:cubicBezTo>
                  <a:cubicBezTo>
                    <a:pt x="0" y="240"/>
                    <a:pt x="33" y="286"/>
                    <a:pt x="99" y="286"/>
                  </a:cubicBezTo>
                  <a:cubicBezTo>
                    <a:pt x="132" y="286"/>
                    <a:pt x="157" y="274"/>
                    <a:pt x="175" y="249"/>
                  </a:cubicBezTo>
                  <a:cubicBezTo>
                    <a:pt x="192" y="224"/>
                    <a:pt x="201" y="188"/>
                    <a:pt x="201" y="141"/>
                  </a:cubicBezTo>
                  <a:cubicBezTo>
                    <a:pt x="201" y="47"/>
                    <a:pt x="169" y="0"/>
                    <a:pt x="104" y="0"/>
                  </a:cubicBezTo>
                  <a:close/>
                  <a:moveTo>
                    <a:pt x="101" y="240"/>
                  </a:moveTo>
                  <a:cubicBezTo>
                    <a:pt x="75" y="240"/>
                    <a:pt x="62" y="208"/>
                    <a:pt x="62" y="146"/>
                  </a:cubicBezTo>
                  <a:cubicBezTo>
                    <a:pt x="62" y="80"/>
                    <a:pt x="75" y="47"/>
                    <a:pt x="102" y="47"/>
                  </a:cubicBezTo>
                  <a:cubicBezTo>
                    <a:pt x="126" y="47"/>
                    <a:pt x="139" y="79"/>
                    <a:pt x="139" y="143"/>
                  </a:cubicBezTo>
                  <a:cubicBezTo>
                    <a:pt x="139" y="207"/>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sp>
          <p:nvSpPr>
            <p:cNvPr id="49" name="Freeform 19"/>
            <p:cNvSpPr>
              <a:spLocks noEditPoints="1"/>
            </p:cNvSpPr>
            <p:nvPr/>
          </p:nvSpPr>
          <p:spPr bwMode="auto">
            <a:xfrm>
              <a:off x="-1792288" y="239713"/>
              <a:ext cx="755650" cy="1076325"/>
            </a:xfrm>
            <a:custGeom>
              <a:avLst/>
              <a:gdLst>
                <a:gd name="T0" fmla="*/ 104 w 201"/>
                <a:gd name="T1" fmla="*/ 0 h 286"/>
                <a:gd name="T2" fmla="*/ 27 w 201"/>
                <a:gd name="T3" fmla="*/ 38 h 286"/>
                <a:gd name="T4" fmla="*/ 0 w 201"/>
                <a:gd name="T5" fmla="*/ 148 h 286"/>
                <a:gd name="T6" fmla="*/ 99 w 201"/>
                <a:gd name="T7" fmla="*/ 286 h 286"/>
                <a:gd name="T8" fmla="*/ 174 w 201"/>
                <a:gd name="T9" fmla="*/ 249 h 286"/>
                <a:gd name="T10" fmla="*/ 201 w 201"/>
                <a:gd name="T11" fmla="*/ 141 h 286"/>
                <a:gd name="T12" fmla="*/ 104 w 201"/>
                <a:gd name="T13" fmla="*/ 0 h 286"/>
                <a:gd name="T14" fmla="*/ 101 w 201"/>
                <a:gd name="T15" fmla="*/ 240 h 286"/>
                <a:gd name="T16" fmla="*/ 62 w 201"/>
                <a:gd name="T17" fmla="*/ 146 h 286"/>
                <a:gd name="T18" fmla="*/ 102 w 201"/>
                <a:gd name="T19" fmla="*/ 47 h 286"/>
                <a:gd name="T20" fmla="*/ 139 w 201"/>
                <a:gd name="T21" fmla="*/ 143 h 286"/>
                <a:gd name="T22" fmla="*/ 101 w 201"/>
                <a:gd name="T23" fmla="*/ 240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1" h="286">
                  <a:moveTo>
                    <a:pt x="104" y="0"/>
                  </a:moveTo>
                  <a:cubicBezTo>
                    <a:pt x="70" y="0"/>
                    <a:pt x="45" y="13"/>
                    <a:pt x="27" y="38"/>
                  </a:cubicBezTo>
                  <a:cubicBezTo>
                    <a:pt x="9" y="63"/>
                    <a:pt x="0" y="100"/>
                    <a:pt x="0" y="148"/>
                  </a:cubicBezTo>
                  <a:cubicBezTo>
                    <a:pt x="0" y="240"/>
                    <a:pt x="33" y="286"/>
                    <a:pt x="99" y="286"/>
                  </a:cubicBezTo>
                  <a:cubicBezTo>
                    <a:pt x="132" y="286"/>
                    <a:pt x="157" y="274"/>
                    <a:pt x="174" y="249"/>
                  </a:cubicBezTo>
                  <a:cubicBezTo>
                    <a:pt x="192" y="224"/>
                    <a:pt x="201" y="188"/>
                    <a:pt x="201" y="141"/>
                  </a:cubicBezTo>
                  <a:cubicBezTo>
                    <a:pt x="201" y="47"/>
                    <a:pt x="169" y="0"/>
                    <a:pt x="104" y="0"/>
                  </a:cubicBezTo>
                  <a:close/>
                  <a:moveTo>
                    <a:pt x="101" y="240"/>
                  </a:moveTo>
                  <a:cubicBezTo>
                    <a:pt x="75" y="240"/>
                    <a:pt x="62" y="209"/>
                    <a:pt x="62" y="146"/>
                  </a:cubicBezTo>
                  <a:cubicBezTo>
                    <a:pt x="62" y="80"/>
                    <a:pt x="75" y="47"/>
                    <a:pt x="102" y="47"/>
                  </a:cubicBezTo>
                  <a:cubicBezTo>
                    <a:pt x="126" y="47"/>
                    <a:pt x="139" y="79"/>
                    <a:pt x="139" y="143"/>
                  </a:cubicBezTo>
                  <a:cubicBezTo>
                    <a:pt x="139" y="208"/>
                    <a:pt x="126" y="240"/>
                    <a:pt x="101" y="24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a:solidFill>
                  <a:srgbClr val="FFFFFF"/>
                </a:solidFill>
                <a:latin typeface="Segoe Light"/>
              </a:endParaRPr>
            </a:p>
          </p:txBody>
        </p:sp>
      </p:grpSp>
      <p:pic>
        <p:nvPicPr>
          <p:cNvPr id="50" name="Picture 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54888" y="3987180"/>
            <a:ext cx="621533" cy="621533"/>
          </a:xfrm>
          <a:prstGeom prst="rect">
            <a:avLst/>
          </a:prstGeom>
        </p:spPr>
      </p:pic>
      <p:grpSp>
        <p:nvGrpSpPr>
          <p:cNvPr id="51" name="Group 50"/>
          <p:cNvGrpSpPr/>
          <p:nvPr/>
        </p:nvGrpSpPr>
        <p:grpSpPr>
          <a:xfrm>
            <a:off x="4055044" y="3055627"/>
            <a:ext cx="4087387" cy="3014568"/>
            <a:chOff x="4124629" y="3309720"/>
            <a:chExt cx="4169938" cy="3075448"/>
          </a:xfrm>
        </p:grpSpPr>
        <p:grpSp>
          <p:nvGrpSpPr>
            <p:cNvPr id="52" name="Group 51"/>
            <p:cNvGrpSpPr/>
            <p:nvPr/>
          </p:nvGrpSpPr>
          <p:grpSpPr>
            <a:xfrm>
              <a:off x="6060174" y="5483901"/>
              <a:ext cx="1557872" cy="901267"/>
              <a:chOff x="2549983" y="1659716"/>
              <a:chExt cx="1192293" cy="689771"/>
            </a:xfrm>
          </p:grpSpPr>
          <p:sp>
            <p:nvSpPr>
              <p:cNvPr id="59" name="Freeform 58"/>
              <p:cNvSpPr/>
              <p:nvPr/>
            </p:nvSpPr>
            <p:spPr>
              <a:xfrm>
                <a:off x="2549983" y="1724326"/>
                <a:ext cx="942161" cy="625161"/>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496898">
                  <a:lnSpc>
                    <a:spcPct val="80000"/>
                  </a:lnSpc>
                  <a:defRPr/>
                </a:pPr>
                <a:endParaRPr lang="en-US" sz="979" kern="0" dirty="0">
                  <a:solidFill>
                    <a:srgbClr val="FFFFFF"/>
                  </a:solidFill>
                  <a:latin typeface="Segoe Light"/>
                </a:endParaRPr>
              </a:p>
            </p:txBody>
          </p:sp>
          <p:sp>
            <p:nvSpPr>
              <p:cNvPr id="63" name="Freeform 62"/>
              <p:cNvSpPr/>
              <p:nvPr/>
            </p:nvSpPr>
            <p:spPr>
              <a:xfrm>
                <a:off x="2737043" y="1659716"/>
                <a:ext cx="1005233" cy="667011"/>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tlCol="0" anchor="ctr"/>
              <a:lstStyle/>
              <a:p>
                <a:pPr algn="ctr" defTabSz="496898">
                  <a:lnSpc>
                    <a:spcPct val="80000"/>
                  </a:lnSpc>
                  <a:defRPr/>
                </a:pPr>
                <a:endParaRPr lang="en-US" sz="979" kern="0" dirty="0">
                  <a:solidFill>
                    <a:srgbClr val="FFFFFF"/>
                  </a:solidFill>
                  <a:latin typeface="Segoe Light"/>
                </a:endParaRPr>
              </a:p>
            </p:txBody>
          </p:sp>
        </p:grpSp>
        <p:sp>
          <p:nvSpPr>
            <p:cNvPr id="53" name="TextBox 52"/>
            <p:cNvSpPr txBox="1"/>
            <p:nvPr/>
          </p:nvSpPr>
          <p:spPr>
            <a:xfrm>
              <a:off x="4158483" y="3979665"/>
              <a:ext cx="4136084" cy="1392869"/>
            </a:xfrm>
            <a:prstGeom prst="rect">
              <a:avLst/>
            </a:prstGeom>
            <a:noFill/>
            <a:ln>
              <a:noFill/>
            </a:ln>
          </p:spPr>
          <p:txBody>
            <a:bodyPr wrap="square" lIns="179260" tIns="143408" rIns="179260" bIns="143408"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437">
                <a:spcAft>
                  <a:spcPts val="1176"/>
                </a:spcAft>
                <a:defRPr/>
              </a:pPr>
              <a:r>
                <a:rPr lang="en-US" sz="1372" dirty="0">
                  <a:latin typeface="Segoe UI"/>
                </a:rPr>
                <a:t>Get started in minutes</a:t>
              </a:r>
            </a:p>
            <a:p>
              <a:pPr defTabSz="914437">
                <a:spcAft>
                  <a:spcPts val="1176"/>
                </a:spcAft>
                <a:defRPr/>
              </a:pPr>
              <a:r>
                <a:rPr lang="en-US" sz="1372" dirty="0">
                  <a:latin typeface="Segoe UI"/>
                </a:rPr>
                <a:t>Integrated with Azure platform and other Microsoft services (Azure ML, PowerBI &amp; ADF)</a:t>
              </a:r>
            </a:p>
            <a:p>
              <a:pPr defTabSz="914437">
                <a:spcAft>
                  <a:spcPts val="1176"/>
                </a:spcAft>
                <a:defRPr/>
              </a:pPr>
              <a:r>
                <a:rPr lang="en-US" sz="1372" dirty="0">
                  <a:latin typeface="Segoe UI"/>
                </a:rPr>
                <a:t>Enable Hybrid solutions</a:t>
              </a:r>
            </a:p>
          </p:txBody>
        </p:sp>
        <p:sp>
          <p:nvSpPr>
            <p:cNvPr id="54" name="Rectangle 53"/>
            <p:cNvSpPr/>
            <p:nvPr/>
          </p:nvSpPr>
          <p:spPr bwMode="auto">
            <a:xfrm>
              <a:off x="4124629" y="3309720"/>
              <a:ext cx="4112186" cy="7764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defTabSz="1243265" fontAlgn="base">
                <a:lnSpc>
                  <a:spcPct val="90000"/>
                </a:lnSpc>
                <a:spcBef>
                  <a:spcPct val="0"/>
                </a:spcBef>
                <a:spcAft>
                  <a:spcPct val="0"/>
                </a:spcAft>
              </a:pPr>
              <a:r>
                <a:rPr lang="en-US" sz="2133" dirty="0">
                  <a:gradFill>
                    <a:gsLst>
                      <a:gs pos="0">
                        <a:srgbClr val="FFFFFF"/>
                      </a:gs>
                      <a:gs pos="100000">
                        <a:srgbClr val="FFFFFF"/>
                      </a:gs>
                    </a:gsLst>
                    <a:lin ang="5400000" scaled="0"/>
                  </a:gradFill>
                  <a:latin typeface="Segoe UI Light"/>
                  <a:ea typeface="Segoe UI" pitchFamily="34" charset="0"/>
                  <a:cs typeface="Segoe UI" pitchFamily="34" charset="0"/>
                </a:rPr>
                <a:t>End-to-end platform built</a:t>
              </a:r>
              <a:br>
                <a:rPr lang="en-US" sz="2133"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133" dirty="0">
                  <a:gradFill>
                    <a:gsLst>
                      <a:gs pos="0">
                        <a:srgbClr val="FFFFFF"/>
                      </a:gs>
                      <a:gs pos="100000">
                        <a:srgbClr val="FFFFFF"/>
                      </a:gs>
                    </a:gsLst>
                    <a:lin ang="5400000" scaled="0"/>
                  </a:gradFill>
                  <a:latin typeface="Segoe UI Light"/>
                  <a:ea typeface="Segoe UI" pitchFamily="34" charset="0"/>
                  <a:cs typeface="Segoe UI" pitchFamily="34" charset="0"/>
                </a:rPr>
                <a:t>for the cloud</a:t>
              </a:r>
            </a:p>
          </p:txBody>
        </p:sp>
        <p:pic>
          <p:nvPicPr>
            <p:cNvPr id="55" name="Picture 5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1272" y="5339631"/>
              <a:ext cx="434609" cy="434609"/>
            </a:xfrm>
            <a:prstGeom prst="rect">
              <a:avLst/>
            </a:prstGeom>
          </p:spPr>
        </p:pic>
        <p:pic>
          <p:nvPicPr>
            <p:cNvPr id="56" name="Picture 55"/>
            <p:cNvPicPr>
              <a:picLocks noChangeAspect="1"/>
            </p:cNvPicPr>
            <p:nvPr/>
          </p:nvPicPr>
          <p:blipFill>
            <a:blip r:embed="rId5">
              <a:clrChange>
                <a:clrFrom>
                  <a:srgbClr val="000000"/>
                </a:clrFrom>
                <a:clrTo>
                  <a:srgbClr val="000000">
                    <a:alpha val="0"/>
                  </a:srgbClr>
                </a:clrTo>
              </a:clrChange>
            </a:blip>
            <a:stretch>
              <a:fillRect/>
            </a:stretch>
          </p:blipFill>
          <p:spPr>
            <a:xfrm>
              <a:off x="4926878" y="5819101"/>
              <a:ext cx="541790" cy="541789"/>
            </a:xfrm>
            <a:prstGeom prst="rect">
              <a:avLst/>
            </a:prstGeom>
          </p:spPr>
        </p:pic>
      </p:grpSp>
      <p:grpSp>
        <p:nvGrpSpPr>
          <p:cNvPr id="91" name="Group 90"/>
          <p:cNvGrpSpPr/>
          <p:nvPr/>
        </p:nvGrpSpPr>
        <p:grpSpPr>
          <a:xfrm>
            <a:off x="2279357" y="4021200"/>
            <a:ext cx="373503" cy="549203"/>
            <a:chOff x="2324526" y="4169422"/>
            <a:chExt cx="381046" cy="560295"/>
          </a:xfrm>
        </p:grpSpPr>
        <p:sp>
          <p:nvSpPr>
            <p:cNvPr id="92" name="Flowchart: Magnetic Disk 91"/>
            <p:cNvSpPr/>
            <p:nvPr/>
          </p:nvSpPr>
          <p:spPr bwMode="auto">
            <a:xfrm>
              <a:off x="2324526" y="4169422"/>
              <a:ext cx="381046" cy="560295"/>
            </a:xfrm>
            <a:prstGeom prst="flowChartMagneticDisk">
              <a:avLst/>
            </a:prstGeom>
            <a:gradFill flip="none" rotWithShape="1">
              <a:gsLst>
                <a:gs pos="57000">
                  <a:srgbClr val="003F82"/>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err="1">
                <a:solidFill>
                  <a:srgbClr val="FFFFFF"/>
                </a:solidFill>
                <a:latin typeface="Segoe Light"/>
              </a:endParaRPr>
            </a:p>
          </p:txBody>
        </p:sp>
        <p:sp>
          <p:nvSpPr>
            <p:cNvPr id="93" name="Oval 92"/>
            <p:cNvSpPr/>
            <p:nvPr/>
          </p:nvSpPr>
          <p:spPr bwMode="auto">
            <a:xfrm>
              <a:off x="2366342" y="4197108"/>
              <a:ext cx="312260" cy="13298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95" name="Group 94"/>
          <p:cNvGrpSpPr/>
          <p:nvPr/>
        </p:nvGrpSpPr>
        <p:grpSpPr>
          <a:xfrm>
            <a:off x="8289982" y="2341754"/>
            <a:ext cx="3607469" cy="3422485"/>
            <a:chOff x="8456548" y="2456056"/>
            <a:chExt cx="3680328" cy="3491609"/>
          </a:xfrm>
        </p:grpSpPr>
        <p:sp>
          <p:nvSpPr>
            <p:cNvPr id="96" name="Freeform 95"/>
            <p:cNvSpPr>
              <a:spLocks noChangeAspect="1"/>
            </p:cNvSpPr>
            <p:nvPr/>
          </p:nvSpPr>
          <p:spPr bwMode="gray">
            <a:xfrm>
              <a:off x="9186348" y="3909781"/>
              <a:ext cx="1308837" cy="896818"/>
            </a:xfrm>
            <a:custGeom>
              <a:avLst/>
              <a:gdLst>
                <a:gd name="connsiteX0" fmla="*/ 108198 w 5712852"/>
                <a:gd name="connsiteY0" fmla="*/ 3682402 h 3914458"/>
                <a:gd name="connsiteX1" fmla="*/ 5604654 w 5712852"/>
                <a:gd name="connsiteY1" fmla="*/ 3682402 h 3914458"/>
                <a:gd name="connsiteX2" fmla="*/ 5712852 w 5712852"/>
                <a:gd name="connsiteY2" fmla="*/ 3798430 h 3914458"/>
                <a:gd name="connsiteX3" fmla="*/ 5604654 w 5712852"/>
                <a:gd name="connsiteY3" fmla="*/ 3914458 h 3914458"/>
                <a:gd name="connsiteX4" fmla="*/ 108198 w 5712852"/>
                <a:gd name="connsiteY4" fmla="*/ 3914458 h 3914458"/>
                <a:gd name="connsiteX5" fmla="*/ 0 w 5712852"/>
                <a:gd name="connsiteY5" fmla="*/ 3798430 h 3914458"/>
                <a:gd name="connsiteX6" fmla="*/ 108198 w 5712852"/>
                <a:gd name="connsiteY6" fmla="*/ 3682402 h 3914458"/>
                <a:gd name="connsiteX7" fmla="*/ 845170 w 5712852"/>
                <a:gd name="connsiteY7" fmla="*/ 2908607 h 3914458"/>
                <a:gd name="connsiteX8" fmla="*/ 1954772 w 5712852"/>
                <a:gd name="connsiteY8" fmla="*/ 2908607 h 3914458"/>
                <a:gd name="connsiteX9" fmla="*/ 1990796 w 5712852"/>
                <a:gd name="connsiteY9" fmla="*/ 2944230 h 3914458"/>
                <a:gd name="connsiteX10" fmla="*/ 1990796 w 5712852"/>
                <a:gd name="connsiteY10" fmla="*/ 2958479 h 3914458"/>
                <a:gd name="connsiteX11" fmla="*/ 1954772 w 5712852"/>
                <a:gd name="connsiteY11" fmla="*/ 2994101 h 3914458"/>
                <a:gd name="connsiteX12" fmla="*/ 845170 w 5712852"/>
                <a:gd name="connsiteY12" fmla="*/ 2994101 h 3914458"/>
                <a:gd name="connsiteX13" fmla="*/ 809144 w 5712852"/>
                <a:gd name="connsiteY13" fmla="*/ 2958479 h 3914458"/>
                <a:gd name="connsiteX14" fmla="*/ 809144 w 5712852"/>
                <a:gd name="connsiteY14" fmla="*/ 2944230 h 3914458"/>
                <a:gd name="connsiteX15" fmla="*/ 845170 w 5712852"/>
                <a:gd name="connsiteY15" fmla="*/ 2908607 h 3914458"/>
                <a:gd name="connsiteX16" fmla="*/ 845170 w 5712852"/>
                <a:gd name="connsiteY16" fmla="*/ 2618536 h 3914458"/>
                <a:gd name="connsiteX17" fmla="*/ 1954772 w 5712852"/>
                <a:gd name="connsiteY17" fmla="*/ 2618536 h 3914458"/>
                <a:gd name="connsiteX18" fmla="*/ 1990796 w 5712852"/>
                <a:gd name="connsiteY18" fmla="*/ 2655431 h 3914458"/>
                <a:gd name="connsiteX19" fmla="*/ 1990796 w 5712852"/>
                <a:gd name="connsiteY19" fmla="*/ 2670189 h 3914458"/>
                <a:gd name="connsiteX20" fmla="*/ 1954772 w 5712852"/>
                <a:gd name="connsiteY20" fmla="*/ 2707084 h 3914458"/>
                <a:gd name="connsiteX21" fmla="*/ 845170 w 5712852"/>
                <a:gd name="connsiteY21" fmla="*/ 2707084 h 3914458"/>
                <a:gd name="connsiteX22" fmla="*/ 809144 w 5712852"/>
                <a:gd name="connsiteY22" fmla="*/ 2670189 h 3914458"/>
                <a:gd name="connsiteX23" fmla="*/ 809144 w 5712852"/>
                <a:gd name="connsiteY23" fmla="*/ 2655431 h 3914458"/>
                <a:gd name="connsiteX24" fmla="*/ 845170 w 5712852"/>
                <a:gd name="connsiteY24" fmla="*/ 2618536 h 3914458"/>
                <a:gd name="connsiteX25" fmla="*/ 2446370 w 5712852"/>
                <a:gd name="connsiteY25" fmla="*/ 2560522 h 3914458"/>
                <a:gd name="connsiteX26" fmla="*/ 4659920 w 5712852"/>
                <a:gd name="connsiteY26" fmla="*/ 2560522 h 3914458"/>
                <a:gd name="connsiteX27" fmla="*/ 4876228 w 5712852"/>
                <a:gd name="connsiteY27" fmla="*/ 2762859 h 3914458"/>
                <a:gd name="connsiteX28" fmla="*/ 4876228 w 5712852"/>
                <a:gd name="connsiteY28" fmla="*/ 2791764 h 3914458"/>
                <a:gd name="connsiteX29" fmla="*/ 4659920 w 5712852"/>
                <a:gd name="connsiteY29" fmla="*/ 2994101 h 3914458"/>
                <a:gd name="connsiteX30" fmla="*/ 2446370 w 5712852"/>
                <a:gd name="connsiteY30" fmla="*/ 2994101 h 3914458"/>
                <a:gd name="connsiteX31" fmla="*/ 2222852 w 5712852"/>
                <a:gd name="connsiteY31" fmla="*/ 2791764 h 3914458"/>
                <a:gd name="connsiteX32" fmla="*/ 2222852 w 5712852"/>
                <a:gd name="connsiteY32" fmla="*/ 2762859 h 3914458"/>
                <a:gd name="connsiteX33" fmla="*/ 2446370 w 5712852"/>
                <a:gd name="connsiteY33" fmla="*/ 2560522 h 3914458"/>
                <a:gd name="connsiteX34" fmla="*/ 845170 w 5712852"/>
                <a:gd name="connsiteY34" fmla="*/ 2331519 h 3914458"/>
                <a:gd name="connsiteX35" fmla="*/ 1954772 w 5712852"/>
                <a:gd name="connsiteY35" fmla="*/ 2331519 h 3914458"/>
                <a:gd name="connsiteX36" fmla="*/ 1990796 w 5712852"/>
                <a:gd name="connsiteY36" fmla="*/ 2367141 h 3914458"/>
                <a:gd name="connsiteX37" fmla="*/ 1990796 w 5712852"/>
                <a:gd name="connsiteY37" fmla="*/ 2381390 h 3914458"/>
                <a:gd name="connsiteX38" fmla="*/ 1954772 w 5712852"/>
                <a:gd name="connsiteY38" fmla="*/ 2417013 h 3914458"/>
                <a:gd name="connsiteX39" fmla="*/ 845170 w 5712852"/>
                <a:gd name="connsiteY39" fmla="*/ 2417013 h 3914458"/>
                <a:gd name="connsiteX40" fmla="*/ 809144 w 5712852"/>
                <a:gd name="connsiteY40" fmla="*/ 2381390 h 3914458"/>
                <a:gd name="connsiteX41" fmla="*/ 809144 w 5712852"/>
                <a:gd name="connsiteY41" fmla="*/ 2367141 h 3914458"/>
                <a:gd name="connsiteX42" fmla="*/ 845170 w 5712852"/>
                <a:gd name="connsiteY42" fmla="*/ 2331519 h 3914458"/>
                <a:gd name="connsiteX43" fmla="*/ 845170 w 5712852"/>
                <a:gd name="connsiteY43" fmla="*/ 2041449 h 3914458"/>
                <a:gd name="connsiteX44" fmla="*/ 1954772 w 5712852"/>
                <a:gd name="connsiteY44" fmla="*/ 2041449 h 3914458"/>
                <a:gd name="connsiteX45" fmla="*/ 1990796 w 5712852"/>
                <a:gd name="connsiteY45" fmla="*/ 2078344 h 3914458"/>
                <a:gd name="connsiteX46" fmla="*/ 1990796 w 5712852"/>
                <a:gd name="connsiteY46" fmla="*/ 2093102 h 3914458"/>
                <a:gd name="connsiteX47" fmla="*/ 1954772 w 5712852"/>
                <a:gd name="connsiteY47" fmla="*/ 2129997 h 3914458"/>
                <a:gd name="connsiteX48" fmla="*/ 845170 w 5712852"/>
                <a:gd name="connsiteY48" fmla="*/ 2129997 h 3914458"/>
                <a:gd name="connsiteX49" fmla="*/ 809144 w 5712852"/>
                <a:gd name="connsiteY49" fmla="*/ 2093102 h 3914458"/>
                <a:gd name="connsiteX50" fmla="*/ 809144 w 5712852"/>
                <a:gd name="connsiteY50" fmla="*/ 2078344 h 3914458"/>
                <a:gd name="connsiteX51" fmla="*/ 845170 w 5712852"/>
                <a:gd name="connsiteY51" fmla="*/ 2041449 h 3914458"/>
                <a:gd name="connsiteX52" fmla="*/ 3106861 w 5712852"/>
                <a:gd name="connsiteY52" fmla="*/ 1436128 h 3914458"/>
                <a:gd name="connsiteX53" fmla="*/ 3279630 w 5712852"/>
                <a:gd name="connsiteY53" fmla="*/ 1679384 h 3914458"/>
                <a:gd name="connsiteX54" fmla="*/ 3195994 w 5712852"/>
                <a:gd name="connsiteY54" fmla="*/ 1860133 h 3914458"/>
                <a:gd name="connsiteX55" fmla="*/ 3041379 w 5712852"/>
                <a:gd name="connsiteY55" fmla="*/ 1526256 h 3914458"/>
                <a:gd name="connsiteX56" fmla="*/ 2784464 w 5712852"/>
                <a:gd name="connsiteY56" fmla="*/ 1128801 h 3914458"/>
                <a:gd name="connsiteX57" fmla="*/ 2966034 w 5712852"/>
                <a:gd name="connsiteY57" fmla="*/ 1515688 h 3914458"/>
                <a:gd name="connsiteX58" fmla="*/ 2546062 w 5712852"/>
                <a:gd name="connsiteY58" fmla="*/ 2098457 h 3914458"/>
                <a:gd name="connsiteX59" fmla="*/ 2538450 w 5712852"/>
                <a:gd name="connsiteY59" fmla="*/ 2093324 h 3914458"/>
                <a:gd name="connsiteX60" fmla="*/ 2655989 w 5712852"/>
                <a:gd name="connsiteY60" fmla="*/ 1632500 h 3914458"/>
                <a:gd name="connsiteX61" fmla="*/ 2784464 w 5712852"/>
                <a:gd name="connsiteY61" fmla="*/ 1128801 h 3914458"/>
                <a:gd name="connsiteX62" fmla="*/ 1348411 w 5712852"/>
                <a:gd name="connsiteY62" fmla="*/ 680933 h 3914458"/>
                <a:gd name="connsiteX63" fmla="*/ 1507411 w 5712852"/>
                <a:gd name="connsiteY63" fmla="*/ 738588 h 3914458"/>
                <a:gd name="connsiteX64" fmla="*/ 1550775 w 5712852"/>
                <a:gd name="connsiteY64" fmla="*/ 889932 h 3914458"/>
                <a:gd name="connsiteX65" fmla="*/ 1507411 w 5712852"/>
                <a:gd name="connsiteY65" fmla="*/ 1041276 h 3914458"/>
                <a:gd name="connsiteX66" fmla="*/ 1471275 w 5712852"/>
                <a:gd name="connsiteY66" fmla="*/ 1156586 h 3914458"/>
                <a:gd name="connsiteX67" fmla="*/ 1724227 w 5712852"/>
                <a:gd name="connsiteY67" fmla="*/ 1257482 h 3914458"/>
                <a:gd name="connsiteX68" fmla="*/ 1760365 w 5712852"/>
                <a:gd name="connsiteY68" fmla="*/ 1322344 h 3914458"/>
                <a:gd name="connsiteX69" fmla="*/ 1782045 w 5712852"/>
                <a:gd name="connsiteY69" fmla="*/ 1538550 h 3914458"/>
                <a:gd name="connsiteX70" fmla="*/ 1789273 w 5712852"/>
                <a:gd name="connsiteY70" fmla="*/ 1661066 h 3914458"/>
                <a:gd name="connsiteX71" fmla="*/ 1008731 w 5712852"/>
                <a:gd name="connsiteY71" fmla="*/ 1661066 h 3914458"/>
                <a:gd name="connsiteX72" fmla="*/ 1008731 w 5712852"/>
                <a:gd name="connsiteY72" fmla="*/ 1372792 h 3914458"/>
                <a:gd name="connsiteX73" fmla="*/ 1044867 w 5712852"/>
                <a:gd name="connsiteY73" fmla="*/ 1264689 h 3914458"/>
                <a:gd name="connsiteX74" fmla="*/ 1268911 w 5712852"/>
                <a:gd name="connsiteY74" fmla="*/ 1156586 h 3914458"/>
                <a:gd name="connsiteX75" fmla="*/ 1218321 w 5712852"/>
                <a:gd name="connsiteY75" fmla="*/ 1026863 h 3914458"/>
                <a:gd name="connsiteX76" fmla="*/ 1203867 w 5712852"/>
                <a:gd name="connsiteY76" fmla="*/ 803450 h 3914458"/>
                <a:gd name="connsiteX77" fmla="*/ 1348411 w 5712852"/>
                <a:gd name="connsiteY77" fmla="*/ 680933 h 3914458"/>
                <a:gd name="connsiteX78" fmla="*/ 4473179 w 5712852"/>
                <a:gd name="connsiteY78" fmla="*/ 550320 h 3914458"/>
                <a:gd name="connsiteX79" fmla="*/ 4357849 w 5712852"/>
                <a:gd name="connsiteY79" fmla="*/ 665650 h 3914458"/>
                <a:gd name="connsiteX80" fmla="*/ 4366912 w 5712852"/>
                <a:gd name="connsiteY80" fmla="*/ 710542 h 3914458"/>
                <a:gd name="connsiteX81" fmla="*/ 4381211 w 5712852"/>
                <a:gd name="connsiteY81" fmla="*/ 731748 h 3914458"/>
                <a:gd name="connsiteX82" fmla="*/ 4020705 w 5712852"/>
                <a:gd name="connsiteY82" fmla="*/ 1187369 h 3914458"/>
                <a:gd name="connsiteX83" fmla="*/ 3581985 w 5712852"/>
                <a:gd name="connsiteY83" fmla="*/ 1025953 h 3914458"/>
                <a:gd name="connsiteX84" fmla="*/ 3313364 w 5712852"/>
                <a:gd name="connsiteY84" fmla="*/ 1606479 h 3914458"/>
                <a:gd name="connsiteX85" fmla="*/ 3107984 w 5712852"/>
                <a:gd name="connsiteY85" fmla="*/ 1318713 h 3914458"/>
                <a:gd name="connsiteX86" fmla="*/ 3008924 w 5712852"/>
                <a:gd name="connsiteY86" fmla="*/ 1456172 h 3914458"/>
                <a:gd name="connsiteX87" fmla="*/ 2764891 w 5712852"/>
                <a:gd name="connsiteY87" fmla="*/ 929204 h 3914458"/>
                <a:gd name="connsiteX88" fmla="*/ 2474691 w 5712852"/>
                <a:gd name="connsiteY88" fmla="*/ 2083778 h 3914458"/>
                <a:gd name="connsiteX89" fmla="*/ 2443768 w 5712852"/>
                <a:gd name="connsiteY89" fmla="*/ 2090021 h 3914458"/>
                <a:gd name="connsiteX90" fmla="*/ 2373329 w 5712852"/>
                <a:gd name="connsiteY90" fmla="*/ 2196288 h 3914458"/>
                <a:gd name="connsiteX91" fmla="*/ 2488659 w 5712852"/>
                <a:gd name="connsiteY91" fmla="*/ 2311618 h 3914458"/>
                <a:gd name="connsiteX92" fmla="*/ 2603989 w 5712852"/>
                <a:gd name="connsiteY92" fmla="*/ 2196288 h 3914458"/>
                <a:gd name="connsiteX93" fmla="*/ 2594926 w 5712852"/>
                <a:gd name="connsiteY93" fmla="*/ 2151397 h 3914458"/>
                <a:gd name="connsiteX94" fmla="*/ 2591202 w 5712852"/>
                <a:gd name="connsiteY94" fmla="*/ 2145873 h 3914458"/>
                <a:gd name="connsiteX95" fmla="*/ 2998617 w 5712852"/>
                <a:gd name="connsiteY95" fmla="*/ 1585114 h 3914458"/>
                <a:gd name="connsiteX96" fmla="*/ 3196260 w 5712852"/>
                <a:gd name="connsiteY96" fmla="*/ 2006249 h 3914458"/>
                <a:gd name="connsiteX97" fmla="*/ 3323276 w 5712852"/>
                <a:gd name="connsiteY97" fmla="*/ 1740837 h 3914458"/>
                <a:gd name="connsiteX98" fmla="*/ 3475135 w 5712852"/>
                <a:gd name="connsiteY98" fmla="*/ 1954653 h 3914458"/>
                <a:gd name="connsiteX99" fmla="*/ 4009339 w 5712852"/>
                <a:gd name="connsiteY99" fmla="*/ 1650537 h 3914458"/>
                <a:gd name="connsiteX100" fmla="*/ 4199709 w 5712852"/>
                <a:gd name="connsiteY100" fmla="*/ 1913604 h 3914458"/>
                <a:gd name="connsiteX101" fmla="*/ 4529157 w 5712852"/>
                <a:gd name="connsiteY101" fmla="*/ 1580232 h 3914458"/>
                <a:gd name="connsiteX102" fmla="*/ 4543618 w 5712852"/>
                <a:gd name="connsiteY102" fmla="*/ 1589982 h 3914458"/>
                <a:gd name="connsiteX103" fmla="*/ 4588509 w 5712852"/>
                <a:gd name="connsiteY103" fmla="*/ 1599045 h 3914458"/>
                <a:gd name="connsiteX104" fmla="*/ 4703839 w 5712852"/>
                <a:gd name="connsiteY104" fmla="*/ 1483715 h 3914458"/>
                <a:gd name="connsiteX105" fmla="*/ 4588509 w 5712852"/>
                <a:gd name="connsiteY105" fmla="*/ 1368385 h 3914458"/>
                <a:gd name="connsiteX106" fmla="*/ 4473179 w 5712852"/>
                <a:gd name="connsiteY106" fmla="*/ 1483715 h 3914458"/>
                <a:gd name="connsiteX107" fmla="*/ 4480139 w 5712852"/>
                <a:gd name="connsiteY107" fmla="*/ 1518186 h 3914458"/>
                <a:gd name="connsiteX108" fmla="*/ 4217485 w 5712852"/>
                <a:gd name="connsiteY108" fmla="*/ 1798164 h 3914458"/>
                <a:gd name="connsiteX109" fmla="*/ 4037504 w 5712852"/>
                <a:gd name="connsiteY109" fmla="*/ 1560366 h 3914458"/>
                <a:gd name="connsiteX110" fmla="*/ 3498455 w 5712852"/>
                <a:gd name="connsiteY110" fmla="*/ 1865818 h 3914458"/>
                <a:gd name="connsiteX111" fmla="*/ 3357787 w 5712852"/>
                <a:gd name="connsiteY111" fmla="*/ 1668722 h 3914458"/>
                <a:gd name="connsiteX112" fmla="*/ 3620404 w 5712852"/>
                <a:gd name="connsiteY112" fmla="*/ 1119958 h 3914458"/>
                <a:gd name="connsiteX113" fmla="*/ 4047072 w 5712852"/>
                <a:gd name="connsiteY113" fmla="*/ 1271366 h 3914458"/>
                <a:gd name="connsiteX114" fmla="*/ 4431112 w 5712852"/>
                <a:gd name="connsiteY114" fmla="*/ 772487 h 3914458"/>
                <a:gd name="connsiteX115" fmla="*/ 4473179 w 5712852"/>
                <a:gd name="connsiteY115" fmla="*/ 780980 h 3914458"/>
                <a:gd name="connsiteX116" fmla="*/ 4588509 w 5712852"/>
                <a:gd name="connsiteY116" fmla="*/ 665650 h 3914458"/>
                <a:gd name="connsiteX117" fmla="*/ 4473179 w 5712852"/>
                <a:gd name="connsiteY117" fmla="*/ 550320 h 3914458"/>
                <a:gd name="connsiteX118" fmla="*/ 924425 w 5712852"/>
                <a:gd name="connsiteY118" fmla="*/ 479411 h 3914458"/>
                <a:gd name="connsiteX119" fmla="*/ 1875513 w 5712852"/>
                <a:gd name="connsiteY119" fmla="*/ 479411 h 3914458"/>
                <a:gd name="connsiteX120" fmla="*/ 1990795 w 5712852"/>
                <a:gd name="connsiteY120" fmla="*/ 594694 h 3914458"/>
                <a:gd name="connsiteX121" fmla="*/ 1990795 w 5712852"/>
                <a:gd name="connsiteY121" fmla="*/ 1545784 h 3914458"/>
                <a:gd name="connsiteX122" fmla="*/ 1875513 w 5712852"/>
                <a:gd name="connsiteY122" fmla="*/ 1661067 h 3914458"/>
                <a:gd name="connsiteX123" fmla="*/ 1846691 w 5712852"/>
                <a:gd name="connsiteY123" fmla="*/ 1661067 h 3914458"/>
                <a:gd name="connsiteX124" fmla="*/ 1839487 w 5712852"/>
                <a:gd name="connsiteY124" fmla="*/ 1531373 h 3914458"/>
                <a:gd name="connsiteX125" fmla="*/ 1817871 w 5712852"/>
                <a:gd name="connsiteY125" fmla="*/ 1315217 h 3914458"/>
                <a:gd name="connsiteX126" fmla="*/ 1817871 w 5712852"/>
                <a:gd name="connsiteY126" fmla="*/ 1308011 h 3914458"/>
                <a:gd name="connsiteX127" fmla="*/ 1817871 w 5712852"/>
                <a:gd name="connsiteY127" fmla="*/ 1300806 h 3914458"/>
                <a:gd name="connsiteX128" fmla="*/ 1810665 w 5712852"/>
                <a:gd name="connsiteY128" fmla="*/ 1293601 h 3914458"/>
                <a:gd name="connsiteX129" fmla="*/ 1753025 w 5712852"/>
                <a:gd name="connsiteY129" fmla="*/ 1207138 h 3914458"/>
                <a:gd name="connsiteX130" fmla="*/ 1666561 w 5712852"/>
                <a:gd name="connsiteY130" fmla="*/ 1171112 h 3914458"/>
                <a:gd name="connsiteX131" fmla="*/ 1529663 w 5712852"/>
                <a:gd name="connsiteY131" fmla="*/ 1127881 h 3914458"/>
                <a:gd name="connsiteX132" fmla="*/ 1551279 w 5712852"/>
                <a:gd name="connsiteY132" fmla="*/ 1077444 h 3914458"/>
                <a:gd name="connsiteX133" fmla="*/ 1608919 w 5712852"/>
                <a:gd name="connsiteY133" fmla="*/ 904519 h 3914458"/>
                <a:gd name="connsiteX134" fmla="*/ 1608919 w 5712852"/>
                <a:gd name="connsiteY134" fmla="*/ 897314 h 3914458"/>
                <a:gd name="connsiteX135" fmla="*/ 1608919 w 5712852"/>
                <a:gd name="connsiteY135" fmla="*/ 890109 h 3914458"/>
                <a:gd name="connsiteX136" fmla="*/ 1558483 w 5712852"/>
                <a:gd name="connsiteY136" fmla="*/ 702773 h 3914458"/>
                <a:gd name="connsiteX137" fmla="*/ 1349533 w 5712852"/>
                <a:gd name="connsiteY137" fmla="*/ 623515 h 3914458"/>
                <a:gd name="connsiteX138" fmla="*/ 1147787 w 5712852"/>
                <a:gd name="connsiteY138" fmla="*/ 796441 h 3914458"/>
                <a:gd name="connsiteX139" fmla="*/ 1162197 w 5712852"/>
                <a:gd name="connsiteY139" fmla="*/ 1041418 h 3914458"/>
                <a:gd name="connsiteX140" fmla="*/ 1198223 w 5712852"/>
                <a:gd name="connsiteY140" fmla="*/ 1106265 h 3914458"/>
                <a:gd name="connsiteX141" fmla="*/ 1205429 w 5712852"/>
                <a:gd name="connsiteY141" fmla="*/ 1120676 h 3914458"/>
                <a:gd name="connsiteX142" fmla="*/ 1162197 w 5712852"/>
                <a:gd name="connsiteY142" fmla="*/ 1135086 h 3914458"/>
                <a:gd name="connsiteX143" fmla="*/ 996477 w 5712852"/>
                <a:gd name="connsiteY143" fmla="*/ 1228754 h 3914458"/>
                <a:gd name="connsiteX144" fmla="*/ 953247 w 5712852"/>
                <a:gd name="connsiteY144" fmla="*/ 1372858 h 3914458"/>
                <a:gd name="connsiteX145" fmla="*/ 953247 w 5712852"/>
                <a:gd name="connsiteY145" fmla="*/ 1416090 h 3914458"/>
                <a:gd name="connsiteX146" fmla="*/ 953247 w 5712852"/>
                <a:gd name="connsiteY146" fmla="*/ 1661067 h 3914458"/>
                <a:gd name="connsiteX147" fmla="*/ 924425 w 5712852"/>
                <a:gd name="connsiteY147" fmla="*/ 1661067 h 3914458"/>
                <a:gd name="connsiteX148" fmla="*/ 809143 w 5712852"/>
                <a:gd name="connsiteY148" fmla="*/ 1545784 h 3914458"/>
                <a:gd name="connsiteX149" fmla="*/ 809143 w 5712852"/>
                <a:gd name="connsiteY149" fmla="*/ 594694 h 3914458"/>
                <a:gd name="connsiteX150" fmla="*/ 924425 w 5712852"/>
                <a:gd name="connsiteY150" fmla="*/ 479411 h 3914458"/>
                <a:gd name="connsiteX151" fmla="*/ 2313880 w 5712852"/>
                <a:gd name="connsiteY151" fmla="*/ 395700 h 3914458"/>
                <a:gd name="connsiteX152" fmla="*/ 4804846 w 5712852"/>
                <a:gd name="connsiteY152" fmla="*/ 395700 h 3914458"/>
                <a:gd name="connsiteX153" fmla="*/ 4904687 w 5712852"/>
                <a:gd name="connsiteY153" fmla="*/ 495541 h 3914458"/>
                <a:gd name="connsiteX154" fmla="*/ 4904687 w 5712852"/>
                <a:gd name="connsiteY154" fmla="*/ 2366397 h 3914458"/>
                <a:gd name="connsiteX155" fmla="*/ 4804846 w 5712852"/>
                <a:gd name="connsiteY155" fmla="*/ 2466238 h 3914458"/>
                <a:gd name="connsiteX156" fmla="*/ 2313880 w 5712852"/>
                <a:gd name="connsiteY156" fmla="*/ 2466238 h 3914458"/>
                <a:gd name="connsiteX157" fmla="*/ 2214039 w 5712852"/>
                <a:gd name="connsiteY157" fmla="*/ 2366397 h 3914458"/>
                <a:gd name="connsiteX158" fmla="*/ 2214039 w 5712852"/>
                <a:gd name="connsiteY158" fmla="*/ 495541 h 3914458"/>
                <a:gd name="connsiteX159" fmla="*/ 2313880 w 5712852"/>
                <a:gd name="connsiteY159" fmla="*/ 395700 h 3914458"/>
                <a:gd name="connsiteX160" fmla="*/ 575889 w 5712852"/>
                <a:gd name="connsiteY160" fmla="*/ 225891 h 3914458"/>
                <a:gd name="connsiteX161" fmla="*/ 575889 w 5712852"/>
                <a:gd name="connsiteY161" fmla="*/ 3334021 h 3914458"/>
                <a:gd name="connsiteX162" fmla="*/ 5090355 w 5712852"/>
                <a:gd name="connsiteY162" fmla="*/ 3334021 h 3914458"/>
                <a:gd name="connsiteX163" fmla="*/ 5090355 w 5712852"/>
                <a:gd name="connsiteY163" fmla="*/ 225891 h 3914458"/>
                <a:gd name="connsiteX164" fmla="*/ 521327 w 5712852"/>
                <a:gd name="connsiteY164" fmla="*/ 0 h 3914458"/>
                <a:gd name="connsiteX165" fmla="*/ 5144918 w 5712852"/>
                <a:gd name="connsiteY165" fmla="*/ 0 h 3914458"/>
                <a:gd name="connsiteX166" fmla="*/ 5300522 w 5712852"/>
                <a:gd name="connsiteY166" fmla="*/ 155604 h 3914458"/>
                <a:gd name="connsiteX167" fmla="*/ 5300522 w 5712852"/>
                <a:gd name="connsiteY167" fmla="*/ 3404308 h 3914458"/>
                <a:gd name="connsiteX168" fmla="*/ 5144918 w 5712852"/>
                <a:gd name="connsiteY168" fmla="*/ 3559912 h 3914458"/>
                <a:gd name="connsiteX169" fmla="*/ 521327 w 5712852"/>
                <a:gd name="connsiteY169" fmla="*/ 3559912 h 3914458"/>
                <a:gd name="connsiteX170" fmla="*/ 365723 w 5712852"/>
                <a:gd name="connsiteY170" fmla="*/ 3404308 h 3914458"/>
                <a:gd name="connsiteX171" fmla="*/ 365723 w 5712852"/>
                <a:gd name="connsiteY171" fmla="*/ 155604 h 3914458"/>
                <a:gd name="connsiteX172" fmla="*/ 521327 w 5712852"/>
                <a:gd name="connsiteY172" fmla="*/ 0 h 3914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Lst>
              <a:rect l="l" t="t" r="r" b="b"/>
              <a:pathLst>
                <a:path w="5712852" h="3914458">
                  <a:moveTo>
                    <a:pt x="108198" y="3682402"/>
                  </a:moveTo>
                  <a:cubicBezTo>
                    <a:pt x="108198" y="3682402"/>
                    <a:pt x="108198" y="3682402"/>
                    <a:pt x="5604654" y="3682402"/>
                  </a:cubicBezTo>
                  <a:cubicBezTo>
                    <a:pt x="5662360" y="3682402"/>
                    <a:pt x="5712852" y="3733164"/>
                    <a:pt x="5712852" y="3798430"/>
                  </a:cubicBezTo>
                  <a:cubicBezTo>
                    <a:pt x="5712852" y="3863696"/>
                    <a:pt x="5662360" y="3914458"/>
                    <a:pt x="5604654" y="3914458"/>
                  </a:cubicBezTo>
                  <a:cubicBezTo>
                    <a:pt x="5604654" y="3914458"/>
                    <a:pt x="5604654" y="3914458"/>
                    <a:pt x="108198" y="3914458"/>
                  </a:cubicBezTo>
                  <a:cubicBezTo>
                    <a:pt x="50493" y="3914458"/>
                    <a:pt x="0" y="3863696"/>
                    <a:pt x="0" y="3798430"/>
                  </a:cubicBezTo>
                  <a:cubicBezTo>
                    <a:pt x="0" y="3733164"/>
                    <a:pt x="50493" y="3682402"/>
                    <a:pt x="108198" y="3682402"/>
                  </a:cubicBezTo>
                  <a:close/>
                  <a:moveTo>
                    <a:pt x="845170" y="2908607"/>
                  </a:moveTo>
                  <a:cubicBezTo>
                    <a:pt x="845170" y="2908607"/>
                    <a:pt x="845170" y="2908607"/>
                    <a:pt x="1954772" y="2908607"/>
                  </a:cubicBezTo>
                  <a:cubicBezTo>
                    <a:pt x="1976386" y="2908607"/>
                    <a:pt x="1990796" y="2922856"/>
                    <a:pt x="1990796" y="2944230"/>
                  </a:cubicBezTo>
                  <a:cubicBezTo>
                    <a:pt x="1990796" y="2944230"/>
                    <a:pt x="1990796" y="2944230"/>
                    <a:pt x="1990796" y="2958479"/>
                  </a:cubicBezTo>
                  <a:cubicBezTo>
                    <a:pt x="1990796" y="2979852"/>
                    <a:pt x="1976386" y="2994101"/>
                    <a:pt x="1954772" y="2994101"/>
                  </a:cubicBezTo>
                  <a:cubicBezTo>
                    <a:pt x="1954772" y="2994101"/>
                    <a:pt x="1954772" y="2994101"/>
                    <a:pt x="845170" y="2994101"/>
                  </a:cubicBezTo>
                  <a:cubicBezTo>
                    <a:pt x="823554" y="2994101"/>
                    <a:pt x="809144" y="2979852"/>
                    <a:pt x="809144" y="2958479"/>
                  </a:cubicBezTo>
                  <a:cubicBezTo>
                    <a:pt x="809144" y="2958479"/>
                    <a:pt x="809144" y="2958479"/>
                    <a:pt x="809144" y="2944230"/>
                  </a:cubicBezTo>
                  <a:cubicBezTo>
                    <a:pt x="809144" y="2922856"/>
                    <a:pt x="823554" y="2908607"/>
                    <a:pt x="845170" y="2908607"/>
                  </a:cubicBezTo>
                  <a:close/>
                  <a:moveTo>
                    <a:pt x="845170" y="2618536"/>
                  </a:moveTo>
                  <a:cubicBezTo>
                    <a:pt x="845170" y="2618536"/>
                    <a:pt x="845170" y="2618536"/>
                    <a:pt x="1954772" y="2618536"/>
                  </a:cubicBezTo>
                  <a:cubicBezTo>
                    <a:pt x="1976386" y="2618536"/>
                    <a:pt x="1990796" y="2633294"/>
                    <a:pt x="1990796" y="2655431"/>
                  </a:cubicBezTo>
                  <a:cubicBezTo>
                    <a:pt x="1990796" y="2655431"/>
                    <a:pt x="1990796" y="2655431"/>
                    <a:pt x="1990796" y="2670189"/>
                  </a:cubicBezTo>
                  <a:cubicBezTo>
                    <a:pt x="1990796" y="2692326"/>
                    <a:pt x="1976386" y="2707084"/>
                    <a:pt x="1954772" y="2707084"/>
                  </a:cubicBezTo>
                  <a:cubicBezTo>
                    <a:pt x="1954772" y="2707084"/>
                    <a:pt x="1954772" y="2707084"/>
                    <a:pt x="845170" y="2707084"/>
                  </a:cubicBezTo>
                  <a:cubicBezTo>
                    <a:pt x="823554" y="2707084"/>
                    <a:pt x="809144" y="2692326"/>
                    <a:pt x="809144" y="2670189"/>
                  </a:cubicBezTo>
                  <a:cubicBezTo>
                    <a:pt x="809144" y="2670189"/>
                    <a:pt x="809144" y="2670189"/>
                    <a:pt x="809144" y="2655431"/>
                  </a:cubicBezTo>
                  <a:cubicBezTo>
                    <a:pt x="809144" y="2633294"/>
                    <a:pt x="823554" y="2618536"/>
                    <a:pt x="845170" y="2618536"/>
                  </a:cubicBezTo>
                  <a:close/>
                  <a:moveTo>
                    <a:pt x="2446370" y="2560522"/>
                  </a:moveTo>
                  <a:cubicBezTo>
                    <a:pt x="4659920" y="2560522"/>
                    <a:pt x="4659920" y="2560522"/>
                    <a:pt x="4659920" y="2560522"/>
                  </a:cubicBezTo>
                  <a:cubicBezTo>
                    <a:pt x="4782496" y="2560522"/>
                    <a:pt x="4876228" y="2654464"/>
                    <a:pt x="4876228" y="2762859"/>
                  </a:cubicBezTo>
                  <a:lnTo>
                    <a:pt x="4876228" y="2791764"/>
                  </a:lnTo>
                  <a:cubicBezTo>
                    <a:pt x="4876228" y="2900159"/>
                    <a:pt x="4782496" y="2994101"/>
                    <a:pt x="4659920" y="2994101"/>
                  </a:cubicBezTo>
                  <a:cubicBezTo>
                    <a:pt x="2446370" y="2994101"/>
                    <a:pt x="2446370" y="2994101"/>
                    <a:pt x="2446370" y="2994101"/>
                  </a:cubicBezTo>
                  <a:cubicBezTo>
                    <a:pt x="2323796" y="2994101"/>
                    <a:pt x="2222852" y="2900159"/>
                    <a:pt x="2222852" y="2791764"/>
                  </a:cubicBezTo>
                  <a:cubicBezTo>
                    <a:pt x="2222852" y="2762859"/>
                    <a:pt x="2222852" y="2762859"/>
                    <a:pt x="2222852" y="2762859"/>
                  </a:cubicBezTo>
                  <a:cubicBezTo>
                    <a:pt x="2222852" y="2654464"/>
                    <a:pt x="2323796" y="2560522"/>
                    <a:pt x="2446370" y="2560522"/>
                  </a:cubicBezTo>
                  <a:close/>
                  <a:moveTo>
                    <a:pt x="845170" y="2331519"/>
                  </a:moveTo>
                  <a:cubicBezTo>
                    <a:pt x="845170" y="2331519"/>
                    <a:pt x="845170" y="2331519"/>
                    <a:pt x="1954772" y="2331519"/>
                  </a:cubicBezTo>
                  <a:cubicBezTo>
                    <a:pt x="1976386" y="2331519"/>
                    <a:pt x="1990796" y="2345768"/>
                    <a:pt x="1990796" y="2367141"/>
                  </a:cubicBezTo>
                  <a:cubicBezTo>
                    <a:pt x="1990796" y="2367141"/>
                    <a:pt x="1990796" y="2367141"/>
                    <a:pt x="1990796" y="2381390"/>
                  </a:cubicBezTo>
                  <a:cubicBezTo>
                    <a:pt x="1990796" y="2402764"/>
                    <a:pt x="1976386" y="2417013"/>
                    <a:pt x="1954772" y="2417013"/>
                  </a:cubicBezTo>
                  <a:cubicBezTo>
                    <a:pt x="1954772" y="2417013"/>
                    <a:pt x="1954772" y="2417013"/>
                    <a:pt x="845170" y="2417013"/>
                  </a:cubicBezTo>
                  <a:cubicBezTo>
                    <a:pt x="823554" y="2417013"/>
                    <a:pt x="809144" y="2402764"/>
                    <a:pt x="809144" y="2381390"/>
                  </a:cubicBezTo>
                  <a:cubicBezTo>
                    <a:pt x="809144" y="2381390"/>
                    <a:pt x="809144" y="2381390"/>
                    <a:pt x="809144" y="2367141"/>
                  </a:cubicBezTo>
                  <a:cubicBezTo>
                    <a:pt x="809144" y="2345768"/>
                    <a:pt x="823554" y="2331519"/>
                    <a:pt x="845170" y="2331519"/>
                  </a:cubicBezTo>
                  <a:close/>
                  <a:moveTo>
                    <a:pt x="845170" y="2041449"/>
                  </a:moveTo>
                  <a:cubicBezTo>
                    <a:pt x="845170" y="2041449"/>
                    <a:pt x="845170" y="2041449"/>
                    <a:pt x="1954772" y="2041449"/>
                  </a:cubicBezTo>
                  <a:cubicBezTo>
                    <a:pt x="1976386" y="2041449"/>
                    <a:pt x="1990796" y="2056207"/>
                    <a:pt x="1990796" y="2078344"/>
                  </a:cubicBezTo>
                  <a:cubicBezTo>
                    <a:pt x="1990796" y="2078344"/>
                    <a:pt x="1990796" y="2078344"/>
                    <a:pt x="1990796" y="2093102"/>
                  </a:cubicBezTo>
                  <a:cubicBezTo>
                    <a:pt x="1990796" y="2115239"/>
                    <a:pt x="1976386" y="2129997"/>
                    <a:pt x="1954772" y="2129997"/>
                  </a:cubicBezTo>
                  <a:cubicBezTo>
                    <a:pt x="1954772" y="2129997"/>
                    <a:pt x="1954772" y="2129997"/>
                    <a:pt x="845170" y="2129997"/>
                  </a:cubicBezTo>
                  <a:cubicBezTo>
                    <a:pt x="823554" y="2129997"/>
                    <a:pt x="809144" y="2115239"/>
                    <a:pt x="809144" y="2093102"/>
                  </a:cubicBezTo>
                  <a:cubicBezTo>
                    <a:pt x="809144" y="2093102"/>
                    <a:pt x="809144" y="2093102"/>
                    <a:pt x="809144" y="2078344"/>
                  </a:cubicBezTo>
                  <a:cubicBezTo>
                    <a:pt x="809144" y="2056207"/>
                    <a:pt x="823554" y="2041449"/>
                    <a:pt x="845170" y="2041449"/>
                  </a:cubicBezTo>
                  <a:close/>
                  <a:moveTo>
                    <a:pt x="3106861" y="1436128"/>
                  </a:moveTo>
                  <a:lnTo>
                    <a:pt x="3279630" y="1679384"/>
                  </a:lnTo>
                  <a:lnTo>
                    <a:pt x="3195994" y="1860133"/>
                  </a:lnTo>
                  <a:lnTo>
                    <a:pt x="3041379" y="1526256"/>
                  </a:lnTo>
                  <a:close/>
                  <a:moveTo>
                    <a:pt x="2784464" y="1128801"/>
                  </a:moveTo>
                  <a:lnTo>
                    <a:pt x="2966034" y="1515688"/>
                  </a:lnTo>
                  <a:lnTo>
                    <a:pt x="2546062" y="2098457"/>
                  </a:lnTo>
                  <a:lnTo>
                    <a:pt x="2538450" y="2093324"/>
                  </a:lnTo>
                  <a:lnTo>
                    <a:pt x="2655989" y="1632500"/>
                  </a:lnTo>
                  <a:cubicBezTo>
                    <a:pt x="2698814" y="1465989"/>
                    <a:pt x="2741639" y="1299479"/>
                    <a:pt x="2784464" y="1128801"/>
                  </a:cubicBezTo>
                  <a:close/>
                  <a:moveTo>
                    <a:pt x="1348411" y="680933"/>
                  </a:moveTo>
                  <a:cubicBezTo>
                    <a:pt x="1420683" y="680933"/>
                    <a:pt x="1492957" y="709761"/>
                    <a:pt x="1507411" y="738588"/>
                  </a:cubicBezTo>
                  <a:cubicBezTo>
                    <a:pt x="1543547" y="789036"/>
                    <a:pt x="1550775" y="889932"/>
                    <a:pt x="1550775" y="889932"/>
                  </a:cubicBezTo>
                  <a:cubicBezTo>
                    <a:pt x="1550775" y="889932"/>
                    <a:pt x="1536319" y="1005242"/>
                    <a:pt x="1507411" y="1041276"/>
                  </a:cubicBezTo>
                  <a:cubicBezTo>
                    <a:pt x="1478501" y="1077311"/>
                    <a:pt x="1464047" y="1142172"/>
                    <a:pt x="1471275" y="1156586"/>
                  </a:cubicBezTo>
                  <a:cubicBezTo>
                    <a:pt x="1500183" y="1185413"/>
                    <a:pt x="1702547" y="1235861"/>
                    <a:pt x="1724227" y="1257482"/>
                  </a:cubicBezTo>
                  <a:cubicBezTo>
                    <a:pt x="1760365" y="1271896"/>
                    <a:pt x="1753137" y="1286309"/>
                    <a:pt x="1760365" y="1322344"/>
                  </a:cubicBezTo>
                  <a:cubicBezTo>
                    <a:pt x="1760365" y="1322344"/>
                    <a:pt x="1774819" y="1488102"/>
                    <a:pt x="1782045" y="1538550"/>
                  </a:cubicBezTo>
                  <a:cubicBezTo>
                    <a:pt x="1782045" y="1567377"/>
                    <a:pt x="1782045" y="1610618"/>
                    <a:pt x="1789273" y="1661066"/>
                  </a:cubicBezTo>
                  <a:cubicBezTo>
                    <a:pt x="1789273" y="1661066"/>
                    <a:pt x="1789273" y="1661066"/>
                    <a:pt x="1008731" y="1661066"/>
                  </a:cubicBezTo>
                  <a:cubicBezTo>
                    <a:pt x="1001503" y="1567377"/>
                    <a:pt x="1008731" y="1452067"/>
                    <a:pt x="1008731" y="1372792"/>
                  </a:cubicBezTo>
                  <a:cubicBezTo>
                    <a:pt x="1008731" y="1293516"/>
                    <a:pt x="1030413" y="1271896"/>
                    <a:pt x="1044867" y="1264689"/>
                  </a:cubicBezTo>
                  <a:cubicBezTo>
                    <a:pt x="1066549" y="1228655"/>
                    <a:pt x="1232775" y="1178207"/>
                    <a:pt x="1268911" y="1156586"/>
                  </a:cubicBezTo>
                  <a:cubicBezTo>
                    <a:pt x="1268911" y="1091724"/>
                    <a:pt x="1232775" y="1077311"/>
                    <a:pt x="1218321" y="1026863"/>
                  </a:cubicBezTo>
                  <a:cubicBezTo>
                    <a:pt x="1196639" y="969208"/>
                    <a:pt x="1196639" y="839484"/>
                    <a:pt x="1203867" y="803450"/>
                  </a:cubicBezTo>
                  <a:cubicBezTo>
                    <a:pt x="1218321" y="709761"/>
                    <a:pt x="1283367" y="680933"/>
                    <a:pt x="1348411" y="680933"/>
                  </a:cubicBezTo>
                  <a:close/>
                  <a:moveTo>
                    <a:pt x="4473179" y="550320"/>
                  </a:moveTo>
                  <a:cubicBezTo>
                    <a:pt x="4409484" y="550320"/>
                    <a:pt x="4357849" y="601955"/>
                    <a:pt x="4357849" y="665650"/>
                  </a:cubicBezTo>
                  <a:cubicBezTo>
                    <a:pt x="4357849" y="681574"/>
                    <a:pt x="4361076" y="696744"/>
                    <a:pt x="4366912" y="710542"/>
                  </a:cubicBezTo>
                  <a:lnTo>
                    <a:pt x="4381211" y="731748"/>
                  </a:lnTo>
                  <a:lnTo>
                    <a:pt x="4020705" y="1187369"/>
                  </a:lnTo>
                  <a:lnTo>
                    <a:pt x="3581985" y="1025953"/>
                  </a:lnTo>
                  <a:lnTo>
                    <a:pt x="3313364" y="1606479"/>
                  </a:lnTo>
                  <a:lnTo>
                    <a:pt x="3107984" y="1318713"/>
                  </a:lnTo>
                  <a:lnTo>
                    <a:pt x="3008924" y="1456172"/>
                  </a:lnTo>
                  <a:lnTo>
                    <a:pt x="2764891" y="929204"/>
                  </a:lnTo>
                  <a:lnTo>
                    <a:pt x="2474691" y="2083778"/>
                  </a:lnTo>
                  <a:lnTo>
                    <a:pt x="2443768" y="2090021"/>
                  </a:lnTo>
                  <a:cubicBezTo>
                    <a:pt x="2402374" y="2107530"/>
                    <a:pt x="2373329" y="2148517"/>
                    <a:pt x="2373329" y="2196288"/>
                  </a:cubicBezTo>
                  <a:cubicBezTo>
                    <a:pt x="2373329" y="2259983"/>
                    <a:pt x="2424964" y="2311618"/>
                    <a:pt x="2488659" y="2311618"/>
                  </a:cubicBezTo>
                  <a:cubicBezTo>
                    <a:pt x="2552354" y="2311618"/>
                    <a:pt x="2603989" y="2259983"/>
                    <a:pt x="2603989" y="2196288"/>
                  </a:cubicBezTo>
                  <a:cubicBezTo>
                    <a:pt x="2603989" y="2180365"/>
                    <a:pt x="2600762" y="2165195"/>
                    <a:pt x="2594926" y="2151397"/>
                  </a:cubicBezTo>
                  <a:lnTo>
                    <a:pt x="2591202" y="2145873"/>
                  </a:lnTo>
                  <a:lnTo>
                    <a:pt x="2998617" y="1585114"/>
                  </a:lnTo>
                  <a:lnTo>
                    <a:pt x="3196260" y="2006249"/>
                  </a:lnTo>
                  <a:lnTo>
                    <a:pt x="3323276" y="1740837"/>
                  </a:lnTo>
                  <a:lnTo>
                    <a:pt x="3475135" y="1954653"/>
                  </a:lnTo>
                  <a:lnTo>
                    <a:pt x="4009339" y="1650537"/>
                  </a:lnTo>
                  <a:lnTo>
                    <a:pt x="4199709" y="1913604"/>
                  </a:lnTo>
                  <a:lnTo>
                    <a:pt x="4529157" y="1580232"/>
                  </a:lnTo>
                  <a:lnTo>
                    <a:pt x="4543618" y="1589982"/>
                  </a:lnTo>
                  <a:cubicBezTo>
                    <a:pt x="4557416" y="1595818"/>
                    <a:pt x="4572586" y="1599045"/>
                    <a:pt x="4588509" y="1599045"/>
                  </a:cubicBezTo>
                  <a:cubicBezTo>
                    <a:pt x="4652204" y="1599045"/>
                    <a:pt x="4703839" y="1547410"/>
                    <a:pt x="4703839" y="1483715"/>
                  </a:cubicBezTo>
                  <a:cubicBezTo>
                    <a:pt x="4703839" y="1420020"/>
                    <a:pt x="4652204" y="1368385"/>
                    <a:pt x="4588509" y="1368385"/>
                  </a:cubicBezTo>
                  <a:cubicBezTo>
                    <a:pt x="4524814" y="1368385"/>
                    <a:pt x="4473179" y="1420020"/>
                    <a:pt x="4473179" y="1483715"/>
                  </a:cubicBezTo>
                  <a:lnTo>
                    <a:pt x="4480139" y="1518186"/>
                  </a:lnTo>
                  <a:lnTo>
                    <a:pt x="4217485" y="1798164"/>
                  </a:lnTo>
                  <a:lnTo>
                    <a:pt x="4037504" y="1560366"/>
                  </a:lnTo>
                  <a:lnTo>
                    <a:pt x="3498455" y="1865818"/>
                  </a:lnTo>
                  <a:lnTo>
                    <a:pt x="3357787" y="1668722"/>
                  </a:lnTo>
                  <a:lnTo>
                    <a:pt x="3620404" y="1119958"/>
                  </a:lnTo>
                  <a:lnTo>
                    <a:pt x="4047072" y="1271366"/>
                  </a:lnTo>
                  <a:lnTo>
                    <a:pt x="4431112" y="772487"/>
                  </a:lnTo>
                  <a:lnTo>
                    <a:pt x="4473179" y="780980"/>
                  </a:lnTo>
                  <a:cubicBezTo>
                    <a:pt x="4536874" y="780980"/>
                    <a:pt x="4588509" y="729345"/>
                    <a:pt x="4588509" y="665650"/>
                  </a:cubicBezTo>
                  <a:cubicBezTo>
                    <a:pt x="4588509" y="601955"/>
                    <a:pt x="4536874" y="550320"/>
                    <a:pt x="4473179" y="550320"/>
                  </a:cubicBezTo>
                  <a:close/>
                  <a:moveTo>
                    <a:pt x="924425" y="479411"/>
                  </a:moveTo>
                  <a:cubicBezTo>
                    <a:pt x="924425" y="479411"/>
                    <a:pt x="924425" y="479411"/>
                    <a:pt x="1875513" y="479411"/>
                  </a:cubicBezTo>
                  <a:cubicBezTo>
                    <a:pt x="1940359" y="479411"/>
                    <a:pt x="1990795" y="529847"/>
                    <a:pt x="1990795" y="594694"/>
                  </a:cubicBezTo>
                  <a:cubicBezTo>
                    <a:pt x="1990795" y="594694"/>
                    <a:pt x="1990795" y="594694"/>
                    <a:pt x="1990795" y="1545784"/>
                  </a:cubicBezTo>
                  <a:cubicBezTo>
                    <a:pt x="1990795" y="1610631"/>
                    <a:pt x="1940359" y="1661067"/>
                    <a:pt x="1875513" y="1661067"/>
                  </a:cubicBezTo>
                  <a:cubicBezTo>
                    <a:pt x="1875513" y="1661067"/>
                    <a:pt x="1875513" y="1661067"/>
                    <a:pt x="1846691" y="1661067"/>
                  </a:cubicBezTo>
                  <a:cubicBezTo>
                    <a:pt x="1839487" y="1610631"/>
                    <a:pt x="1839487" y="1560194"/>
                    <a:pt x="1839487" y="1531373"/>
                  </a:cubicBezTo>
                  <a:cubicBezTo>
                    <a:pt x="1832281" y="1480937"/>
                    <a:pt x="1817871" y="1315217"/>
                    <a:pt x="1817871" y="1315217"/>
                  </a:cubicBezTo>
                  <a:cubicBezTo>
                    <a:pt x="1817871" y="1315217"/>
                    <a:pt x="1817871" y="1315217"/>
                    <a:pt x="1817871" y="1308011"/>
                  </a:cubicBezTo>
                  <a:cubicBezTo>
                    <a:pt x="1817871" y="1308011"/>
                    <a:pt x="1817871" y="1308011"/>
                    <a:pt x="1817871" y="1300806"/>
                  </a:cubicBezTo>
                  <a:cubicBezTo>
                    <a:pt x="1810665" y="1300806"/>
                    <a:pt x="1810665" y="1293601"/>
                    <a:pt x="1810665" y="1293601"/>
                  </a:cubicBezTo>
                  <a:cubicBezTo>
                    <a:pt x="1810665" y="1264780"/>
                    <a:pt x="1803461" y="1228754"/>
                    <a:pt x="1753025" y="1207138"/>
                  </a:cubicBezTo>
                  <a:cubicBezTo>
                    <a:pt x="1738613" y="1192728"/>
                    <a:pt x="1716999" y="1185523"/>
                    <a:pt x="1666561" y="1171112"/>
                  </a:cubicBezTo>
                  <a:cubicBezTo>
                    <a:pt x="1630535" y="1163907"/>
                    <a:pt x="1565689" y="1142291"/>
                    <a:pt x="1529663" y="1127881"/>
                  </a:cubicBezTo>
                  <a:cubicBezTo>
                    <a:pt x="1536867" y="1113471"/>
                    <a:pt x="1544073" y="1091855"/>
                    <a:pt x="1551279" y="1077444"/>
                  </a:cubicBezTo>
                  <a:cubicBezTo>
                    <a:pt x="1587305" y="1034213"/>
                    <a:pt x="1601715" y="933340"/>
                    <a:pt x="1608919" y="904519"/>
                  </a:cubicBezTo>
                  <a:cubicBezTo>
                    <a:pt x="1608919" y="904519"/>
                    <a:pt x="1608919" y="904519"/>
                    <a:pt x="1608919" y="897314"/>
                  </a:cubicBezTo>
                  <a:cubicBezTo>
                    <a:pt x="1608919" y="897314"/>
                    <a:pt x="1608919" y="897314"/>
                    <a:pt x="1608919" y="890109"/>
                  </a:cubicBezTo>
                  <a:cubicBezTo>
                    <a:pt x="1608919" y="875698"/>
                    <a:pt x="1601715" y="767620"/>
                    <a:pt x="1558483" y="702773"/>
                  </a:cubicBezTo>
                  <a:cubicBezTo>
                    <a:pt x="1522457" y="659541"/>
                    <a:pt x="1435995" y="623515"/>
                    <a:pt x="1349533" y="623515"/>
                  </a:cubicBezTo>
                  <a:cubicBezTo>
                    <a:pt x="1241455" y="623515"/>
                    <a:pt x="1162197" y="688363"/>
                    <a:pt x="1147787" y="796441"/>
                  </a:cubicBezTo>
                  <a:cubicBezTo>
                    <a:pt x="1140581" y="832467"/>
                    <a:pt x="1140581" y="976571"/>
                    <a:pt x="1162197" y="1041418"/>
                  </a:cubicBezTo>
                  <a:cubicBezTo>
                    <a:pt x="1176607" y="1070239"/>
                    <a:pt x="1183813" y="1091855"/>
                    <a:pt x="1198223" y="1106265"/>
                  </a:cubicBezTo>
                  <a:cubicBezTo>
                    <a:pt x="1198223" y="1113471"/>
                    <a:pt x="1205429" y="1113471"/>
                    <a:pt x="1205429" y="1120676"/>
                  </a:cubicBezTo>
                  <a:cubicBezTo>
                    <a:pt x="1191019" y="1127881"/>
                    <a:pt x="1176607" y="1135086"/>
                    <a:pt x="1162197" y="1135086"/>
                  </a:cubicBezTo>
                  <a:cubicBezTo>
                    <a:pt x="1075735" y="1171112"/>
                    <a:pt x="1025299" y="1192728"/>
                    <a:pt x="996477" y="1228754"/>
                  </a:cubicBezTo>
                  <a:cubicBezTo>
                    <a:pt x="974861" y="1257575"/>
                    <a:pt x="953247" y="1293601"/>
                    <a:pt x="953247" y="1372858"/>
                  </a:cubicBezTo>
                  <a:cubicBezTo>
                    <a:pt x="953247" y="1387269"/>
                    <a:pt x="953247" y="1401679"/>
                    <a:pt x="953247" y="1416090"/>
                  </a:cubicBezTo>
                  <a:cubicBezTo>
                    <a:pt x="953247" y="1516963"/>
                    <a:pt x="946041" y="1596220"/>
                    <a:pt x="953247" y="1661067"/>
                  </a:cubicBezTo>
                  <a:cubicBezTo>
                    <a:pt x="953247" y="1661067"/>
                    <a:pt x="953247" y="1661067"/>
                    <a:pt x="924425" y="1661067"/>
                  </a:cubicBezTo>
                  <a:cubicBezTo>
                    <a:pt x="859579" y="1661067"/>
                    <a:pt x="809143" y="1610631"/>
                    <a:pt x="809143" y="1545784"/>
                  </a:cubicBezTo>
                  <a:cubicBezTo>
                    <a:pt x="809143" y="1545784"/>
                    <a:pt x="809143" y="1545784"/>
                    <a:pt x="809143" y="594694"/>
                  </a:cubicBezTo>
                  <a:cubicBezTo>
                    <a:pt x="809143" y="529847"/>
                    <a:pt x="859579" y="479411"/>
                    <a:pt x="924425" y="479411"/>
                  </a:cubicBezTo>
                  <a:close/>
                  <a:moveTo>
                    <a:pt x="2313880" y="395700"/>
                  </a:moveTo>
                  <a:lnTo>
                    <a:pt x="4804846" y="395700"/>
                  </a:lnTo>
                  <a:cubicBezTo>
                    <a:pt x="4859987" y="395700"/>
                    <a:pt x="4904687" y="440400"/>
                    <a:pt x="4904687" y="495541"/>
                  </a:cubicBezTo>
                  <a:lnTo>
                    <a:pt x="4904687" y="2366397"/>
                  </a:lnTo>
                  <a:cubicBezTo>
                    <a:pt x="4904687" y="2421538"/>
                    <a:pt x="4859987" y="2466238"/>
                    <a:pt x="4804846" y="2466238"/>
                  </a:cubicBezTo>
                  <a:lnTo>
                    <a:pt x="2313880" y="2466238"/>
                  </a:lnTo>
                  <a:cubicBezTo>
                    <a:pt x="2258739" y="2466238"/>
                    <a:pt x="2214039" y="2421538"/>
                    <a:pt x="2214039" y="2366397"/>
                  </a:cubicBezTo>
                  <a:lnTo>
                    <a:pt x="2214039" y="495541"/>
                  </a:lnTo>
                  <a:cubicBezTo>
                    <a:pt x="2214039" y="440400"/>
                    <a:pt x="2258739" y="395700"/>
                    <a:pt x="2313880" y="395700"/>
                  </a:cubicBezTo>
                  <a:close/>
                  <a:moveTo>
                    <a:pt x="575889" y="225891"/>
                  </a:moveTo>
                  <a:lnTo>
                    <a:pt x="575889" y="3334021"/>
                  </a:lnTo>
                  <a:lnTo>
                    <a:pt x="5090355" y="3334021"/>
                  </a:lnTo>
                  <a:lnTo>
                    <a:pt x="5090355" y="225891"/>
                  </a:lnTo>
                  <a:close/>
                  <a:moveTo>
                    <a:pt x="521327" y="0"/>
                  </a:moveTo>
                  <a:lnTo>
                    <a:pt x="5144918" y="0"/>
                  </a:lnTo>
                  <a:cubicBezTo>
                    <a:pt x="5230856" y="0"/>
                    <a:pt x="5300522" y="69666"/>
                    <a:pt x="5300522" y="155604"/>
                  </a:cubicBezTo>
                  <a:lnTo>
                    <a:pt x="5300522" y="3404308"/>
                  </a:lnTo>
                  <a:cubicBezTo>
                    <a:pt x="5300522" y="3490246"/>
                    <a:pt x="5230856" y="3559912"/>
                    <a:pt x="5144918" y="3559912"/>
                  </a:cubicBezTo>
                  <a:lnTo>
                    <a:pt x="521327" y="3559912"/>
                  </a:lnTo>
                  <a:cubicBezTo>
                    <a:pt x="435389" y="3559912"/>
                    <a:pt x="365723" y="3490246"/>
                    <a:pt x="365723" y="3404308"/>
                  </a:cubicBezTo>
                  <a:lnTo>
                    <a:pt x="365723" y="155604"/>
                  </a:lnTo>
                  <a:cubicBezTo>
                    <a:pt x="365723" y="69666"/>
                    <a:pt x="435389" y="0"/>
                    <a:pt x="521327"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a:ex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a:solidFill>
                  <a:srgbClr val="FFFFFF"/>
                </a:solidFill>
                <a:latin typeface="Segoe Light"/>
              </a:endParaRPr>
            </a:p>
          </p:txBody>
        </p:sp>
        <p:sp>
          <p:nvSpPr>
            <p:cNvPr id="97" name="Rectangle 96"/>
            <p:cNvSpPr/>
            <p:nvPr/>
          </p:nvSpPr>
          <p:spPr bwMode="auto">
            <a:xfrm>
              <a:off x="8509742" y="2456056"/>
              <a:ext cx="3359222" cy="75916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ctr" anchorCtr="0" forceAA="0" compatLnSpc="1">
              <a:prstTxWarp prst="textNoShape">
                <a:avLst/>
              </a:prstTxWarp>
              <a:noAutofit/>
            </a:bodyPr>
            <a:lstStyle/>
            <a:p>
              <a:pPr defTabSz="913997" fontAlgn="base">
                <a:lnSpc>
                  <a:spcPct val="90000"/>
                </a:lnSpc>
                <a:spcBef>
                  <a:spcPct val="0"/>
                </a:spcBef>
                <a:spcAft>
                  <a:spcPct val="0"/>
                </a:spcAft>
                <a:defRPr/>
              </a:pPr>
              <a:r>
                <a:rPr lang="en-US" sz="1961" dirty="0">
                  <a:gradFill>
                    <a:gsLst>
                      <a:gs pos="0">
                        <a:srgbClr val="FFFFFF"/>
                      </a:gs>
                      <a:gs pos="100000">
                        <a:srgbClr val="FFFFFF"/>
                      </a:gs>
                    </a:gsLst>
                    <a:lin ang="5400000" scaled="0"/>
                  </a:gradFill>
                  <a:latin typeface="Segoe UI Light"/>
                  <a:ea typeface="Segoe UI" pitchFamily="34" charset="0"/>
                  <a:cs typeface="Segoe UI" pitchFamily="34" charset="0"/>
                </a:rPr>
                <a:t>Market Leading Price &amp; Performance</a:t>
              </a:r>
            </a:p>
          </p:txBody>
        </p:sp>
        <p:sp>
          <p:nvSpPr>
            <p:cNvPr id="98" name="TextBox 97"/>
            <p:cNvSpPr txBox="1"/>
            <p:nvPr/>
          </p:nvSpPr>
          <p:spPr>
            <a:xfrm>
              <a:off x="8456548" y="4913531"/>
              <a:ext cx="3680328" cy="1034134"/>
            </a:xfrm>
            <a:prstGeom prst="rect">
              <a:avLst/>
            </a:prstGeom>
            <a:noFill/>
            <a:ln>
              <a:noFill/>
            </a:ln>
          </p:spPr>
          <p:txBody>
            <a:bodyPr wrap="square" lIns="179260" tIns="143408" rIns="179260" bIns="143408" rtlCol="0">
              <a:spAutoFit/>
            </a:bodyPr>
            <a:lstStyle>
              <a:defPPr>
                <a:defRPr lang="en-US"/>
              </a:defPPr>
              <a:lvl1pPr>
                <a:lnSpc>
                  <a:spcPct val="90000"/>
                </a:lnSpc>
                <a:spcAft>
                  <a:spcPts val="1200"/>
                </a:spcAft>
                <a:defRPr sz="1400">
                  <a:gradFill>
                    <a:gsLst>
                      <a:gs pos="2917">
                        <a:srgbClr val="000000"/>
                      </a:gs>
                      <a:gs pos="30000">
                        <a:srgbClr val="000000"/>
                      </a:gs>
                    </a:gsLst>
                    <a:lin ang="5400000" scaled="0"/>
                  </a:gradFill>
                </a:defRPr>
              </a:lvl1pPr>
            </a:lstStyle>
            <a:p>
              <a:pPr defTabSz="914437">
                <a:spcAft>
                  <a:spcPts val="1176"/>
                </a:spcAft>
                <a:defRPr/>
              </a:pPr>
              <a:r>
                <a:rPr lang="en-US" sz="1372" dirty="0">
                  <a:latin typeface="Segoe UI"/>
                </a:rPr>
                <a:t>Simple billing compute &amp; storage</a:t>
              </a:r>
            </a:p>
            <a:p>
              <a:pPr defTabSz="914437">
                <a:spcAft>
                  <a:spcPts val="1176"/>
                </a:spcAft>
                <a:defRPr/>
              </a:pPr>
              <a:r>
                <a:rPr lang="en-US" sz="1372" dirty="0">
                  <a:latin typeface="Segoe UI"/>
                </a:rPr>
                <a:t>Pay for what you need, when you need it with dynamic pause</a:t>
              </a:r>
            </a:p>
          </p:txBody>
        </p:sp>
        <p:grpSp>
          <p:nvGrpSpPr>
            <p:cNvPr id="99" name="Group 98"/>
            <p:cNvGrpSpPr>
              <a:grpSpLocks noChangeAspect="1"/>
            </p:cNvGrpSpPr>
            <p:nvPr/>
          </p:nvGrpSpPr>
          <p:grpSpPr>
            <a:xfrm>
              <a:off x="10945221" y="3461642"/>
              <a:ext cx="428529" cy="264350"/>
              <a:chOff x="1691870" y="-5380374"/>
              <a:chExt cx="5029200" cy="3102395"/>
            </a:xfrm>
          </p:grpSpPr>
          <p:grpSp>
            <p:nvGrpSpPr>
              <p:cNvPr id="129" name="Group 128"/>
              <p:cNvGrpSpPr/>
              <p:nvPr/>
            </p:nvGrpSpPr>
            <p:grpSpPr>
              <a:xfrm>
                <a:off x="1691870" y="-5380374"/>
                <a:ext cx="5029200" cy="3102395"/>
                <a:chOff x="1691870" y="-5380374"/>
                <a:chExt cx="5029200" cy="3102395"/>
              </a:xfrm>
            </p:grpSpPr>
            <p:grpSp>
              <p:nvGrpSpPr>
                <p:cNvPr id="131" name="Group 130"/>
                <p:cNvGrpSpPr/>
                <p:nvPr/>
              </p:nvGrpSpPr>
              <p:grpSpPr>
                <a:xfrm>
                  <a:off x="1691870" y="-5380374"/>
                  <a:ext cx="5029200" cy="3102395"/>
                  <a:chOff x="1691870" y="-5380374"/>
                  <a:chExt cx="5029200" cy="3102395"/>
                </a:xfrm>
              </p:grpSpPr>
              <p:sp>
                <p:nvSpPr>
                  <p:cNvPr id="135" name="Rounded Rectangle 134"/>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36" name="Round Same Side Corner Rectangle 135"/>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cxnSp>
              <p:nvCxnSpPr>
                <p:cNvPr id="132" name="Straight Connector 131"/>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33" name="Frame 132"/>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000000"/>
                    </a:solidFill>
                    <a:latin typeface="Segoe"/>
                  </a:endParaRPr>
                </a:p>
              </p:txBody>
            </p:sp>
            <p:sp>
              <p:nvSpPr>
                <p:cNvPr id="134" name="Multiply 133"/>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sp>
            <p:nvSpPr>
              <p:cNvPr id="130"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FA8F07"/>
              </a:solidFill>
              <a:ln w="6350" cap="flat" cmpd="sng" algn="ctr">
                <a:noFill/>
                <a:prstDash val="solid"/>
                <a:miter lim="800000"/>
                <a:headEnd type="none" w="med" len="med"/>
                <a:tailEnd type="none" w="med" len="med"/>
              </a:ln>
              <a:effectLst/>
            </p:spPr>
            <p:txBody>
              <a:bodyPr rot="0" spcFirstLastPara="0" vertOverflow="overflow" horzOverflow="overflow" vert="horz" wrap="square" lIns="89629" tIns="44815" rIns="44815" bIns="89629" numCol="1" spcCol="0" rtlCol="0" fromWordArt="0" anchor="b" anchorCtr="0" forceAA="0" compatLnSpc="1">
                <a:prstTxWarp prst="textNoShape">
                  <a:avLst/>
                </a:prstTxWarp>
                <a:noAutofit/>
              </a:bodyPr>
              <a:lstStyle/>
              <a:p>
                <a:pPr algn="ctr" defTabSz="895988" fontAlgn="base">
                  <a:spcBef>
                    <a:spcPct val="0"/>
                  </a:spcBef>
                  <a:spcAft>
                    <a:spcPct val="0"/>
                  </a:spcAft>
                  <a:defRPr/>
                </a:pPr>
                <a:endParaRPr lang="en-US" sz="979" kern="0" spc="-49"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0" name="Group 99"/>
            <p:cNvGrpSpPr>
              <a:grpSpLocks noChangeAspect="1"/>
            </p:cNvGrpSpPr>
            <p:nvPr/>
          </p:nvGrpSpPr>
          <p:grpSpPr>
            <a:xfrm>
              <a:off x="11389026" y="3259197"/>
              <a:ext cx="312699" cy="312700"/>
              <a:chOff x="4322558" y="-150269"/>
              <a:chExt cx="300538" cy="300538"/>
            </a:xfrm>
          </p:grpSpPr>
          <p:sp>
            <p:nvSpPr>
              <p:cNvPr id="124" name="Oval 123"/>
              <p:cNvSpPr/>
              <p:nvPr/>
            </p:nvSpPr>
            <p:spPr>
              <a:xfrm>
                <a:off x="4322558" y="-150269"/>
                <a:ext cx="300538" cy="300538"/>
              </a:xfrm>
              <a:prstGeom prst="ellipse">
                <a:avLst/>
              </a:prstGeom>
              <a:solidFill>
                <a:srgbClr val="5261D2"/>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nvGrpSpPr>
              <p:cNvPr id="125" name="Group 124"/>
              <p:cNvGrpSpPr>
                <a:grpSpLocks noChangeAspect="1"/>
              </p:cNvGrpSpPr>
              <p:nvPr/>
            </p:nvGrpSpPr>
            <p:grpSpPr>
              <a:xfrm>
                <a:off x="4384955" y="-98434"/>
                <a:ext cx="175744" cy="196869"/>
                <a:chOff x="-459430" y="-5122871"/>
                <a:chExt cx="1512104" cy="1693868"/>
              </a:xfrm>
            </p:grpSpPr>
            <p:sp>
              <p:nvSpPr>
                <p:cNvPr id="126" name="Freeform 125"/>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AC4E8E"/>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7" name="Freeform 126"/>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693178"/>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8" name="Freeform 127"/>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3E2A5D"/>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grpSp>
        <p:grpSp>
          <p:nvGrpSpPr>
            <p:cNvPr id="101" name="Group 100"/>
            <p:cNvGrpSpPr>
              <a:grpSpLocks noChangeAspect="1"/>
            </p:cNvGrpSpPr>
            <p:nvPr/>
          </p:nvGrpSpPr>
          <p:grpSpPr>
            <a:xfrm>
              <a:off x="10557384" y="3339987"/>
              <a:ext cx="345869" cy="345870"/>
              <a:chOff x="4322558" y="-150269"/>
              <a:chExt cx="300538" cy="300538"/>
            </a:xfrm>
          </p:grpSpPr>
          <p:sp>
            <p:nvSpPr>
              <p:cNvPr id="119" name="Oval 118"/>
              <p:cNvSpPr/>
              <p:nvPr/>
            </p:nvSpPr>
            <p:spPr>
              <a:xfrm>
                <a:off x="4322558" y="-150269"/>
                <a:ext cx="300538" cy="300538"/>
              </a:xfrm>
              <a:prstGeom prst="ellipse">
                <a:avLst/>
              </a:prstGeom>
              <a:solidFill>
                <a:srgbClr val="13A8A1"/>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nvGrpSpPr>
              <p:cNvPr id="120" name="Group 119"/>
              <p:cNvGrpSpPr>
                <a:grpSpLocks noChangeAspect="1"/>
              </p:cNvGrpSpPr>
              <p:nvPr/>
            </p:nvGrpSpPr>
            <p:grpSpPr>
              <a:xfrm>
                <a:off x="4384955" y="-98434"/>
                <a:ext cx="175744" cy="196869"/>
                <a:chOff x="-459430" y="-5122871"/>
                <a:chExt cx="1512104" cy="1693868"/>
              </a:xfrm>
            </p:grpSpPr>
            <p:sp>
              <p:nvSpPr>
                <p:cNvPr id="121" name="Freeform 120"/>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48BB4E"/>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2" name="Freeform 121"/>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008641"/>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23" name="Freeform 122"/>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00602E"/>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grpSp>
        <p:sp>
          <p:nvSpPr>
            <p:cNvPr id="102" name="Freeform 101"/>
            <p:cNvSpPr/>
            <p:nvPr/>
          </p:nvSpPr>
          <p:spPr>
            <a:xfrm>
              <a:off x="10226236"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solidFill>
              <a:schemeClr val="bg1"/>
            </a:solidFill>
            <a:ln w="12700" cap="flat" cmpd="sng" algn="ctr">
              <a:noFill/>
              <a:prstDash val="solid"/>
              <a:miter lim="800000"/>
            </a:ln>
            <a:effectLst/>
          </p:spPr>
          <p:txBody>
            <a:bodyPr rtlCol="0" anchor="ctr"/>
            <a:lstStyle/>
            <a:p>
              <a:pPr algn="ctr" defTabSz="496898">
                <a:lnSpc>
                  <a:spcPct val="80000"/>
                </a:lnSpc>
                <a:defRPr/>
              </a:pPr>
              <a:r>
                <a:rPr lang="en-US" sz="979" kern="0" dirty="0">
                  <a:solidFill>
                    <a:srgbClr val="FFFFFF"/>
                  </a:solidFill>
                  <a:latin typeface="Segoe Light"/>
                </a:rPr>
                <a:t>Azure</a:t>
              </a:r>
            </a:p>
          </p:txBody>
        </p:sp>
        <p:sp>
          <p:nvSpPr>
            <p:cNvPr id="103" name="Freeform 102"/>
            <p:cNvSpPr/>
            <p:nvPr/>
          </p:nvSpPr>
          <p:spPr>
            <a:xfrm>
              <a:off x="10271777" y="3731764"/>
              <a:ext cx="1231043" cy="816844"/>
            </a:xfrm>
            <a:custGeom>
              <a:avLst/>
              <a:gdLst>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75466 w 827623"/>
                <a:gd name="connsiteY11" fmla="*/ 546384 h 549160"/>
                <a:gd name="connsiteX12" fmla="*/ 161716 w 827623"/>
                <a:gd name="connsiteY12" fmla="*/ 549160 h 549160"/>
                <a:gd name="connsiteX13" fmla="*/ 0 w 827623"/>
                <a:gd name="connsiteY13" fmla="*/ 387444 h 549160"/>
                <a:gd name="connsiteX14" fmla="*/ 98769 w 827623"/>
                <a:gd name="connsiteY14" fmla="*/ 238437 h 549160"/>
                <a:gd name="connsiteX15" fmla="*/ 140073 w 827623"/>
                <a:gd name="connsiteY15" fmla="*/ 230098 h 549160"/>
                <a:gd name="connsiteX16" fmla="*/ 137808 w 827623"/>
                <a:gd name="connsiteY16" fmla="*/ 218878 h 549160"/>
                <a:gd name="connsiteX17" fmla="*/ 356686 w 827623"/>
                <a:gd name="connsiteY17"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660947 w 827623"/>
                <a:gd name="connsiteY10" fmla="*/ 546384 h 549160"/>
                <a:gd name="connsiteX11" fmla="*/ 161716 w 827623"/>
                <a:gd name="connsiteY11" fmla="*/ 549160 h 549160"/>
                <a:gd name="connsiteX12" fmla="*/ 0 w 827623"/>
                <a:gd name="connsiteY12" fmla="*/ 387444 h 549160"/>
                <a:gd name="connsiteX13" fmla="*/ 98769 w 827623"/>
                <a:gd name="connsiteY13" fmla="*/ 238437 h 549160"/>
                <a:gd name="connsiteX14" fmla="*/ 140073 w 827623"/>
                <a:gd name="connsiteY14" fmla="*/ 230098 h 549160"/>
                <a:gd name="connsiteX15" fmla="*/ 137808 w 827623"/>
                <a:gd name="connsiteY15" fmla="*/ 218878 h 549160"/>
                <a:gd name="connsiteX16" fmla="*/ 356686 w 827623"/>
                <a:gd name="connsiteY16" fmla="*/ 0 h 549160"/>
                <a:gd name="connsiteX0" fmla="*/ 356686 w 827623"/>
                <a:gd name="connsiteY0" fmla="*/ 0 h 549160"/>
                <a:gd name="connsiteX1" fmla="*/ 511456 w 827623"/>
                <a:gd name="connsiteY1" fmla="*/ 64108 h 549160"/>
                <a:gd name="connsiteX2" fmla="*/ 550831 w 827623"/>
                <a:gd name="connsiteY2" fmla="*/ 122508 h 549160"/>
                <a:gd name="connsiteX3" fmla="*/ 581433 w 827623"/>
                <a:gd name="connsiteY3" fmla="*/ 101570 h 549160"/>
                <a:gd name="connsiteX4" fmla="*/ 627560 w 827623"/>
                <a:gd name="connsiteY4" fmla="*/ 92120 h 549160"/>
                <a:gd name="connsiteX5" fmla="*/ 746064 w 827623"/>
                <a:gd name="connsiteY5" fmla="*/ 212376 h 549160"/>
                <a:gd name="connsiteX6" fmla="*/ 742437 w 827623"/>
                <a:gd name="connsiteY6" fmla="*/ 230608 h 549160"/>
                <a:gd name="connsiteX7" fmla="*/ 778805 w 827623"/>
                <a:gd name="connsiteY7" fmla="*/ 255490 h 549160"/>
                <a:gd name="connsiteX8" fmla="*/ 827623 w 827623"/>
                <a:gd name="connsiteY8" fmla="*/ 375091 h 549160"/>
                <a:gd name="connsiteX9" fmla="*/ 660947 w 827623"/>
                <a:gd name="connsiteY9" fmla="*/ 544232 h 549160"/>
                <a:gd name="connsiteX10" fmla="*/ 161716 w 827623"/>
                <a:gd name="connsiteY10" fmla="*/ 549160 h 549160"/>
                <a:gd name="connsiteX11" fmla="*/ 0 w 827623"/>
                <a:gd name="connsiteY11" fmla="*/ 387444 h 549160"/>
                <a:gd name="connsiteX12" fmla="*/ 98769 w 827623"/>
                <a:gd name="connsiteY12" fmla="*/ 238437 h 549160"/>
                <a:gd name="connsiteX13" fmla="*/ 140073 w 827623"/>
                <a:gd name="connsiteY13" fmla="*/ 230098 h 549160"/>
                <a:gd name="connsiteX14" fmla="*/ 137808 w 827623"/>
                <a:gd name="connsiteY14" fmla="*/ 218878 h 549160"/>
                <a:gd name="connsiteX15" fmla="*/ 356686 w 827623"/>
                <a:gd name="connsiteY15" fmla="*/ 0 h 549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827623" h="549160">
                  <a:moveTo>
                    <a:pt x="356686" y="0"/>
                  </a:moveTo>
                  <a:cubicBezTo>
                    <a:pt x="417127" y="0"/>
                    <a:pt x="471847" y="24499"/>
                    <a:pt x="511456" y="64108"/>
                  </a:cubicBezTo>
                  <a:lnTo>
                    <a:pt x="550831" y="122508"/>
                  </a:lnTo>
                  <a:lnTo>
                    <a:pt x="581433" y="101570"/>
                  </a:lnTo>
                  <a:cubicBezTo>
                    <a:pt x="595611" y="95485"/>
                    <a:pt x="611198" y="92120"/>
                    <a:pt x="627560" y="92120"/>
                  </a:cubicBezTo>
                  <a:cubicBezTo>
                    <a:pt x="693008" y="92120"/>
                    <a:pt x="746064" y="145960"/>
                    <a:pt x="746064" y="212376"/>
                  </a:cubicBezTo>
                  <a:lnTo>
                    <a:pt x="742437" y="230608"/>
                  </a:lnTo>
                  <a:lnTo>
                    <a:pt x="778805" y="255490"/>
                  </a:lnTo>
                  <a:cubicBezTo>
                    <a:pt x="808967" y="286099"/>
                    <a:pt x="827623" y="328384"/>
                    <a:pt x="827623" y="375091"/>
                  </a:cubicBezTo>
                  <a:cubicBezTo>
                    <a:pt x="827623" y="468505"/>
                    <a:pt x="753000" y="544232"/>
                    <a:pt x="660947" y="544232"/>
                  </a:cubicBezTo>
                  <a:lnTo>
                    <a:pt x="161716" y="549160"/>
                  </a:lnTo>
                  <a:cubicBezTo>
                    <a:pt x="72403" y="549160"/>
                    <a:pt x="0" y="476757"/>
                    <a:pt x="0" y="387444"/>
                  </a:cubicBezTo>
                  <a:cubicBezTo>
                    <a:pt x="0" y="320459"/>
                    <a:pt x="40727" y="262986"/>
                    <a:pt x="98769" y="238437"/>
                  </a:cubicBezTo>
                  <a:lnTo>
                    <a:pt x="140073" y="230098"/>
                  </a:lnTo>
                  <a:lnTo>
                    <a:pt x="137808" y="218878"/>
                  </a:lnTo>
                  <a:cubicBezTo>
                    <a:pt x="137808" y="97995"/>
                    <a:pt x="235803" y="0"/>
                    <a:pt x="356686" y="0"/>
                  </a:cubicBezTo>
                  <a:close/>
                </a:path>
              </a:pathLst>
            </a:custGeom>
            <a:gradFill flip="none" rotWithShape="1">
              <a:gsLst>
                <a:gs pos="57000">
                  <a:srgbClr val="209FE8"/>
                </a:gs>
                <a:gs pos="58000">
                  <a:srgbClr val="2EAFE5"/>
                </a:gs>
              </a:gsLst>
              <a:lin ang="19200000" scaled="0"/>
              <a:tileRect/>
            </a:gradFill>
            <a:ln w="12700" cap="flat" cmpd="sng" algn="ctr">
              <a:noFill/>
              <a:prstDash val="solid"/>
              <a:miter lim="800000"/>
            </a:ln>
            <a:effectLst/>
          </p:spPr>
          <p:txBody>
            <a:bodyPr rtlCol="0" anchor="ctr"/>
            <a:lstStyle/>
            <a:p>
              <a:pPr algn="ctr" defTabSz="496898">
                <a:lnSpc>
                  <a:spcPct val="80000"/>
                </a:lnSpc>
                <a:defRPr/>
              </a:pPr>
              <a:r>
                <a:rPr lang="en-US" sz="1568" kern="0" dirty="0">
                  <a:solidFill>
                    <a:srgbClr val="FFFFFF"/>
                  </a:solidFill>
                  <a:latin typeface="Segoe Light"/>
                </a:rPr>
                <a:t>Azure</a:t>
              </a:r>
              <a:endParaRPr lang="en-US" sz="979" kern="0" dirty="0">
                <a:solidFill>
                  <a:srgbClr val="FFFFFF"/>
                </a:solidFill>
                <a:latin typeface="Segoe Light"/>
              </a:endParaRPr>
            </a:p>
          </p:txBody>
        </p:sp>
        <p:grpSp>
          <p:nvGrpSpPr>
            <p:cNvPr id="104" name="Group 103"/>
            <p:cNvGrpSpPr>
              <a:grpSpLocks noChangeAspect="1"/>
            </p:cNvGrpSpPr>
            <p:nvPr/>
          </p:nvGrpSpPr>
          <p:grpSpPr>
            <a:xfrm>
              <a:off x="10095958" y="3927652"/>
              <a:ext cx="428529" cy="264350"/>
              <a:chOff x="1691870" y="-5380374"/>
              <a:chExt cx="5029200" cy="3102395"/>
            </a:xfrm>
          </p:grpSpPr>
          <p:grpSp>
            <p:nvGrpSpPr>
              <p:cNvPr id="111" name="Group 110"/>
              <p:cNvGrpSpPr/>
              <p:nvPr/>
            </p:nvGrpSpPr>
            <p:grpSpPr>
              <a:xfrm>
                <a:off x="1691870" y="-5380374"/>
                <a:ext cx="5029200" cy="3102395"/>
                <a:chOff x="1691870" y="-5380374"/>
                <a:chExt cx="5029200" cy="3102395"/>
              </a:xfrm>
            </p:grpSpPr>
            <p:grpSp>
              <p:nvGrpSpPr>
                <p:cNvPr id="113" name="Group 112"/>
                <p:cNvGrpSpPr/>
                <p:nvPr/>
              </p:nvGrpSpPr>
              <p:grpSpPr>
                <a:xfrm>
                  <a:off x="1691870" y="-5380374"/>
                  <a:ext cx="5029200" cy="3102395"/>
                  <a:chOff x="1691870" y="-5380374"/>
                  <a:chExt cx="5029200" cy="3102395"/>
                </a:xfrm>
              </p:grpSpPr>
              <p:sp>
                <p:nvSpPr>
                  <p:cNvPr id="117" name="Rounded Rectangle 116"/>
                  <p:cNvSpPr/>
                  <p:nvPr/>
                </p:nvSpPr>
                <p:spPr>
                  <a:xfrm>
                    <a:off x="1691870" y="-5245767"/>
                    <a:ext cx="5029200" cy="2967788"/>
                  </a:xfrm>
                  <a:prstGeom prst="roundRect">
                    <a:avLst>
                      <a:gd name="adj" fmla="val 9165"/>
                    </a:avLst>
                  </a:prstGeom>
                  <a:solidFill>
                    <a:srgbClr val="E4E2E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18" name="Round Same Side Corner Rectangle 117"/>
                  <p:cNvSpPr/>
                  <p:nvPr/>
                </p:nvSpPr>
                <p:spPr>
                  <a:xfrm>
                    <a:off x="1691870" y="-5380374"/>
                    <a:ext cx="5029200" cy="352926"/>
                  </a:xfrm>
                  <a:prstGeom prst="round2SameRect">
                    <a:avLst>
                      <a:gd name="adj1" fmla="val 42938"/>
                      <a:gd name="adj2" fmla="val 0"/>
                    </a:avLst>
                  </a:prstGeom>
                  <a:solidFill>
                    <a:srgbClr val="B5ADB6"/>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cxnSp>
              <p:nvCxnSpPr>
                <p:cNvPr id="114" name="Straight Connector 113"/>
                <p:cNvCxnSpPr/>
                <p:nvPr/>
              </p:nvCxnSpPr>
              <p:spPr>
                <a:xfrm>
                  <a:off x="1783901" y="-5198097"/>
                  <a:ext cx="187036" cy="0"/>
                </a:xfrm>
                <a:prstGeom prst="line">
                  <a:avLst/>
                </a:prstGeom>
                <a:noFill/>
                <a:ln w="3175" cap="flat" cmpd="sng" algn="ctr">
                  <a:solidFill>
                    <a:srgbClr val="024D84"/>
                  </a:solidFill>
                  <a:prstDash val="solid"/>
                  <a:miter lim="800000"/>
                </a:ln>
                <a:effectLst/>
              </p:spPr>
            </p:cxnSp>
            <p:sp>
              <p:nvSpPr>
                <p:cNvPr id="115" name="Frame 114"/>
                <p:cNvSpPr/>
                <p:nvPr/>
              </p:nvSpPr>
              <p:spPr>
                <a:xfrm>
                  <a:off x="2099107" y="-5282089"/>
                  <a:ext cx="263791" cy="167985"/>
                </a:xfrm>
                <a:prstGeom prst="frame">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000000"/>
                    </a:solidFill>
                    <a:latin typeface="Segoe"/>
                  </a:endParaRPr>
                </a:p>
              </p:txBody>
            </p:sp>
            <p:sp>
              <p:nvSpPr>
                <p:cNvPr id="116" name="Multiply 115"/>
                <p:cNvSpPr/>
                <p:nvPr/>
              </p:nvSpPr>
              <p:spPr>
                <a:xfrm>
                  <a:off x="2399687" y="-5344597"/>
                  <a:ext cx="293001" cy="293001"/>
                </a:xfrm>
                <a:prstGeom prst="mathMultiply">
                  <a:avLst>
                    <a:gd name="adj1" fmla="val 16001"/>
                  </a:avLst>
                </a:prstGeom>
                <a:solidFill>
                  <a:srgbClr val="024D84"/>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sp>
            <p:nvSpPr>
              <p:cNvPr id="112" name="Donut 59"/>
              <p:cNvSpPr>
                <a:spLocks noChangeAspect="1"/>
              </p:cNvSpPr>
              <p:nvPr/>
            </p:nvSpPr>
            <p:spPr bwMode="auto">
              <a:xfrm>
                <a:off x="3004493" y="-4604748"/>
                <a:ext cx="2419895" cy="2012540"/>
              </a:xfrm>
              <a:custGeom>
                <a:avLst/>
                <a:gdLst/>
                <a:ahLst/>
                <a:cxnLst/>
                <a:rect l="l" t="t" r="r" b="b"/>
                <a:pathLst>
                  <a:path w="1049699" h="873224">
                    <a:moveTo>
                      <a:pt x="694504" y="413534"/>
                    </a:moveTo>
                    <a:cubicBezTo>
                      <a:pt x="732475" y="413534"/>
                      <a:pt x="763257" y="444315"/>
                      <a:pt x="763257" y="482286"/>
                    </a:cubicBezTo>
                    <a:cubicBezTo>
                      <a:pt x="763257" y="520258"/>
                      <a:pt x="732475" y="551039"/>
                      <a:pt x="694504" y="551039"/>
                    </a:cubicBezTo>
                    <a:cubicBezTo>
                      <a:pt x="656533" y="551039"/>
                      <a:pt x="625751" y="520258"/>
                      <a:pt x="625751" y="482286"/>
                    </a:cubicBezTo>
                    <a:cubicBezTo>
                      <a:pt x="625751" y="444315"/>
                      <a:pt x="656533" y="413534"/>
                      <a:pt x="694504" y="413534"/>
                    </a:cubicBezTo>
                    <a:close/>
                    <a:moveTo>
                      <a:pt x="694504" y="344781"/>
                    </a:moveTo>
                    <a:cubicBezTo>
                      <a:pt x="618562" y="344781"/>
                      <a:pt x="556998" y="406344"/>
                      <a:pt x="556998" y="482286"/>
                    </a:cubicBezTo>
                    <a:cubicBezTo>
                      <a:pt x="556998" y="558229"/>
                      <a:pt x="618562" y="619792"/>
                      <a:pt x="694504" y="619792"/>
                    </a:cubicBezTo>
                    <a:cubicBezTo>
                      <a:pt x="770446" y="619792"/>
                      <a:pt x="832010" y="558229"/>
                      <a:pt x="832010" y="482286"/>
                    </a:cubicBezTo>
                    <a:cubicBezTo>
                      <a:pt x="832010" y="406344"/>
                      <a:pt x="770446" y="344781"/>
                      <a:pt x="694504" y="344781"/>
                    </a:cubicBezTo>
                    <a:close/>
                    <a:moveTo>
                      <a:pt x="197661" y="172436"/>
                    </a:moveTo>
                    <a:cubicBezTo>
                      <a:pt x="219463" y="172436"/>
                      <a:pt x="237138" y="190111"/>
                      <a:pt x="237138" y="211913"/>
                    </a:cubicBezTo>
                    <a:cubicBezTo>
                      <a:pt x="237138" y="233716"/>
                      <a:pt x="219463" y="251390"/>
                      <a:pt x="197661" y="251390"/>
                    </a:cubicBezTo>
                    <a:cubicBezTo>
                      <a:pt x="175858" y="251390"/>
                      <a:pt x="158183" y="233716"/>
                      <a:pt x="158183" y="211913"/>
                    </a:cubicBezTo>
                    <a:cubicBezTo>
                      <a:pt x="158183" y="190111"/>
                      <a:pt x="175858" y="172436"/>
                      <a:pt x="197661" y="172436"/>
                    </a:cubicBezTo>
                    <a:close/>
                    <a:moveTo>
                      <a:pt x="197661" y="132959"/>
                    </a:moveTo>
                    <a:cubicBezTo>
                      <a:pt x="154055" y="132959"/>
                      <a:pt x="118706" y="168308"/>
                      <a:pt x="118706" y="211913"/>
                    </a:cubicBezTo>
                    <a:cubicBezTo>
                      <a:pt x="118706" y="255519"/>
                      <a:pt x="154055" y="290868"/>
                      <a:pt x="197661" y="290868"/>
                    </a:cubicBezTo>
                    <a:cubicBezTo>
                      <a:pt x="241266" y="290868"/>
                      <a:pt x="276615" y="255519"/>
                      <a:pt x="276615" y="211913"/>
                    </a:cubicBezTo>
                    <a:cubicBezTo>
                      <a:pt x="276615" y="168308"/>
                      <a:pt x="241266" y="132959"/>
                      <a:pt x="197661" y="132959"/>
                    </a:cubicBezTo>
                    <a:close/>
                    <a:moveTo>
                      <a:pt x="735148" y="113222"/>
                    </a:moveTo>
                    <a:lnTo>
                      <a:pt x="750778" y="185510"/>
                    </a:lnTo>
                    <a:lnTo>
                      <a:pt x="825020" y="210909"/>
                    </a:lnTo>
                    <a:lnTo>
                      <a:pt x="869956" y="162065"/>
                    </a:lnTo>
                    <a:lnTo>
                      <a:pt x="938336" y="208955"/>
                    </a:lnTo>
                    <a:lnTo>
                      <a:pt x="912938" y="277336"/>
                    </a:lnTo>
                    <a:lnTo>
                      <a:pt x="950059" y="332040"/>
                    </a:lnTo>
                    <a:lnTo>
                      <a:pt x="1026254" y="332040"/>
                    </a:lnTo>
                    <a:lnTo>
                      <a:pt x="1049699" y="418004"/>
                    </a:lnTo>
                    <a:lnTo>
                      <a:pt x="996948" y="459033"/>
                    </a:lnTo>
                    <a:lnTo>
                      <a:pt x="996948" y="523506"/>
                    </a:lnTo>
                    <a:lnTo>
                      <a:pt x="1045792" y="568442"/>
                    </a:lnTo>
                    <a:lnTo>
                      <a:pt x="1028208" y="646591"/>
                    </a:lnTo>
                    <a:lnTo>
                      <a:pt x="944197" y="648545"/>
                    </a:lnTo>
                    <a:lnTo>
                      <a:pt x="914891" y="695434"/>
                    </a:lnTo>
                    <a:lnTo>
                      <a:pt x="932475" y="767723"/>
                    </a:lnTo>
                    <a:lnTo>
                      <a:pt x="869956" y="814612"/>
                    </a:lnTo>
                    <a:lnTo>
                      <a:pt x="813297" y="769676"/>
                    </a:lnTo>
                    <a:lnTo>
                      <a:pt x="750778" y="797029"/>
                    </a:lnTo>
                    <a:lnTo>
                      <a:pt x="737102" y="865409"/>
                    </a:lnTo>
                    <a:lnTo>
                      <a:pt x="656998" y="873224"/>
                    </a:lnTo>
                    <a:lnTo>
                      <a:pt x="637461" y="789214"/>
                    </a:lnTo>
                    <a:lnTo>
                      <a:pt x="572988" y="769676"/>
                    </a:lnTo>
                    <a:lnTo>
                      <a:pt x="518283" y="814612"/>
                    </a:lnTo>
                    <a:lnTo>
                      <a:pt x="463579" y="765769"/>
                    </a:lnTo>
                    <a:lnTo>
                      <a:pt x="483116" y="701296"/>
                    </a:lnTo>
                    <a:lnTo>
                      <a:pt x="442088" y="646591"/>
                    </a:lnTo>
                    <a:lnTo>
                      <a:pt x="365892" y="644637"/>
                    </a:lnTo>
                    <a:lnTo>
                      <a:pt x="350262" y="568442"/>
                    </a:lnTo>
                    <a:lnTo>
                      <a:pt x="410828" y="537182"/>
                    </a:lnTo>
                    <a:lnTo>
                      <a:pt x="408874" y="460987"/>
                    </a:lnTo>
                    <a:lnTo>
                      <a:pt x="350262" y="412143"/>
                    </a:lnTo>
                    <a:lnTo>
                      <a:pt x="371753" y="339855"/>
                    </a:lnTo>
                    <a:lnTo>
                      <a:pt x="444041" y="341809"/>
                    </a:lnTo>
                    <a:lnTo>
                      <a:pt x="485070" y="296873"/>
                    </a:lnTo>
                    <a:lnTo>
                      <a:pt x="459671" y="208955"/>
                    </a:lnTo>
                    <a:lnTo>
                      <a:pt x="516330" y="164019"/>
                    </a:lnTo>
                    <a:lnTo>
                      <a:pt x="582757" y="208955"/>
                    </a:lnTo>
                    <a:lnTo>
                      <a:pt x="637461" y="189418"/>
                    </a:lnTo>
                    <a:lnTo>
                      <a:pt x="658952" y="115176"/>
                    </a:lnTo>
                    <a:close/>
                    <a:moveTo>
                      <a:pt x="220998" y="0"/>
                    </a:moveTo>
                    <a:lnTo>
                      <a:pt x="229972" y="41507"/>
                    </a:lnTo>
                    <a:lnTo>
                      <a:pt x="272601" y="56091"/>
                    </a:lnTo>
                    <a:lnTo>
                      <a:pt x="298403" y="28045"/>
                    </a:lnTo>
                    <a:lnTo>
                      <a:pt x="337667" y="54969"/>
                    </a:lnTo>
                    <a:lnTo>
                      <a:pt x="323083" y="94233"/>
                    </a:lnTo>
                    <a:lnTo>
                      <a:pt x="344398" y="125643"/>
                    </a:lnTo>
                    <a:lnTo>
                      <a:pt x="388148" y="125643"/>
                    </a:lnTo>
                    <a:lnTo>
                      <a:pt x="401610" y="175003"/>
                    </a:lnTo>
                    <a:lnTo>
                      <a:pt x="371321" y="198561"/>
                    </a:lnTo>
                    <a:lnTo>
                      <a:pt x="371321" y="235581"/>
                    </a:lnTo>
                    <a:lnTo>
                      <a:pt x="399366" y="261383"/>
                    </a:lnTo>
                    <a:lnTo>
                      <a:pt x="389270" y="306256"/>
                    </a:lnTo>
                    <a:lnTo>
                      <a:pt x="341032" y="307377"/>
                    </a:lnTo>
                    <a:lnTo>
                      <a:pt x="324205" y="334301"/>
                    </a:lnTo>
                    <a:lnTo>
                      <a:pt x="334301" y="375808"/>
                    </a:lnTo>
                    <a:lnTo>
                      <a:pt x="298403" y="402732"/>
                    </a:lnTo>
                    <a:lnTo>
                      <a:pt x="265870" y="376930"/>
                    </a:lnTo>
                    <a:lnTo>
                      <a:pt x="229972" y="392635"/>
                    </a:lnTo>
                    <a:lnTo>
                      <a:pt x="222120" y="431899"/>
                    </a:lnTo>
                    <a:lnTo>
                      <a:pt x="176125" y="436386"/>
                    </a:lnTo>
                    <a:lnTo>
                      <a:pt x="164907" y="388148"/>
                    </a:lnTo>
                    <a:lnTo>
                      <a:pt x="127887" y="376930"/>
                    </a:lnTo>
                    <a:lnTo>
                      <a:pt x="96476" y="402732"/>
                    </a:lnTo>
                    <a:lnTo>
                      <a:pt x="65065" y="374686"/>
                    </a:lnTo>
                    <a:lnTo>
                      <a:pt x="76284" y="337666"/>
                    </a:lnTo>
                    <a:lnTo>
                      <a:pt x="52725" y="306256"/>
                    </a:lnTo>
                    <a:lnTo>
                      <a:pt x="8975" y="305134"/>
                    </a:lnTo>
                    <a:lnTo>
                      <a:pt x="0" y="261383"/>
                    </a:lnTo>
                    <a:lnTo>
                      <a:pt x="34776" y="243434"/>
                    </a:lnTo>
                    <a:lnTo>
                      <a:pt x="33655" y="199683"/>
                    </a:lnTo>
                    <a:lnTo>
                      <a:pt x="0" y="171638"/>
                    </a:lnTo>
                    <a:lnTo>
                      <a:pt x="12340" y="130131"/>
                    </a:lnTo>
                    <a:lnTo>
                      <a:pt x="53847" y="131252"/>
                    </a:lnTo>
                    <a:lnTo>
                      <a:pt x="77405" y="105451"/>
                    </a:lnTo>
                    <a:lnTo>
                      <a:pt x="62822" y="54969"/>
                    </a:lnTo>
                    <a:lnTo>
                      <a:pt x="95354" y="29167"/>
                    </a:lnTo>
                    <a:lnTo>
                      <a:pt x="133496" y="54969"/>
                    </a:lnTo>
                    <a:lnTo>
                      <a:pt x="164907" y="43751"/>
                    </a:lnTo>
                    <a:lnTo>
                      <a:pt x="177247" y="1122"/>
                    </a:lnTo>
                    <a:close/>
                  </a:path>
                </a:pathLst>
              </a:custGeom>
              <a:solidFill>
                <a:srgbClr val="382A4D"/>
              </a:solidFill>
              <a:ln w="6350" cap="flat" cmpd="sng" algn="ctr">
                <a:noFill/>
                <a:prstDash val="solid"/>
                <a:miter lim="800000"/>
                <a:headEnd type="none" w="med" len="med"/>
                <a:tailEnd type="none" w="med" len="med"/>
              </a:ln>
              <a:effectLst/>
            </p:spPr>
            <p:txBody>
              <a:bodyPr rot="0" spcFirstLastPara="0" vertOverflow="overflow" horzOverflow="overflow" vert="horz" wrap="square" lIns="89629" tIns="44815" rIns="44815" bIns="89629" numCol="1" spcCol="0" rtlCol="0" fromWordArt="0" anchor="b" anchorCtr="0" forceAA="0" compatLnSpc="1">
                <a:prstTxWarp prst="textNoShape">
                  <a:avLst/>
                </a:prstTxWarp>
                <a:noAutofit/>
              </a:bodyPr>
              <a:lstStyle/>
              <a:p>
                <a:pPr algn="ctr" defTabSz="895988" fontAlgn="base">
                  <a:spcBef>
                    <a:spcPct val="0"/>
                  </a:spcBef>
                  <a:spcAft>
                    <a:spcPct val="0"/>
                  </a:spcAft>
                  <a:defRPr/>
                </a:pPr>
                <a:endParaRPr lang="en-US" sz="979" kern="0" spc="-49" dirty="0" err="1">
                  <a:gradFill>
                    <a:gsLst>
                      <a:gs pos="0">
                        <a:srgbClr val="FFFFFF"/>
                      </a:gs>
                      <a:gs pos="100000">
                        <a:srgbClr val="FFFFFF"/>
                      </a:gs>
                    </a:gsLst>
                    <a:lin ang="5400000" scaled="0"/>
                  </a:gradFill>
                  <a:latin typeface="Segoe"/>
                  <a:ea typeface="Segoe UI" pitchFamily="34" charset="0"/>
                  <a:cs typeface="Segoe UI" pitchFamily="34" charset="0"/>
                </a:endParaRPr>
              </a:p>
            </p:txBody>
          </p:sp>
        </p:grpSp>
        <p:grpSp>
          <p:nvGrpSpPr>
            <p:cNvPr id="105" name="Group 104"/>
            <p:cNvGrpSpPr>
              <a:grpSpLocks noChangeAspect="1"/>
            </p:cNvGrpSpPr>
            <p:nvPr/>
          </p:nvGrpSpPr>
          <p:grpSpPr>
            <a:xfrm>
              <a:off x="10147407" y="3584619"/>
              <a:ext cx="251740" cy="251740"/>
              <a:chOff x="4322558" y="-150269"/>
              <a:chExt cx="300538" cy="300538"/>
            </a:xfrm>
            <a:solidFill>
              <a:srgbClr val="FEBE1A"/>
            </a:solidFill>
          </p:grpSpPr>
          <p:sp>
            <p:nvSpPr>
              <p:cNvPr id="106" name="Oval 105"/>
              <p:cNvSpPr/>
              <p:nvPr/>
            </p:nvSpPr>
            <p:spPr>
              <a:xfrm>
                <a:off x="4322558" y="-150269"/>
                <a:ext cx="300538" cy="300538"/>
              </a:xfrm>
              <a:prstGeom prst="ellipse">
                <a:avLst/>
              </a:prstGeom>
              <a:grp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nvGrpSpPr>
              <p:cNvPr id="107" name="Group 106"/>
              <p:cNvGrpSpPr>
                <a:grpSpLocks noChangeAspect="1"/>
              </p:cNvGrpSpPr>
              <p:nvPr/>
            </p:nvGrpSpPr>
            <p:grpSpPr>
              <a:xfrm>
                <a:off x="4384955" y="-98434"/>
                <a:ext cx="175744" cy="196869"/>
                <a:chOff x="-459430" y="-5122871"/>
                <a:chExt cx="1512104" cy="1693868"/>
              </a:xfrm>
              <a:grpFill/>
            </p:grpSpPr>
            <p:sp>
              <p:nvSpPr>
                <p:cNvPr id="108" name="Freeform 107"/>
                <p:cNvSpPr/>
                <p:nvPr/>
              </p:nvSpPr>
              <p:spPr>
                <a:xfrm>
                  <a:off x="-459430" y="-5122871"/>
                  <a:ext cx="1503184" cy="860875"/>
                </a:xfrm>
                <a:custGeom>
                  <a:avLst/>
                  <a:gdLst>
                    <a:gd name="connsiteX0" fmla="*/ 722599 w 1480881"/>
                    <a:gd name="connsiteY0" fmla="*/ 0 h 860875"/>
                    <a:gd name="connsiteX1" fmla="*/ 0 w 1480881"/>
                    <a:gd name="connsiteY1" fmla="*/ 428207 h 860875"/>
                    <a:gd name="connsiteX2" fmla="*/ 762743 w 1480881"/>
                    <a:gd name="connsiteY2" fmla="*/ 860875 h 860875"/>
                    <a:gd name="connsiteX3" fmla="*/ 1480881 w 1480881"/>
                    <a:gd name="connsiteY3" fmla="*/ 450510 h 860875"/>
                    <a:gd name="connsiteX4" fmla="*/ 722599 w 1480881"/>
                    <a:gd name="connsiteY4" fmla="*/ 0 h 860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81" h="860875">
                      <a:moveTo>
                        <a:pt x="722599" y="0"/>
                      </a:moveTo>
                      <a:lnTo>
                        <a:pt x="0" y="428207"/>
                      </a:lnTo>
                      <a:lnTo>
                        <a:pt x="762743" y="860875"/>
                      </a:lnTo>
                      <a:lnTo>
                        <a:pt x="1480881" y="450510"/>
                      </a:lnTo>
                      <a:lnTo>
                        <a:pt x="722599" y="0"/>
                      </a:lnTo>
                      <a:close/>
                    </a:path>
                  </a:pathLst>
                </a:custGeom>
                <a:solidFill>
                  <a:srgbClr val="FFC410"/>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09" name="Freeform 108"/>
                <p:cNvSpPr/>
                <p:nvPr/>
              </p:nvSpPr>
              <p:spPr>
                <a:xfrm>
                  <a:off x="-459430" y="-4696893"/>
                  <a:ext cx="771664" cy="1253397"/>
                </a:xfrm>
                <a:custGeom>
                  <a:avLst/>
                  <a:gdLst>
                    <a:gd name="connsiteX0" fmla="*/ 0 w 771664"/>
                    <a:gd name="connsiteY0" fmla="*/ 0 h 1253397"/>
                    <a:gd name="connsiteX1" fmla="*/ 0 w 771664"/>
                    <a:gd name="connsiteY1" fmla="*/ 865335 h 1253397"/>
                    <a:gd name="connsiteX2" fmla="*/ 771664 w 771664"/>
                    <a:gd name="connsiteY2" fmla="*/ 1253397 h 1253397"/>
                    <a:gd name="connsiteX3" fmla="*/ 771664 w 771664"/>
                    <a:gd name="connsiteY3" fmla="*/ 432668 h 1253397"/>
                    <a:gd name="connsiteX4" fmla="*/ 0 w 771664"/>
                    <a:gd name="connsiteY4" fmla="*/ 0 h 1253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664" h="1253397">
                      <a:moveTo>
                        <a:pt x="0" y="0"/>
                      </a:moveTo>
                      <a:lnTo>
                        <a:pt x="0" y="865335"/>
                      </a:lnTo>
                      <a:lnTo>
                        <a:pt x="771664" y="1253397"/>
                      </a:lnTo>
                      <a:lnTo>
                        <a:pt x="771664" y="432668"/>
                      </a:lnTo>
                      <a:lnTo>
                        <a:pt x="0" y="0"/>
                      </a:lnTo>
                      <a:close/>
                    </a:path>
                  </a:pathLst>
                </a:custGeom>
                <a:solidFill>
                  <a:srgbClr val="FF8E00"/>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sp>
              <p:nvSpPr>
                <p:cNvPr id="110" name="Freeform 109"/>
                <p:cNvSpPr/>
                <p:nvPr/>
              </p:nvSpPr>
              <p:spPr>
                <a:xfrm>
                  <a:off x="312234" y="-4673479"/>
                  <a:ext cx="740440" cy="1244476"/>
                </a:xfrm>
                <a:custGeom>
                  <a:avLst/>
                  <a:gdLst>
                    <a:gd name="connsiteX0" fmla="*/ 0 w 731520"/>
                    <a:gd name="connsiteY0" fmla="*/ 410365 h 1244476"/>
                    <a:gd name="connsiteX1" fmla="*/ 0 w 731520"/>
                    <a:gd name="connsiteY1" fmla="*/ 1244476 h 1244476"/>
                    <a:gd name="connsiteX2" fmla="*/ 731520 w 731520"/>
                    <a:gd name="connsiteY2" fmla="*/ 780586 h 1244476"/>
                    <a:gd name="connsiteX3" fmla="*/ 718139 w 731520"/>
                    <a:gd name="connsiteY3" fmla="*/ 0 h 1244476"/>
                    <a:gd name="connsiteX4" fmla="*/ 0 w 731520"/>
                    <a:gd name="connsiteY4" fmla="*/ 410365 h 12444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1520" h="1244476">
                      <a:moveTo>
                        <a:pt x="0" y="410365"/>
                      </a:moveTo>
                      <a:lnTo>
                        <a:pt x="0" y="1244476"/>
                      </a:lnTo>
                      <a:lnTo>
                        <a:pt x="731520" y="780586"/>
                      </a:lnTo>
                      <a:lnTo>
                        <a:pt x="718139" y="0"/>
                      </a:lnTo>
                      <a:lnTo>
                        <a:pt x="0" y="410365"/>
                      </a:lnTo>
                      <a:close/>
                    </a:path>
                  </a:pathLst>
                </a:custGeom>
                <a:solidFill>
                  <a:srgbClr val="FD4508"/>
                </a:solidFill>
                <a:ln w="12700" cap="flat" cmpd="sng" algn="ctr">
                  <a:noFill/>
                  <a:prstDash val="solid"/>
                  <a:miter lim="800000"/>
                </a:ln>
                <a:effectLst/>
              </p:spPr>
              <p:txBody>
                <a:bodyPr rtlCol="0" anchor="ctr"/>
                <a:lstStyle/>
                <a:p>
                  <a:pPr algn="ctr" defTabSz="496898">
                    <a:defRPr/>
                  </a:pPr>
                  <a:endParaRPr lang="en-US" sz="979" kern="0">
                    <a:solidFill>
                      <a:srgbClr val="FFFFFF"/>
                    </a:solidFill>
                    <a:latin typeface="Segoe"/>
                  </a:endParaRPr>
                </a:p>
              </p:txBody>
            </p:sp>
          </p:grpSp>
        </p:grpSp>
      </p:grpSp>
      <p:grpSp>
        <p:nvGrpSpPr>
          <p:cNvPr id="9" name="Group 8"/>
          <p:cNvGrpSpPr/>
          <p:nvPr/>
        </p:nvGrpSpPr>
        <p:grpSpPr>
          <a:xfrm>
            <a:off x="2692965" y="3820300"/>
            <a:ext cx="373503" cy="549203"/>
            <a:chOff x="2746963" y="3964389"/>
            <a:chExt cx="380992" cy="560216"/>
          </a:xfrm>
        </p:grpSpPr>
        <p:grpSp>
          <p:nvGrpSpPr>
            <p:cNvPr id="8" name="Group 7"/>
            <p:cNvGrpSpPr/>
            <p:nvPr/>
          </p:nvGrpSpPr>
          <p:grpSpPr>
            <a:xfrm>
              <a:off x="2746963" y="3964389"/>
              <a:ext cx="380992" cy="560216"/>
              <a:chOff x="3081451" y="4220264"/>
              <a:chExt cx="380992" cy="560216"/>
            </a:xfrm>
          </p:grpSpPr>
          <p:sp>
            <p:nvSpPr>
              <p:cNvPr id="139" name="Flowchart: Magnetic Disk 138"/>
              <p:cNvSpPr/>
              <p:nvPr/>
            </p:nvSpPr>
            <p:spPr bwMode="auto">
              <a:xfrm>
                <a:off x="3081451" y="4220264"/>
                <a:ext cx="380992" cy="560216"/>
              </a:xfrm>
              <a:prstGeom prst="flowChartMagneticDisk">
                <a:avLst/>
              </a:prstGeom>
              <a:gradFill flip="none" rotWithShape="1">
                <a:gsLst>
                  <a:gs pos="57000">
                    <a:schemeClr val="accent1"/>
                  </a:gs>
                  <a:gs pos="57000">
                    <a:srgbClr val="004DA4"/>
                  </a:gs>
                </a:gsLst>
                <a:lin ang="19200000" scaled="0"/>
                <a:tileRect/>
              </a:gradFill>
              <a:ln w="12700" cap="flat" cmpd="sng" algn="ctr">
                <a:noFill/>
                <a:prstDash val="solid"/>
                <a:miter lim="800000"/>
              </a:ln>
              <a:effectLst/>
            </p:spPr>
            <p:txBody>
              <a:bodyPr rot="0" spcFirstLastPara="0" vertOverflow="overflow" horzOverflow="overflow" vert="horz" wrap="square" lIns="89629" tIns="44815" rIns="89629" bIns="44815" numCol="1" spcCol="0" rtlCol="0" fromWordArt="0" anchor="ctr" anchorCtr="0" forceAA="0" compatLnSpc="1">
                <a:prstTxWarp prst="textNoShape">
                  <a:avLst/>
                </a:prstTxWarp>
                <a:noAutofit/>
              </a:bodyPr>
              <a:lstStyle/>
              <a:p>
                <a:pPr algn="ctr" defTabSz="496898">
                  <a:lnSpc>
                    <a:spcPct val="80000"/>
                  </a:lnSpc>
                  <a:defRPr/>
                </a:pPr>
                <a:endParaRPr lang="en-US" sz="979" kern="0" dirty="0" err="1">
                  <a:solidFill>
                    <a:srgbClr val="FFFFFF"/>
                  </a:solidFill>
                  <a:latin typeface="Segoe Light"/>
                </a:endParaRPr>
              </a:p>
            </p:txBody>
          </p:sp>
          <p:sp>
            <p:nvSpPr>
              <p:cNvPr id="140" name="Oval 139"/>
              <p:cNvSpPr/>
              <p:nvPr/>
            </p:nvSpPr>
            <p:spPr bwMode="auto">
              <a:xfrm>
                <a:off x="3123261" y="4247946"/>
                <a:ext cx="312216" cy="13296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94" name="Donut 93"/>
            <p:cNvSpPr/>
            <p:nvPr/>
          </p:nvSpPr>
          <p:spPr bwMode="auto">
            <a:xfrm>
              <a:off x="2751329" y="3966399"/>
              <a:ext cx="375218" cy="160539"/>
            </a:xfrm>
            <a:prstGeom prst="donu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60" tIns="143408" rIns="179260" bIns="143408" numCol="1" spcCol="0" rtlCol="0" fromWordArt="0" anchor="t" anchorCtr="0" forceAA="0" compatLnSpc="1">
              <a:prstTxWarp prst="textNoShape">
                <a:avLst/>
              </a:prstTxWarp>
              <a:noAutofit/>
            </a:bodyPr>
            <a:lstStyle/>
            <a:p>
              <a:pPr algn="ctr" defTabSz="913997"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Tree>
    <p:extLst>
      <p:ext uri="{BB962C8B-B14F-4D97-AF65-F5344CB8AC3E}">
        <p14:creationId xmlns:p14="http://schemas.microsoft.com/office/powerpoint/2010/main" val="3991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nodeType="with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fade">
                                      <p:cBhvr>
                                        <p:cTn id="24"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Rectangle 142"/>
          <p:cNvSpPr/>
          <p:nvPr/>
        </p:nvSpPr>
        <p:spPr bwMode="auto">
          <a:xfrm>
            <a:off x="0" y="1346553"/>
            <a:ext cx="12192000" cy="492905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594" tIns="179187" rIns="179187" bIns="44796" numCol="1" spcCol="0" rtlCol="0" fromWordArt="0" anchor="t" anchorCtr="0" forceAA="0" compatLnSpc="1">
            <a:prstTxWarp prst="textNoShape">
              <a:avLst/>
            </a:prstTxWarp>
            <a:noAutofit/>
          </a:bodyPr>
          <a:lstStyle/>
          <a:p>
            <a:pPr algn="r" defTabSz="912880" fontAlgn="base">
              <a:lnSpc>
                <a:spcPct val="90000"/>
              </a:lnSpc>
              <a:spcBef>
                <a:spcPct val="0"/>
              </a:spcBef>
              <a:spcAft>
                <a:spcPts val="588"/>
              </a:spcAft>
            </a:pPr>
            <a:endParaRPr lang="en-US" sz="1764" dirty="0">
              <a:solidFill>
                <a:srgbClr val="505050"/>
              </a:solidFill>
              <a:latin typeface="Segoe UI Semibold" panose="020B0702040204020203" pitchFamily="34" charset="0"/>
              <a:cs typeface="Segoe UI Semibold" panose="020B0702040204020203" pitchFamily="34" charset="0"/>
            </a:endParaRPr>
          </a:p>
        </p:txBody>
      </p:sp>
      <p:grpSp>
        <p:nvGrpSpPr>
          <p:cNvPr id="31" name="Group 30"/>
          <p:cNvGrpSpPr/>
          <p:nvPr/>
        </p:nvGrpSpPr>
        <p:grpSpPr>
          <a:xfrm>
            <a:off x="814356" y="3059541"/>
            <a:ext cx="1649322" cy="1592997"/>
            <a:chOff x="1149864" y="3430274"/>
            <a:chExt cx="1649752" cy="1593412"/>
          </a:xfrm>
        </p:grpSpPr>
        <p:pic>
          <p:nvPicPr>
            <p:cNvPr id="6" name="Picture 5"/>
            <p:cNvPicPr>
              <a:picLocks noChangeAspect="1"/>
            </p:cNvPicPr>
            <p:nvPr/>
          </p:nvPicPr>
          <p:blipFill>
            <a:blip r:embed="rId3"/>
            <a:stretch>
              <a:fillRect/>
            </a:stretch>
          </p:blipFill>
          <p:spPr>
            <a:xfrm>
              <a:off x="1458646" y="3430274"/>
              <a:ext cx="1032188" cy="1029375"/>
            </a:xfrm>
            <a:prstGeom prst="rect">
              <a:avLst/>
            </a:prstGeom>
          </p:spPr>
        </p:pic>
        <p:sp>
          <p:nvSpPr>
            <p:cNvPr id="7" name="TextBox 6"/>
            <p:cNvSpPr txBox="1"/>
            <p:nvPr/>
          </p:nvSpPr>
          <p:spPr>
            <a:xfrm>
              <a:off x="1149864" y="4462475"/>
              <a:ext cx="1649752" cy="561211"/>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960" dirty="0">
                  <a:solidFill>
                    <a:srgbClr val="515151"/>
                  </a:solidFill>
                  <a:latin typeface="Segoe UI Semilight" panose="020B0402040204020203" pitchFamily="34" charset="0"/>
                  <a:ea typeface="MS PGothic" charset="0"/>
                  <a:cs typeface="Segoe UI Semilight" panose="020B0402040204020203" pitchFamily="34" charset="0"/>
                </a:rPr>
                <a:t>App Service</a:t>
              </a:r>
            </a:p>
          </p:txBody>
        </p:sp>
      </p:grpSp>
      <p:cxnSp>
        <p:nvCxnSpPr>
          <p:cNvPr id="11" name="Elbow Connector 10"/>
          <p:cNvCxnSpPr/>
          <p:nvPr/>
        </p:nvCxnSpPr>
        <p:spPr>
          <a:xfrm rot="10800000">
            <a:off x="4654892" y="4693412"/>
            <a:ext cx="2742486" cy="536505"/>
          </a:xfrm>
          <a:prstGeom prst="bentConnector2">
            <a:avLst/>
          </a:prstGeom>
          <a:ln w="25400">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868594" y="5262146"/>
            <a:ext cx="1949965" cy="561065"/>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960" dirty="0">
                <a:solidFill>
                  <a:srgbClr val="515151"/>
                </a:solidFill>
                <a:latin typeface="Segoe UI Semilight" panose="020B0402040204020203" pitchFamily="34" charset="0"/>
                <a:ea typeface="MS PGothic" charset="0"/>
                <a:cs typeface="Segoe UI Semilight" panose="020B0402040204020203" pitchFamily="34" charset="0"/>
              </a:rPr>
              <a:t>Intelligent App</a:t>
            </a:r>
          </a:p>
        </p:txBody>
      </p:sp>
      <p:sp>
        <p:nvSpPr>
          <p:cNvPr id="29" name="Right Arrow 28"/>
          <p:cNvSpPr/>
          <p:nvPr/>
        </p:nvSpPr>
        <p:spPr bwMode="auto">
          <a:xfrm>
            <a:off x="5919455" y="4495189"/>
            <a:ext cx="3382399" cy="137124"/>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335914" indent="-335914" algn="ctr" defTabSz="913477"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sp>
        <p:nvSpPr>
          <p:cNvPr id="42" name="Right Arrow 41"/>
          <p:cNvSpPr/>
          <p:nvPr/>
        </p:nvSpPr>
        <p:spPr bwMode="auto">
          <a:xfrm>
            <a:off x="5523738" y="3435952"/>
            <a:ext cx="1371243" cy="137124"/>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335914" indent="-335914" algn="ctr" defTabSz="913477"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grpSp>
        <p:nvGrpSpPr>
          <p:cNvPr id="15" name="Group 14"/>
          <p:cNvGrpSpPr/>
          <p:nvPr/>
        </p:nvGrpSpPr>
        <p:grpSpPr>
          <a:xfrm>
            <a:off x="8659382" y="2074099"/>
            <a:ext cx="1062680" cy="1200818"/>
            <a:chOff x="4844211" y="1883229"/>
            <a:chExt cx="1062957" cy="1201131"/>
          </a:xfrm>
        </p:grpSpPr>
        <p:sp>
          <p:nvSpPr>
            <p:cNvPr id="20" name="TextBox 19"/>
            <p:cNvSpPr txBox="1"/>
            <p:nvPr/>
          </p:nvSpPr>
          <p:spPr>
            <a:xfrm>
              <a:off x="4844211" y="2577459"/>
              <a:ext cx="1062957" cy="506901"/>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568" dirty="0">
                  <a:solidFill>
                    <a:srgbClr val="515151"/>
                  </a:solidFill>
                  <a:latin typeface="Segoe UI Semilight" panose="020B0402040204020203" pitchFamily="34" charset="0"/>
                  <a:ea typeface="MS PGothic" charset="0"/>
                  <a:cs typeface="Segoe UI Semilight" panose="020B0402040204020203" pitchFamily="34" charset="0"/>
                </a:rPr>
                <a:t>Hadoop</a:t>
              </a:r>
            </a:p>
          </p:txBody>
        </p:sp>
        <p:sp>
          <p:nvSpPr>
            <p:cNvPr id="45" name="Freeform 44"/>
            <p:cNvSpPr>
              <a:spLocks/>
            </p:cNvSpPr>
            <p:nvPr/>
          </p:nvSpPr>
          <p:spPr bwMode="auto">
            <a:xfrm>
              <a:off x="4869192" y="1883229"/>
              <a:ext cx="1010470" cy="708674"/>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1">
                <a:lumMod val="75000"/>
              </a:schemeClr>
            </a:solidFill>
            <a:ln>
              <a:noFill/>
            </a:ln>
          </p:spPr>
          <p:txBody>
            <a:bodyPr vert="horz" wrap="square" lIns="89594" tIns="44796" rIns="89594" bIns="44796" numCol="1" anchor="t" anchorCtr="0" compatLnSpc="1">
              <a:prstTxWarp prst="textNoShape">
                <a:avLst/>
              </a:prstTxWarp>
            </a:bodyPr>
            <a:lstStyle/>
            <a:p>
              <a:pPr defTabSz="912880" fontAlgn="base">
                <a:spcBef>
                  <a:spcPct val="0"/>
                </a:spcBef>
                <a:spcAft>
                  <a:spcPct val="0"/>
                </a:spcAft>
              </a:pPr>
              <a:endParaRPr lang="en-IN" sz="2352">
                <a:solidFill>
                  <a:srgbClr val="000000"/>
                </a:solidFill>
                <a:ea typeface="MS PGothic" charset="0"/>
              </a:endParaRPr>
            </a:p>
          </p:txBody>
        </p:sp>
      </p:grpSp>
      <p:grpSp>
        <p:nvGrpSpPr>
          <p:cNvPr id="16" name="Group 15"/>
          <p:cNvGrpSpPr/>
          <p:nvPr/>
        </p:nvGrpSpPr>
        <p:grpSpPr>
          <a:xfrm>
            <a:off x="6668782" y="4919134"/>
            <a:ext cx="2299515" cy="1319630"/>
            <a:chOff x="6935906" y="5344944"/>
            <a:chExt cx="2300114" cy="1319974"/>
          </a:xfrm>
        </p:grpSpPr>
        <p:sp>
          <p:nvSpPr>
            <p:cNvPr id="13" name="TextBox 12"/>
            <p:cNvSpPr txBox="1"/>
            <p:nvPr/>
          </p:nvSpPr>
          <p:spPr>
            <a:xfrm>
              <a:off x="6935906" y="5940775"/>
              <a:ext cx="2300114" cy="724143"/>
            </a:xfrm>
            <a:prstGeom prst="rect">
              <a:avLst/>
            </a:prstGeom>
            <a:noFill/>
          </p:spPr>
          <p:txBody>
            <a:bodyPr wrap="square" lIns="179238" tIns="143391" rIns="179238" bIns="143391" rtlCol="0">
              <a:spAutoFit/>
            </a:bodyPr>
            <a:lstStyle/>
            <a:p>
              <a:pPr algn="ctr" defTabSz="913231" fontAlgn="base">
                <a:lnSpc>
                  <a:spcPct val="90000"/>
                </a:lnSpc>
                <a:spcBef>
                  <a:spcPct val="0"/>
                </a:spcBef>
                <a:spcAft>
                  <a:spcPts val="588"/>
                </a:spcAft>
              </a:pPr>
              <a:r>
                <a:rPr lang="en-US" sz="1568" dirty="0">
                  <a:solidFill>
                    <a:srgbClr val="515151"/>
                  </a:solidFill>
                  <a:latin typeface="Segoe UI Semilight" panose="020B0402040204020203" pitchFamily="34" charset="0"/>
                  <a:ea typeface="MS PGothic" charset="0"/>
                  <a:cs typeface="Segoe UI Semilight" panose="020B0402040204020203" pitchFamily="34" charset="0"/>
                </a:rPr>
                <a:t>Azure Machine Learning</a:t>
              </a:r>
            </a:p>
          </p:txBody>
        </p:sp>
        <p:pic>
          <p:nvPicPr>
            <p:cNvPr id="46" name="Pictur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72214" y="5344944"/>
              <a:ext cx="627497" cy="627497"/>
            </a:xfrm>
            <a:prstGeom prst="rect">
              <a:avLst/>
            </a:prstGeom>
          </p:spPr>
        </p:pic>
      </p:grpSp>
      <p:grpSp>
        <p:nvGrpSpPr>
          <p:cNvPr id="30" name="Group 29"/>
          <p:cNvGrpSpPr/>
          <p:nvPr/>
        </p:nvGrpSpPr>
        <p:grpSpPr>
          <a:xfrm>
            <a:off x="9426274" y="3915072"/>
            <a:ext cx="1917676" cy="1754835"/>
            <a:chOff x="9066792" y="3617285"/>
            <a:chExt cx="1918176" cy="1755292"/>
          </a:xfrm>
        </p:grpSpPr>
        <p:grpSp>
          <p:nvGrpSpPr>
            <p:cNvPr id="24" name="Group 23"/>
            <p:cNvGrpSpPr>
              <a:grpSpLocks noChangeAspect="1"/>
            </p:cNvGrpSpPr>
            <p:nvPr/>
          </p:nvGrpSpPr>
          <p:grpSpPr>
            <a:xfrm>
              <a:off x="9066792" y="3617285"/>
              <a:ext cx="1918176" cy="1179979"/>
              <a:chOff x="1966540" y="1894093"/>
              <a:chExt cx="3906825" cy="2403294"/>
            </a:xfrm>
          </p:grpSpPr>
          <p:sp>
            <p:nvSpPr>
              <p:cNvPr id="25" name="Freeform 24"/>
              <p:cNvSpPr/>
              <p:nvPr/>
            </p:nvSpPr>
            <p:spPr bwMode="auto">
              <a:xfrm>
                <a:off x="1981944"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chemeClr val="tx1">
                  <a:lumMod val="75000"/>
                  <a:lumOff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335979" indent="-335979" algn="ctr" defTabSz="913653" fontAlgn="base">
                  <a:spcBef>
                    <a:spcPct val="0"/>
                  </a:spcBef>
                  <a:spcAft>
                    <a:spcPct val="0"/>
                  </a:spcAft>
                  <a:buFont typeface="Wingdings 3" panose="05040102010807070707" pitchFamily="18" charset="2"/>
                  <a:buChar char="Æ"/>
                </a:pPr>
                <a:endParaRPr lang="en-IN" sz="1960" b="1" dirty="0" err="1">
                  <a:solidFill>
                    <a:srgbClr val="FFFFFF"/>
                  </a:solidFill>
                  <a:latin typeface="Segoe UI Light"/>
                  <a:ea typeface="Segoe UI" pitchFamily="34" charset="0"/>
                  <a:cs typeface="Segoe UI" pitchFamily="34" charset="0"/>
                </a:endParaRPr>
              </a:p>
            </p:txBody>
          </p:sp>
          <p:pic>
            <p:nvPicPr>
              <p:cNvPr id="26" name="Picture 25"/>
              <p:cNvPicPr>
                <a:picLocks noChangeAspect="1"/>
              </p:cNvPicPr>
              <p:nvPr/>
            </p:nvPicPr>
            <p:blipFill rotWithShape="1">
              <a:blip r:embed="rId5"/>
              <a:srcRect r="4671" b="3054"/>
              <a:stretch/>
            </p:blipFill>
            <p:spPr>
              <a:xfrm>
                <a:off x="2187702" y="2127894"/>
                <a:ext cx="3413900" cy="1952877"/>
              </a:xfrm>
              <a:prstGeom prst="rect">
                <a:avLst/>
              </a:prstGeom>
              <a:noFill/>
              <a:ln w="9525">
                <a:solidFill>
                  <a:schemeClr val="bg2">
                    <a:lumMod val="50000"/>
                  </a:schemeClr>
                </a:solidFill>
              </a:ln>
            </p:spPr>
          </p:pic>
          <p:sp>
            <p:nvSpPr>
              <p:cNvPr id="27" name="Freeform 26"/>
              <p:cNvSpPr/>
              <p:nvPr/>
            </p:nvSpPr>
            <p:spPr bwMode="auto">
              <a:xfrm>
                <a:off x="1966540" y="1894093"/>
                <a:ext cx="3906825" cy="2403294"/>
              </a:xfrm>
              <a:custGeom>
                <a:avLst/>
                <a:gdLst>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4924 w 1584566"/>
                  <a:gd name="connsiteY5" fmla="*/ 2045161 h 2051210"/>
                  <a:gd name="connsiteX6" fmla="*/ 0 w 1584566"/>
                  <a:gd name="connsiteY6" fmla="*/ 2020772 h 2051210"/>
                  <a:gd name="connsiteX7" fmla="*/ 0 w 1584566"/>
                  <a:gd name="connsiteY7" fmla="*/ 62658 h 2051210"/>
                  <a:gd name="connsiteX8" fmla="*/ 62658 w 1584566"/>
                  <a:gd name="connsiteY8" fmla="*/ 0 h 2051210"/>
                  <a:gd name="connsiteX0" fmla="*/ 62658 w 1584566"/>
                  <a:gd name="connsiteY0" fmla="*/ 0 h 2051210"/>
                  <a:gd name="connsiteX1" fmla="*/ 1547663 w 1584566"/>
                  <a:gd name="connsiteY1" fmla="*/ 0 h 2051210"/>
                  <a:gd name="connsiteX2" fmla="*/ 1572052 w 1584566"/>
                  <a:gd name="connsiteY2" fmla="*/ 4924 h 2051210"/>
                  <a:gd name="connsiteX3" fmla="*/ 1584566 w 1584566"/>
                  <a:gd name="connsiteY3" fmla="*/ 13361 h 2051210"/>
                  <a:gd name="connsiteX4" fmla="*/ 9002 w 1584566"/>
                  <a:gd name="connsiteY4" fmla="*/ 2051210 h 2051210"/>
                  <a:gd name="connsiteX5" fmla="*/ 0 w 1584566"/>
                  <a:gd name="connsiteY5" fmla="*/ 2020772 h 2051210"/>
                  <a:gd name="connsiteX6" fmla="*/ 0 w 1584566"/>
                  <a:gd name="connsiteY6" fmla="*/ 62658 h 2051210"/>
                  <a:gd name="connsiteX7" fmla="*/ 62658 w 1584566"/>
                  <a:gd name="connsiteY7" fmla="*/ 0 h 2051210"/>
                  <a:gd name="connsiteX0" fmla="*/ 62658 w 1584566"/>
                  <a:gd name="connsiteY0" fmla="*/ 0 h 2020772"/>
                  <a:gd name="connsiteX1" fmla="*/ 1547663 w 1584566"/>
                  <a:gd name="connsiteY1" fmla="*/ 0 h 2020772"/>
                  <a:gd name="connsiteX2" fmla="*/ 1572052 w 1584566"/>
                  <a:gd name="connsiteY2" fmla="*/ 4924 h 2020772"/>
                  <a:gd name="connsiteX3" fmla="*/ 1584566 w 1584566"/>
                  <a:gd name="connsiteY3" fmla="*/ 13361 h 2020772"/>
                  <a:gd name="connsiteX4" fmla="*/ 0 w 1584566"/>
                  <a:gd name="connsiteY4" fmla="*/ 2020772 h 2020772"/>
                  <a:gd name="connsiteX5" fmla="*/ 0 w 1584566"/>
                  <a:gd name="connsiteY5" fmla="*/ 62658 h 2020772"/>
                  <a:gd name="connsiteX6" fmla="*/ 62658 w 1584566"/>
                  <a:gd name="connsiteY6" fmla="*/ 0 h 2020772"/>
                  <a:gd name="connsiteX0" fmla="*/ 62658 w 1572052"/>
                  <a:gd name="connsiteY0" fmla="*/ 0 h 2020772"/>
                  <a:gd name="connsiteX1" fmla="*/ 1547663 w 1572052"/>
                  <a:gd name="connsiteY1" fmla="*/ 0 h 2020772"/>
                  <a:gd name="connsiteX2" fmla="*/ 1572052 w 1572052"/>
                  <a:gd name="connsiteY2" fmla="*/ 4924 h 2020772"/>
                  <a:gd name="connsiteX3" fmla="*/ 0 w 1572052"/>
                  <a:gd name="connsiteY3" fmla="*/ 2020772 h 2020772"/>
                  <a:gd name="connsiteX4" fmla="*/ 0 w 1572052"/>
                  <a:gd name="connsiteY4" fmla="*/ 62658 h 2020772"/>
                  <a:gd name="connsiteX5" fmla="*/ 62658 w 1572052"/>
                  <a:gd name="connsiteY5" fmla="*/ 0 h 2020772"/>
                  <a:gd name="connsiteX0" fmla="*/ 62658 w 1578053"/>
                  <a:gd name="connsiteY0" fmla="*/ 295 h 2021067"/>
                  <a:gd name="connsiteX1" fmla="*/ 1547663 w 1578053"/>
                  <a:gd name="connsiteY1" fmla="*/ 295 h 2021067"/>
                  <a:gd name="connsiteX2" fmla="*/ 1578053 w 1578053"/>
                  <a:gd name="connsiteY2" fmla="*/ 2093 h 2021067"/>
                  <a:gd name="connsiteX3" fmla="*/ 0 w 1578053"/>
                  <a:gd name="connsiteY3" fmla="*/ 2021067 h 2021067"/>
                  <a:gd name="connsiteX4" fmla="*/ 0 w 1578053"/>
                  <a:gd name="connsiteY4" fmla="*/ 62953 h 2021067"/>
                  <a:gd name="connsiteX5" fmla="*/ 62658 w 1578053"/>
                  <a:gd name="connsiteY5" fmla="*/ 295 h 20210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78053" h="2021067">
                    <a:moveTo>
                      <a:pt x="62658" y="295"/>
                    </a:moveTo>
                    <a:lnTo>
                      <a:pt x="1547663" y="295"/>
                    </a:lnTo>
                    <a:cubicBezTo>
                      <a:pt x="1556314" y="295"/>
                      <a:pt x="1570557" y="-1078"/>
                      <a:pt x="1578053" y="2093"/>
                    </a:cubicBezTo>
                    <a:lnTo>
                      <a:pt x="0" y="2021067"/>
                    </a:lnTo>
                    <a:lnTo>
                      <a:pt x="0" y="62953"/>
                    </a:lnTo>
                    <a:cubicBezTo>
                      <a:pt x="0" y="28348"/>
                      <a:pt x="28053" y="295"/>
                      <a:pt x="62658" y="295"/>
                    </a:cubicBezTo>
                    <a:close/>
                  </a:path>
                </a:pathLst>
              </a:custGeom>
              <a:solidFill>
                <a:schemeClr val="bg1">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marL="335979" indent="-335979" algn="ctr" defTabSz="913653" fontAlgn="base">
                  <a:spcBef>
                    <a:spcPct val="0"/>
                  </a:spcBef>
                  <a:spcAft>
                    <a:spcPct val="0"/>
                  </a:spcAft>
                  <a:buFont typeface="Wingdings 3" panose="05040102010807070707" pitchFamily="18" charset="2"/>
                  <a:buChar char="Æ"/>
                </a:pPr>
                <a:endParaRPr lang="en-IN" sz="1960" b="1" dirty="0" err="1">
                  <a:solidFill>
                    <a:srgbClr val="FFFFFF"/>
                  </a:solidFill>
                  <a:latin typeface="Segoe UI Light"/>
                  <a:ea typeface="Segoe UI" pitchFamily="34" charset="0"/>
                  <a:cs typeface="Segoe UI" pitchFamily="34" charset="0"/>
                </a:endParaRPr>
              </a:p>
            </p:txBody>
          </p:sp>
          <p:pic>
            <p:nvPicPr>
              <p:cNvPr id="28" name="Picture 31" descr="E:\Eric Suchiang FD\Icons\Metro Icon\Metro icons ALL WHITE\start_windows8.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9363748" y="4811366"/>
              <a:ext cx="1324265" cy="561211"/>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960" dirty="0">
                  <a:solidFill>
                    <a:srgbClr val="515151"/>
                  </a:solidFill>
                  <a:latin typeface="Segoe UI Semilight" panose="020B0402040204020203" pitchFamily="34" charset="0"/>
                  <a:ea typeface="MS PGothic" charset="0"/>
                  <a:cs typeface="Segoe UI Semilight" panose="020B0402040204020203" pitchFamily="34" charset="0"/>
                </a:rPr>
                <a:t>Power BI</a:t>
              </a:r>
            </a:p>
          </p:txBody>
        </p:sp>
      </p:grpSp>
      <p:grpSp>
        <p:nvGrpSpPr>
          <p:cNvPr id="14" name="Group 13"/>
          <p:cNvGrpSpPr/>
          <p:nvPr/>
        </p:nvGrpSpPr>
        <p:grpSpPr>
          <a:xfrm>
            <a:off x="6918181" y="2854006"/>
            <a:ext cx="1281844" cy="1371243"/>
            <a:chOff x="9764763" y="3122532"/>
            <a:chExt cx="1282178" cy="1371600"/>
          </a:xfrm>
        </p:grpSpPr>
        <p:grpSp>
          <p:nvGrpSpPr>
            <p:cNvPr id="5" name="Group 4"/>
            <p:cNvGrpSpPr>
              <a:grpSpLocks noChangeAspect="1"/>
            </p:cNvGrpSpPr>
            <p:nvPr/>
          </p:nvGrpSpPr>
          <p:grpSpPr>
            <a:xfrm>
              <a:off x="9882329" y="3122532"/>
              <a:ext cx="1018773" cy="1371600"/>
              <a:chOff x="6592193" y="1888324"/>
              <a:chExt cx="2181834" cy="2937461"/>
            </a:xfrm>
          </p:grpSpPr>
          <p:sp>
            <p:nvSpPr>
              <p:cNvPr id="53" name="Can 52"/>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82" name="Donut 81"/>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nvGrpSpPr>
              <p:cNvPr id="83" name="Group 82"/>
              <p:cNvGrpSpPr/>
              <p:nvPr/>
            </p:nvGrpSpPr>
            <p:grpSpPr>
              <a:xfrm>
                <a:off x="6654555" y="1948052"/>
                <a:ext cx="2062791" cy="999923"/>
                <a:chOff x="3418451" y="1327507"/>
                <a:chExt cx="2706124" cy="1321666"/>
              </a:xfrm>
            </p:grpSpPr>
            <p:sp>
              <p:nvSpPr>
                <p:cNvPr id="86" name="Donut 85"/>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sp>
              <p:nvSpPr>
                <p:cNvPr id="87" name="Freeform 86"/>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grpSp>
        <p:sp>
          <p:nvSpPr>
            <p:cNvPr id="8" name="TextBox 7"/>
            <p:cNvSpPr txBox="1"/>
            <p:nvPr/>
          </p:nvSpPr>
          <p:spPr>
            <a:xfrm>
              <a:off x="9764763" y="3659933"/>
              <a:ext cx="1282178" cy="677557"/>
            </a:xfrm>
            <a:prstGeom prst="rect">
              <a:avLst/>
            </a:prstGeom>
            <a:noFill/>
          </p:spPr>
          <p:txBody>
            <a:bodyPr wrap="none" lIns="179238" tIns="143391" rIns="179238" bIns="143391" rtlCol="0">
              <a:spAutoFit/>
            </a:bodyPr>
            <a:lstStyle/>
            <a:p>
              <a:pPr algn="ctr" defTabSz="913231" fontAlgn="base">
                <a:lnSpc>
                  <a:spcPct val="90000"/>
                </a:lnSpc>
                <a:spcBef>
                  <a:spcPct val="0"/>
                </a:spcBef>
                <a:spcAft>
                  <a:spcPts val="588"/>
                </a:spcAft>
              </a:pPr>
              <a:r>
                <a:rPr lang="en-US" sz="1400" dirty="0">
                  <a:solidFill>
                    <a:srgbClr val="515151"/>
                  </a:solidFill>
                  <a:ea typeface="MS PGothic" charset="0"/>
                  <a:cs typeface="Segoe UI" panose="020B0502040204020203" pitchFamily="34" charset="0"/>
                </a:rPr>
                <a:t>Azure SQL </a:t>
              </a:r>
              <a:br>
                <a:rPr lang="en-US" sz="1400" dirty="0">
                  <a:solidFill>
                    <a:srgbClr val="515151"/>
                  </a:solidFill>
                  <a:ea typeface="MS PGothic" charset="0"/>
                  <a:cs typeface="Segoe UI" panose="020B0502040204020203" pitchFamily="34" charset="0"/>
                </a:rPr>
              </a:br>
              <a:r>
                <a:rPr lang="en-US" sz="1400" dirty="0">
                  <a:solidFill>
                    <a:srgbClr val="515151"/>
                  </a:solidFill>
                  <a:ea typeface="MS PGothic" charset="0"/>
                  <a:cs typeface="Segoe UI" panose="020B0502040204020203" pitchFamily="34" charset="0"/>
                </a:rPr>
                <a:t>Database</a:t>
              </a:r>
            </a:p>
          </p:txBody>
        </p:sp>
      </p:grpSp>
      <p:sp>
        <p:nvSpPr>
          <p:cNvPr id="32" name="Freeform 31"/>
          <p:cNvSpPr>
            <a:spLocks noChangeAspect="1"/>
          </p:cNvSpPr>
          <p:nvPr/>
        </p:nvSpPr>
        <p:spPr bwMode="auto">
          <a:xfrm>
            <a:off x="524984" y="1513642"/>
            <a:ext cx="1104468" cy="69298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0" rIns="179212" bIns="143370" numCol="1" spcCol="0" rtlCol="0" fromWordArt="0" anchor="t" anchorCtr="0" forceAA="0" compatLnSpc="1">
            <a:prstTxWarp prst="textNoShape">
              <a:avLst/>
            </a:prstTxWarp>
            <a:noAutofit/>
          </a:bodyPr>
          <a:lstStyle/>
          <a:p>
            <a:pPr algn="ctr" defTabSz="913653" fontAlgn="base">
              <a:lnSpc>
                <a:spcPct val="90000"/>
              </a:lnSpc>
              <a:spcBef>
                <a:spcPct val="0"/>
              </a:spcBef>
              <a:spcAft>
                <a:spcPct val="0"/>
              </a:spcAft>
            </a:pPr>
            <a:endParaRPr lang="en-IN" sz="1960" b="1" dirty="0">
              <a:solidFill>
                <a:srgbClr val="FFFFFF"/>
              </a:solidFill>
              <a:latin typeface="Segoe UI Light"/>
              <a:ea typeface="Segoe UI" pitchFamily="34" charset="0"/>
              <a:cs typeface="Segoe UI" pitchFamily="34" charset="0"/>
            </a:endParaRPr>
          </a:p>
        </p:txBody>
      </p:sp>
      <p:grpSp>
        <p:nvGrpSpPr>
          <p:cNvPr id="33" name="Group 32"/>
          <p:cNvGrpSpPr>
            <a:grpSpLocks noChangeAspect="1"/>
          </p:cNvGrpSpPr>
          <p:nvPr/>
        </p:nvGrpSpPr>
        <p:grpSpPr>
          <a:xfrm>
            <a:off x="465893" y="5305902"/>
            <a:ext cx="1468250" cy="850591"/>
            <a:chOff x="1314399" y="5629236"/>
            <a:chExt cx="1958175" cy="1134418"/>
          </a:xfrm>
        </p:grpSpPr>
        <p:sp>
          <p:nvSpPr>
            <p:cNvPr id="34" name="Rectangle 6"/>
            <p:cNvSpPr>
              <a:spLocks noChangeArrowheads="1"/>
            </p:cNvSpPr>
            <p:nvPr/>
          </p:nvSpPr>
          <p:spPr bwMode="auto">
            <a:xfrm>
              <a:off x="2020993" y="6255420"/>
              <a:ext cx="102250" cy="505655"/>
            </a:xfrm>
            <a:prstGeom prst="rect">
              <a:avLst/>
            </a:pr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5" name="Rectangle 14"/>
            <p:cNvSpPr>
              <a:spLocks noChangeArrowheads="1"/>
            </p:cNvSpPr>
            <p:nvPr/>
          </p:nvSpPr>
          <p:spPr bwMode="auto">
            <a:xfrm>
              <a:off x="2948019" y="6073846"/>
              <a:ext cx="324555" cy="689807"/>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6" name="Rectangle 15"/>
            <p:cNvSpPr>
              <a:spLocks noChangeArrowheads="1"/>
            </p:cNvSpPr>
            <p:nvPr/>
          </p:nvSpPr>
          <p:spPr bwMode="auto">
            <a:xfrm>
              <a:off x="3126066" y="6681752"/>
              <a:ext cx="43240" cy="8190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7" name="Rectangle 16"/>
            <p:cNvSpPr>
              <a:spLocks noChangeArrowheads="1"/>
            </p:cNvSpPr>
            <p:nvPr/>
          </p:nvSpPr>
          <p:spPr bwMode="auto">
            <a:xfrm>
              <a:off x="3052812" y="6681752"/>
              <a:ext cx="43240" cy="8190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8" name="Rectangle 17"/>
            <p:cNvSpPr>
              <a:spLocks noChangeArrowheads="1"/>
            </p:cNvSpPr>
            <p:nvPr/>
          </p:nvSpPr>
          <p:spPr bwMode="auto">
            <a:xfrm>
              <a:off x="2980576" y="6395858"/>
              <a:ext cx="260967" cy="4171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39" name="Rectangle 18"/>
            <p:cNvSpPr>
              <a:spLocks noChangeArrowheads="1"/>
            </p:cNvSpPr>
            <p:nvPr/>
          </p:nvSpPr>
          <p:spPr bwMode="auto">
            <a:xfrm>
              <a:off x="2980576" y="6469112"/>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40" name="Rectangle 19"/>
            <p:cNvSpPr>
              <a:spLocks noChangeArrowheads="1"/>
            </p:cNvSpPr>
            <p:nvPr/>
          </p:nvSpPr>
          <p:spPr bwMode="auto">
            <a:xfrm>
              <a:off x="2980576" y="6541349"/>
              <a:ext cx="260967" cy="4171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47" name="Rectangle 20"/>
            <p:cNvSpPr>
              <a:spLocks noChangeArrowheads="1"/>
            </p:cNvSpPr>
            <p:nvPr/>
          </p:nvSpPr>
          <p:spPr bwMode="auto">
            <a:xfrm>
              <a:off x="2980576" y="6614602"/>
              <a:ext cx="260967" cy="41714"/>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48" name="Rectangle 21"/>
            <p:cNvSpPr>
              <a:spLocks noChangeArrowheads="1"/>
            </p:cNvSpPr>
            <p:nvPr/>
          </p:nvSpPr>
          <p:spPr bwMode="auto">
            <a:xfrm>
              <a:off x="2980576" y="6250368"/>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1" name="Rectangle 22"/>
            <p:cNvSpPr>
              <a:spLocks noChangeArrowheads="1"/>
            </p:cNvSpPr>
            <p:nvPr/>
          </p:nvSpPr>
          <p:spPr bwMode="auto">
            <a:xfrm>
              <a:off x="2980576" y="6323622"/>
              <a:ext cx="260967" cy="40697"/>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2" name="Rectangle 23"/>
            <p:cNvSpPr>
              <a:spLocks noChangeArrowheads="1"/>
            </p:cNvSpPr>
            <p:nvPr/>
          </p:nvSpPr>
          <p:spPr bwMode="auto">
            <a:xfrm>
              <a:off x="2980576" y="6104878"/>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4" name="Rectangle 24"/>
            <p:cNvSpPr>
              <a:spLocks noChangeArrowheads="1"/>
            </p:cNvSpPr>
            <p:nvPr/>
          </p:nvSpPr>
          <p:spPr bwMode="auto">
            <a:xfrm>
              <a:off x="2980576" y="6178131"/>
              <a:ext cx="260967" cy="42223"/>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5" name="Rectangle 26"/>
            <p:cNvSpPr>
              <a:spLocks noChangeArrowheads="1"/>
            </p:cNvSpPr>
            <p:nvPr/>
          </p:nvSpPr>
          <p:spPr bwMode="auto">
            <a:xfrm>
              <a:off x="1314399" y="6073846"/>
              <a:ext cx="324555" cy="689807"/>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6" name="Rectangle 27"/>
            <p:cNvSpPr>
              <a:spLocks noChangeArrowheads="1"/>
            </p:cNvSpPr>
            <p:nvPr/>
          </p:nvSpPr>
          <p:spPr bwMode="auto">
            <a:xfrm>
              <a:off x="1492447" y="6681752"/>
              <a:ext cx="43240" cy="819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7" name="Rectangle 28"/>
            <p:cNvSpPr>
              <a:spLocks noChangeArrowheads="1"/>
            </p:cNvSpPr>
            <p:nvPr/>
          </p:nvSpPr>
          <p:spPr bwMode="auto">
            <a:xfrm>
              <a:off x="1419193" y="6681752"/>
              <a:ext cx="43240" cy="81902"/>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8" name="Rectangle 29"/>
            <p:cNvSpPr>
              <a:spLocks noChangeArrowheads="1"/>
            </p:cNvSpPr>
            <p:nvPr/>
          </p:nvSpPr>
          <p:spPr bwMode="auto">
            <a:xfrm>
              <a:off x="1346956" y="6395858"/>
              <a:ext cx="260458" cy="417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59" name="Rectangle 30"/>
            <p:cNvSpPr>
              <a:spLocks noChangeArrowheads="1"/>
            </p:cNvSpPr>
            <p:nvPr/>
          </p:nvSpPr>
          <p:spPr bwMode="auto">
            <a:xfrm>
              <a:off x="1346956" y="6469112"/>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0" name="Rectangle 31"/>
            <p:cNvSpPr>
              <a:spLocks noChangeArrowheads="1"/>
            </p:cNvSpPr>
            <p:nvPr/>
          </p:nvSpPr>
          <p:spPr bwMode="auto">
            <a:xfrm>
              <a:off x="1346956" y="6541349"/>
              <a:ext cx="260458" cy="417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1" name="Rectangle 32"/>
            <p:cNvSpPr>
              <a:spLocks noChangeArrowheads="1"/>
            </p:cNvSpPr>
            <p:nvPr/>
          </p:nvSpPr>
          <p:spPr bwMode="auto">
            <a:xfrm>
              <a:off x="1346956" y="6614602"/>
              <a:ext cx="260458" cy="4171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2" name="Rectangle 33"/>
            <p:cNvSpPr>
              <a:spLocks noChangeArrowheads="1"/>
            </p:cNvSpPr>
            <p:nvPr/>
          </p:nvSpPr>
          <p:spPr bwMode="auto">
            <a:xfrm>
              <a:off x="1346956" y="6250368"/>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3" name="Rectangle 34"/>
            <p:cNvSpPr>
              <a:spLocks noChangeArrowheads="1"/>
            </p:cNvSpPr>
            <p:nvPr/>
          </p:nvSpPr>
          <p:spPr bwMode="auto">
            <a:xfrm>
              <a:off x="1346956" y="6323622"/>
              <a:ext cx="260458" cy="40697"/>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4" name="Rectangle 35"/>
            <p:cNvSpPr>
              <a:spLocks noChangeArrowheads="1"/>
            </p:cNvSpPr>
            <p:nvPr/>
          </p:nvSpPr>
          <p:spPr bwMode="auto">
            <a:xfrm>
              <a:off x="1346956" y="6104878"/>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5" name="Rectangle 36"/>
            <p:cNvSpPr>
              <a:spLocks noChangeArrowheads="1"/>
            </p:cNvSpPr>
            <p:nvPr/>
          </p:nvSpPr>
          <p:spPr bwMode="auto">
            <a:xfrm>
              <a:off x="1346956" y="6178131"/>
              <a:ext cx="260458" cy="4222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6" name="Freeform 37"/>
            <p:cNvSpPr>
              <a:spLocks/>
            </p:cNvSpPr>
            <p:nvPr/>
          </p:nvSpPr>
          <p:spPr bwMode="auto">
            <a:xfrm>
              <a:off x="2288226" y="6357196"/>
              <a:ext cx="483272" cy="406458"/>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1">
                <a:lumMod val="85000"/>
              </a:schemeClr>
            </a:solidFill>
            <a:ln>
              <a:noFill/>
            </a:ln>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7" name="Rectangle 39"/>
            <p:cNvSpPr>
              <a:spLocks noChangeArrowheads="1"/>
            </p:cNvSpPr>
            <p:nvPr/>
          </p:nvSpPr>
          <p:spPr bwMode="auto">
            <a:xfrm>
              <a:off x="2640760" y="6214249"/>
              <a:ext cx="440540" cy="549404"/>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8" name="Rectangle 40"/>
            <p:cNvSpPr>
              <a:spLocks noChangeArrowheads="1"/>
            </p:cNvSpPr>
            <p:nvPr/>
          </p:nvSpPr>
          <p:spPr bwMode="auto">
            <a:xfrm>
              <a:off x="2618886" y="6197462"/>
              <a:ext cx="484289" cy="1678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69" name="Rectangle 41"/>
            <p:cNvSpPr>
              <a:spLocks noChangeArrowheads="1"/>
            </p:cNvSpPr>
            <p:nvPr/>
          </p:nvSpPr>
          <p:spPr bwMode="auto">
            <a:xfrm>
              <a:off x="2883413" y="6652755"/>
              <a:ext cx="57484" cy="11089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0" name="Rectangle 42"/>
            <p:cNvSpPr>
              <a:spLocks noChangeArrowheads="1"/>
            </p:cNvSpPr>
            <p:nvPr/>
          </p:nvSpPr>
          <p:spPr bwMode="auto">
            <a:xfrm>
              <a:off x="2783706" y="6652755"/>
              <a:ext cx="57484" cy="110898"/>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1" name="Rectangle 43"/>
            <p:cNvSpPr>
              <a:spLocks noChangeArrowheads="1"/>
            </p:cNvSpPr>
            <p:nvPr/>
          </p:nvSpPr>
          <p:spPr bwMode="auto">
            <a:xfrm>
              <a:off x="2685017" y="6263594"/>
              <a:ext cx="355586" cy="5748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2" name="Rectangle 44"/>
            <p:cNvSpPr>
              <a:spLocks noChangeArrowheads="1"/>
            </p:cNvSpPr>
            <p:nvPr/>
          </p:nvSpPr>
          <p:spPr bwMode="auto">
            <a:xfrm>
              <a:off x="2685017" y="6362284"/>
              <a:ext cx="355586" cy="57484"/>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3" name="Rectangle 45"/>
            <p:cNvSpPr>
              <a:spLocks noChangeArrowheads="1"/>
            </p:cNvSpPr>
            <p:nvPr/>
          </p:nvSpPr>
          <p:spPr bwMode="auto">
            <a:xfrm>
              <a:off x="2685017" y="6461990"/>
              <a:ext cx="355586" cy="5646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4" name="Rectangle 46"/>
            <p:cNvSpPr>
              <a:spLocks noChangeArrowheads="1"/>
            </p:cNvSpPr>
            <p:nvPr/>
          </p:nvSpPr>
          <p:spPr bwMode="auto">
            <a:xfrm>
              <a:off x="2685017" y="6560170"/>
              <a:ext cx="355586" cy="5646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5" name="Rectangle 48"/>
            <p:cNvSpPr>
              <a:spLocks noChangeArrowheads="1"/>
            </p:cNvSpPr>
            <p:nvPr/>
          </p:nvSpPr>
          <p:spPr bwMode="auto">
            <a:xfrm>
              <a:off x="2712487" y="6128787"/>
              <a:ext cx="170926" cy="68676"/>
            </a:xfrm>
            <a:prstGeom prst="rect">
              <a:avLst/>
            </a:prstGeom>
            <a:solidFill>
              <a:schemeClr val="bg1">
                <a:lumMod val="50000"/>
              </a:schemeClr>
            </a:solidFill>
            <a:ln>
              <a:noFill/>
            </a:ln>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6" name="Rectangle 49"/>
            <p:cNvSpPr>
              <a:spLocks noChangeArrowheads="1"/>
            </p:cNvSpPr>
            <p:nvPr/>
          </p:nvSpPr>
          <p:spPr bwMode="auto">
            <a:xfrm>
              <a:off x="2103564" y="5629236"/>
              <a:ext cx="439523" cy="1134418"/>
            </a:xfrm>
            <a:prstGeom prst="rect">
              <a:avLst/>
            </a:prstGeom>
            <a:solidFill>
              <a:srgbClr val="BAD80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7" name="Rectangle 51"/>
            <p:cNvSpPr>
              <a:spLocks noChangeArrowheads="1"/>
            </p:cNvSpPr>
            <p:nvPr/>
          </p:nvSpPr>
          <p:spPr bwMode="auto">
            <a:xfrm>
              <a:off x="2344692" y="6652755"/>
              <a:ext cx="57993" cy="11089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8" name="Rectangle 52"/>
            <p:cNvSpPr>
              <a:spLocks noChangeArrowheads="1"/>
            </p:cNvSpPr>
            <p:nvPr/>
          </p:nvSpPr>
          <p:spPr bwMode="auto">
            <a:xfrm>
              <a:off x="2246512" y="6652755"/>
              <a:ext cx="56466" cy="110898"/>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79" name="Rectangle 53"/>
            <p:cNvSpPr>
              <a:spLocks noChangeArrowheads="1"/>
            </p:cNvSpPr>
            <p:nvPr/>
          </p:nvSpPr>
          <p:spPr bwMode="auto">
            <a:xfrm>
              <a:off x="2146805" y="6263594"/>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0" name="Rectangle 54"/>
            <p:cNvSpPr>
              <a:spLocks noChangeArrowheads="1"/>
            </p:cNvSpPr>
            <p:nvPr/>
          </p:nvSpPr>
          <p:spPr bwMode="auto">
            <a:xfrm>
              <a:off x="2146805" y="6362284"/>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1" name="Rectangle 55"/>
            <p:cNvSpPr>
              <a:spLocks noChangeArrowheads="1"/>
            </p:cNvSpPr>
            <p:nvPr/>
          </p:nvSpPr>
          <p:spPr bwMode="auto">
            <a:xfrm>
              <a:off x="2146805" y="6461990"/>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4" name="Rectangle 56"/>
            <p:cNvSpPr>
              <a:spLocks noChangeArrowheads="1"/>
            </p:cNvSpPr>
            <p:nvPr/>
          </p:nvSpPr>
          <p:spPr bwMode="auto">
            <a:xfrm>
              <a:off x="2146805" y="6560170"/>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5" name="Rectangle 57"/>
            <p:cNvSpPr>
              <a:spLocks noChangeArrowheads="1"/>
            </p:cNvSpPr>
            <p:nvPr/>
          </p:nvSpPr>
          <p:spPr bwMode="auto">
            <a:xfrm>
              <a:off x="2146805" y="6066724"/>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8" name="Rectangle 58"/>
            <p:cNvSpPr>
              <a:spLocks noChangeArrowheads="1"/>
            </p:cNvSpPr>
            <p:nvPr/>
          </p:nvSpPr>
          <p:spPr bwMode="auto">
            <a:xfrm>
              <a:off x="2146805" y="6164905"/>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89" name="Rectangle 59"/>
            <p:cNvSpPr>
              <a:spLocks noChangeArrowheads="1"/>
            </p:cNvSpPr>
            <p:nvPr/>
          </p:nvSpPr>
          <p:spPr bwMode="auto">
            <a:xfrm>
              <a:off x="2146805" y="5769639"/>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0" name="Rectangle 60"/>
            <p:cNvSpPr>
              <a:spLocks noChangeArrowheads="1"/>
            </p:cNvSpPr>
            <p:nvPr/>
          </p:nvSpPr>
          <p:spPr bwMode="auto">
            <a:xfrm>
              <a:off x="2146805" y="5869346"/>
              <a:ext cx="355586" cy="5646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1" name="Rectangle 61"/>
            <p:cNvSpPr>
              <a:spLocks noChangeArrowheads="1"/>
            </p:cNvSpPr>
            <p:nvPr/>
          </p:nvSpPr>
          <p:spPr bwMode="auto">
            <a:xfrm>
              <a:off x="2146805" y="5968035"/>
              <a:ext cx="355586" cy="57484"/>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2" name="Rectangle 63"/>
            <p:cNvSpPr>
              <a:spLocks noChangeArrowheads="1"/>
            </p:cNvSpPr>
            <p:nvPr/>
          </p:nvSpPr>
          <p:spPr bwMode="auto">
            <a:xfrm>
              <a:off x="2146805" y="5670950"/>
              <a:ext cx="355586" cy="57993"/>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3" name="Rectangle 65"/>
            <p:cNvSpPr>
              <a:spLocks noChangeArrowheads="1"/>
            </p:cNvSpPr>
            <p:nvPr/>
          </p:nvSpPr>
          <p:spPr bwMode="auto">
            <a:xfrm>
              <a:off x="1586049" y="5825088"/>
              <a:ext cx="441049" cy="93856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4" name="Rectangle 66"/>
            <p:cNvSpPr>
              <a:spLocks noChangeArrowheads="1"/>
            </p:cNvSpPr>
            <p:nvPr/>
          </p:nvSpPr>
          <p:spPr bwMode="auto">
            <a:xfrm>
              <a:off x="1828702" y="6652755"/>
              <a:ext cx="56466" cy="11089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5" name="Rectangle 67"/>
            <p:cNvSpPr>
              <a:spLocks noChangeArrowheads="1"/>
            </p:cNvSpPr>
            <p:nvPr/>
          </p:nvSpPr>
          <p:spPr bwMode="auto">
            <a:xfrm>
              <a:off x="1728995" y="6652755"/>
              <a:ext cx="57484" cy="110898"/>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6" name="Rectangle 68"/>
            <p:cNvSpPr>
              <a:spLocks noChangeArrowheads="1"/>
            </p:cNvSpPr>
            <p:nvPr/>
          </p:nvSpPr>
          <p:spPr bwMode="auto">
            <a:xfrm>
              <a:off x="1629289" y="6263594"/>
              <a:ext cx="355586" cy="5748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7" name="Rectangle 69"/>
            <p:cNvSpPr>
              <a:spLocks noChangeArrowheads="1"/>
            </p:cNvSpPr>
            <p:nvPr/>
          </p:nvSpPr>
          <p:spPr bwMode="auto">
            <a:xfrm>
              <a:off x="1629289" y="6362284"/>
              <a:ext cx="355586" cy="5748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8" name="Rectangle 70"/>
            <p:cNvSpPr>
              <a:spLocks noChangeArrowheads="1"/>
            </p:cNvSpPr>
            <p:nvPr/>
          </p:nvSpPr>
          <p:spPr bwMode="auto">
            <a:xfrm>
              <a:off x="1629289" y="6461990"/>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99" name="Rectangle 71"/>
            <p:cNvSpPr>
              <a:spLocks noChangeArrowheads="1"/>
            </p:cNvSpPr>
            <p:nvPr/>
          </p:nvSpPr>
          <p:spPr bwMode="auto">
            <a:xfrm>
              <a:off x="1629289" y="6560170"/>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0" name="Rectangle 72"/>
            <p:cNvSpPr>
              <a:spLocks noChangeArrowheads="1"/>
            </p:cNvSpPr>
            <p:nvPr/>
          </p:nvSpPr>
          <p:spPr bwMode="auto">
            <a:xfrm>
              <a:off x="1629289" y="6066724"/>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1" name="Rectangle 73"/>
            <p:cNvSpPr>
              <a:spLocks noChangeArrowheads="1"/>
            </p:cNvSpPr>
            <p:nvPr/>
          </p:nvSpPr>
          <p:spPr bwMode="auto">
            <a:xfrm>
              <a:off x="1629289" y="6164905"/>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2" name="Rectangle 74"/>
            <p:cNvSpPr>
              <a:spLocks noChangeArrowheads="1"/>
            </p:cNvSpPr>
            <p:nvPr/>
          </p:nvSpPr>
          <p:spPr bwMode="auto">
            <a:xfrm>
              <a:off x="1629289" y="5869346"/>
              <a:ext cx="355586" cy="56467"/>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sp>
          <p:nvSpPr>
            <p:cNvPr id="103" name="Rectangle 75"/>
            <p:cNvSpPr>
              <a:spLocks noChangeArrowheads="1"/>
            </p:cNvSpPr>
            <p:nvPr/>
          </p:nvSpPr>
          <p:spPr bwMode="auto">
            <a:xfrm>
              <a:off x="1629289" y="5968035"/>
              <a:ext cx="355586" cy="57484"/>
            </a:xfrm>
            <a:prstGeom prst="rect">
              <a:avLst/>
            </a:prstGeom>
            <a:solidFill>
              <a:srgbClr val="C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t" anchorCtr="0" compatLnSpc="1">
              <a:prstTxWarp prst="textNoShape">
                <a:avLst/>
              </a:prstTxWarp>
            </a:bodyPr>
            <a:lstStyle/>
            <a:p>
              <a:endParaRPr lang="en-US" sz="1799" dirty="0">
                <a:solidFill>
                  <a:srgbClr val="000000"/>
                </a:solidFill>
              </a:endParaRPr>
            </a:p>
          </p:txBody>
        </p:sp>
      </p:grpSp>
      <p:sp>
        <p:nvSpPr>
          <p:cNvPr id="23" name="Circular Arrow 22"/>
          <p:cNvSpPr>
            <a:spLocks noChangeAspect="1"/>
          </p:cNvSpPr>
          <p:nvPr/>
        </p:nvSpPr>
        <p:spPr bwMode="auto">
          <a:xfrm>
            <a:off x="2238243" y="3094067"/>
            <a:ext cx="599917" cy="639913"/>
          </a:xfrm>
          <a:prstGeom prst="circular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Circular Arrow 103"/>
          <p:cNvSpPr>
            <a:spLocks noChangeAspect="1"/>
          </p:cNvSpPr>
          <p:nvPr/>
        </p:nvSpPr>
        <p:spPr bwMode="auto">
          <a:xfrm rot="10800000">
            <a:off x="2238243" y="3383813"/>
            <a:ext cx="599917" cy="639913"/>
          </a:xfrm>
          <a:prstGeom prst="circular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2" tIns="146266" rIns="182832" bIns="146266" numCol="1" spcCol="0" rtlCol="0" fromWordArt="0" anchor="t" anchorCtr="0" forceAA="0" compatLnSpc="1">
            <a:prstTxWarp prst="textNoShape">
              <a:avLst/>
            </a:prstTxWarp>
            <a:noAutofit/>
          </a:bodyPr>
          <a:lstStyle/>
          <a:p>
            <a:pPr algn="ctr" defTabSz="932192" fontAlgn="base">
              <a:lnSpc>
                <a:spcPct val="90000"/>
              </a:lnSpc>
              <a:spcBef>
                <a:spcPct val="0"/>
              </a:spcBef>
              <a:spcAft>
                <a:spcPct val="0"/>
              </a:spcAft>
            </a:pPr>
            <a:endParaRPr lang="en-US" sz="2399"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06" name="Group 105"/>
          <p:cNvGrpSpPr/>
          <p:nvPr/>
        </p:nvGrpSpPr>
        <p:grpSpPr>
          <a:xfrm>
            <a:off x="2843899" y="2447036"/>
            <a:ext cx="2747282" cy="2134168"/>
            <a:chOff x="4845656" y="2064786"/>
            <a:chExt cx="3781349" cy="2937461"/>
          </a:xfrm>
        </p:grpSpPr>
        <p:sp>
          <p:nvSpPr>
            <p:cNvPr id="107" name="Can 106"/>
            <p:cNvSpPr/>
            <p:nvPr/>
          </p:nvSpPr>
          <p:spPr>
            <a:xfrm>
              <a:off x="6255311" y="2064787"/>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08" name="Freeform 107"/>
            <p:cNvSpPr/>
            <p:nvPr/>
          </p:nvSpPr>
          <p:spPr>
            <a:xfrm>
              <a:off x="5013341" y="3073068"/>
              <a:ext cx="1028551" cy="1071930"/>
            </a:xfrm>
            <a:custGeom>
              <a:avLst/>
              <a:gdLst>
                <a:gd name="connsiteX0" fmla="*/ 583528 w 1359505"/>
                <a:gd name="connsiteY0" fmla="*/ 0 h 1416843"/>
                <a:gd name="connsiteX1" fmla="*/ 1193005 w 1359505"/>
                <a:gd name="connsiteY1" fmla="*/ 476250 h 1416843"/>
                <a:gd name="connsiteX2" fmla="*/ 1191911 w 1359505"/>
                <a:gd name="connsiteY2" fmla="*/ 476250 h 1416843"/>
                <a:gd name="connsiteX3" fmla="*/ 1338261 w 1359505"/>
                <a:gd name="connsiteY3" fmla="*/ 591457 h 1416843"/>
                <a:gd name="connsiteX4" fmla="*/ 1359217 w 1359505"/>
                <a:gd name="connsiteY4" fmla="*/ 591459 h 1416843"/>
                <a:gd name="connsiteX5" fmla="*/ 1356836 w 1359505"/>
                <a:gd name="connsiteY5" fmla="*/ 1416843 h 1416843"/>
                <a:gd name="connsiteX6" fmla="*/ 0 w 1359505"/>
                <a:gd name="connsiteY6" fmla="*/ 1416843 h 1416843"/>
                <a:gd name="connsiteX7" fmla="*/ 0 w 1359505"/>
                <a:gd name="connsiteY7" fmla="*/ 473887 h 1416843"/>
                <a:gd name="connsiteX8" fmla="*/ 24277 w 1359505"/>
                <a:gd name="connsiteY8" fmla="*/ 473838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05" h="1416843">
                  <a:moveTo>
                    <a:pt x="583528" y="0"/>
                  </a:moveTo>
                  <a:cubicBezTo>
                    <a:pt x="810499" y="132557"/>
                    <a:pt x="989846" y="317500"/>
                    <a:pt x="1193005" y="476250"/>
                  </a:cubicBezTo>
                  <a:lnTo>
                    <a:pt x="1191911" y="476250"/>
                  </a:lnTo>
                  <a:lnTo>
                    <a:pt x="1338261" y="591457"/>
                  </a:lnTo>
                  <a:lnTo>
                    <a:pt x="1359217" y="591459"/>
                  </a:lnTo>
                  <a:cubicBezTo>
                    <a:pt x="1360805" y="859389"/>
                    <a:pt x="1355248" y="1148913"/>
                    <a:pt x="1356836" y="1416843"/>
                  </a:cubicBezTo>
                  <a:lnTo>
                    <a:pt x="0" y="1416843"/>
                  </a:lnTo>
                  <a:lnTo>
                    <a:pt x="0" y="473887"/>
                  </a:lnTo>
                  <a:lnTo>
                    <a:pt x="24277" y="473838"/>
                  </a:ln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09" name="Isosceles Triangle 108"/>
            <p:cNvSpPr/>
            <p:nvPr/>
          </p:nvSpPr>
          <p:spPr>
            <a:xfrm rot="19238469">
              <a:off x="5254231" y="3024433"/>
              <a:ext cx="135555" cy="64314"/>
            </a:xfrm>
            <a:prstGeom prst="triangle">
              <a:avLst>
                <a:gd name="adj" fmla="val 75804"/>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0" name="Rectangle 7"/>
            <p:cNvSpPr/>
            <p:nvPr/>
          </p:nvSpPr>
          <p:spPr>
            <a:xfrm rot="19196325">
              <a:off x="4845656" y="3215567"/>
              <a:ext cx="666989" cy="79562"/>
            </a:xfrm>
            <a:custGeom>
              <a:avLst/>
              <a:gdLst>
                <a:gd name="connsiteX0" fmla="*/ 0 w 841690"/>
                <a:gd name="connsiteY0" fmla="*/ 0 h 114300"/>
                <a:gd name="connsiteX1" fmla="*/ 841690 w 841690"/>
                <a:gd name="connsiteY1" fmla="*/ 0 h 114300"/>
                <a:gd name="connsiteX2" fmla="*/ 841690 w 841690"/>
                <a:gd name="connsiteY2" fmla="*/ 114300 h 114300"/>
                <a:gd name="connsiteX3" fmla="*/ 0 w 841690"/>
                <a:gd name="connsiteY3" fmla="*/ 114300 h 114300"/>
                <a:gd name="connsiteX4" fmla="*/ 0 w 841690"/>
                <a:gd name="connsiteY4" fmla="*/ 0 h 114300"/>
                <a:gd name="connsiteX0" fmla="*/ 0 w 841690"/>
                <a:gd name="connsiteY0" fmla="*/ 0 h 114300"/>
                <a:gd name="connsiteX1" fmla="*/ 841690 w 841690"/>
                <a:gd name="connsiteY1" fmla="*/ 0 h 114300"/>
                <a:gd name="connsiteX2" fmla="*/ 841690 w 841690"/>
                <a:gd name="connsiteY2" fmla="*/ 114300 h 114300"/>
                <a:gd name="connsiteX3" fmla="*/ 122827 w 841690"/>
                <a:gd name="connsiteY3" fmla="*/ 101434 h 114300"/>
                <a:gd name="connsiteX4" fmla="*/ 0 w 841690"/>
                <a:gd name="connsiteY4" fmla="*/ 0 h 114300"/>
                <a:gd name="connsiteX0" fmla="*/ 0 w 864017"/>
                <a:gd name="connsiteY0" fmla="*/ 0 h 101434"/>
                <a:gd name="connsiteX1" fmla="*/ 841690 w 864017"/>
                <a:gd name="connsiteY1" fmla="*/ 0 h 101434"/>
                <a:gd name="connsiteX2" fmla="*/ 864017 w 864017"/>
                <a:gd name="connsiteY2" fmla="*/ 98851 h 101434"/>
                <a:gd name="connsiteX3" fmla="*/ 122827 w 864017"/>
                <a:gd name="connsiteY3" fmla="*/ 101434 h 101434"/>
                <a:gd name="connsiteX4" fmla="*/ 0 w 864017"/>
                <a:gd name="connsiteY4" fmla="*/ 0 h 101434"/>
                <a:gd name="connsiteX0" fmla="*/ 0 w 864017"/>
                <a:gd name="connsiteY0" fmla="*/ 3729 h 105163"/>
                <a:gd name="connsiteX1" fmla="*/ 826157 w 864017"/>
                <a:gd name="connsiteY1" fmla="*/ 0 h 105163"/>
                <a:gd name="connsiteX2" fmla="*/ 864017 w 864017"/>
                <a:gd name="connsiteY2" fmla="*/ 102580 h 105163"/>
                <a:gd name="connsiteX3" fmla="*/ 122827 w 864017"/>
                <a:gd name="connsiteY3" fmla="*/ 105163 h 105163"/>
                <a:gd name="connsiteX4" fmla="*/ 0 w 864017"/>
                <a:gd name="connsiteY4" fmla="*/ 3729 h 10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17" h="105163">
                  <a:moveTo>
                    <a:pt x="0" y="3729"/>
                  </a:moveTo>
                  <a:lnTo>
                    <a:pt x="826157" y="0"/>
                  </a:lnTo>
                  <a:lnTo>
                    <a:pt x="864017" y="102580"/>
                  </a:lnTo>
                  <a:lnTo>
                    <a:pt x="122827" y="105163"/>
                  </a:lnTo>
                  <a:lnTo>
                    <a:pt x="0" y="3729"/>
                  </a:lnTo>
                  <a:close/>
                </a:path>
              </a:pathLst>
            </a:cu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1" name="Rectangle 110"/>
            <p:cNvSpPr/>
            <p:nvPr/>
          </p:nvSpPr>
          <p:spPr>
            <a:xfrm>
              <a:off x="5132243" y="3577506"/>
              <a:ext cx="781735" cy="566399"/>
            </a:xfrm>
            <a:prstGeom prst="rect">
              <a:avLst/>
            </a:prstGeom>
            <a:solidFill>
              <a:srgbClr val="0146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2" name="Rectangle 111"/>
            <p:cNvSpPr/>
            <p:nvPr/>
          </p:nvSpPr>
          <p:spPr>
            <a:xfrm>
              <a:off x="5132243" y="3801614"/>
              <a:ext cx="781735" cy="164129"/>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3" name="Rectangle 112"/>
            <p:cNvSpPr/>
            <p:nvPr/>
          </p:nvSpPr>
          <p:spPr>
            <a:xfrm>
              <a:off x="5132243" y="3521657"/>
              <a:ext cx="781735" cy="55849"/>
            </a:xfrm>
            <a:prstGeom prst="rect">
              <a:avLst/>
            </a:prstGeom>
            <a:solidFill>
              <a:srgbClr val="9696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4" name="Rectangle 113"/>
            <p:cNvSpPr/>
            <p:nvPr/>
          </p:nvSpPr>
          <p:spPr>
            <a:xfrm>
              <a:off x="5132243" y="3623146"/>
              <a:ext cx="781735" cy="162555"/>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5" name="Rectangle 114"/>
            <p:cNvSpPr/>
            <p:nvPr/>
          </p:nvSpPr>
          <p:spPr>
            <a:xfrm>
              <a:off x="5132243" y="3979192"/>
              <a:ext cx="781735" cy="164712"/>
            </a:xfrm>
            <a:prstGeom prst="rect">
              <a:avLst/>
            </a:pr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6" name="Rectangle 115"/>
            <p:cNvSpPr/>
            <p:nvPr/>
          </p:nvSpPr>
          <p:spPr>
            <a:xfrm>
              <a:off x="6033027" y="3521657"/>
              <a:ext cx="222286" cy="623342"/>
            </a:xfrm>
            <a:prstGeom prst="rect">
              <a:avLst/>
            </a:prstGeom>
            <a:solidFill>
              <a:srgbClr val="0146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7" name="Parallelogram 5"/>
            <p:cNvSpPr/>
            <p:nvPr/>
          </p:nvSpPr>
          <p:spPr>
            <a:xfrm rot="4943289">
              <a:off x="5507543" y="2800190"/>
              <a:ext cx="633603" cy="921200"/>
            </a:xfrm>
            <a:custGeom>
              <a:avLst/>
              <a:gdLst>
                <a:gd name="connsiteX0" fmla="*/ 0 w 834254"/>
                <a:gd name="connsiteY0" fmla="*/ 1299564 h 1299564"/>
                <a:gd name="connsiteX1" fmla="*/ 171381 w 834254"/>
                <a:gd name="connsiteY1" fmla="*/ 0 h 1299564"/>
                <a:gd name="connsiteX2" fmla="*/ 834254 w 834254"/>
                <a:gd name="connsiteY2" fmla="*/ 0 h 1299564"/>
                <a:gd name="connsiteX3" fmla="*/ 662873 w 834254"/>
                <a:gd name="connsiteY3" fmla="*/ 1299564 h 1299564"/>
                <a:gd name="connsiteX4" fmla="*/ 0 w 834254"/>
                <a:gd name="connsiteY4" fmla="*/ 1299564 h 1299564"/>
                <a:gd name="connsiteX0" fmla="*/ 0 w 837312"/>
                <a:gd name="connsiteY0" fmla="*/ 1299564 h 1299564"/>
                <a:gd name="connsiteX1" fmla="*/ 171381 w 837312"/>
                <a:gd name="connsiteY1" fmla="*/ 0 h 1299564"/>
                <a:gd name="connsiteX2" fmla="*/ 837312 w 837312"/>
                <a:gd name="connsiteY2" fmla="*/ 190621 h 1299564"/>
                <a:gd name="connsiteX3" fmla="*/ 662873 w 837312"/>
                <a:gd name="connsiteY3" fmla="*/ 1299564 h 1299564"/>
                <a:gd name="connsiteX4" fmla="*/ 0 w 837312"/>
                <a:gd name="connsiteY4" fmla="*/ 1299564 h 1299564"/>
                <a:gd name="connsiteX0" fmla="*/ 0 w 837312"/>
                <a:gd name="connsiteY0" fmla="*/ 1206127 h 1206127"/>
                <a:gd name="connsiteX1" fmla="*/ 158894 w 837312"/>
                <a:gd name="connsiteY1" fmla="*/ 0 h 1206127"/>
                <a:gd name="connsiteX2" fmla="*/ 837312 w 837312"/>
                <a:gd name="connsiteY2" fmla="*/ 97184 h 1206127"/>
                <a:gd name="connsiteX3" fmla="*/ 662873 w 837312"/>
                <a:gd name="connsiteY3" fmla="*/ 1206127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00789 w 837312"/>
                <a:gd name="connsiteY3" fmla="*/ 387624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12275 w 837312"/>
                <a:gd name="connsiteY3" fmla="*/ 391562 h 1206127"/>
                <a:gd name="connsiteX4" fmla="*/ 0 w 837312"/>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2275 w 860447"/>
                <a:gd name="connsiteY3" fmla="*/ 391562 h 1206127"/>
                <a:gd name="connsiteX4" fmla="*/ 0 w 860447"/>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7627 w 860447"/>
                <a:gd name="connsiteY3" fmla="*/ 387473 h 1206127"/>
                <a:gd name="connsiteX4" fmla="*/ 0 w 860447"/>
                <a:gd name="connsiteY4" fmla="*/ 1206127 h 1206127"/>
                <a:gd name="connsiteX0" fmla="*/ 0 w 861078"/>
                <a:gd name="connsiteY0" fmla="*/ 1206127 h 1206127"/>
                <a:gd name="connsiteX1" fmla="*/ 158894 w 861078"/>
                <a:gd name="connsiteY1" fmla="*/ 0 h 1206127"/>
                <a:gd name="connsiteX2" fmla="*/ 861078 w 861078"/>
                <a:gd name="connsiteY2" fmla="*/ 81142 h 1206127"/>
                <a:gd name="connsiteX3" fmla="*/ 817627 w 861078"/>
                <a:gd name="connsiteY3" fmla="*/ 387473 h 1206127"/>
                <a:gd name="connsiteX4" fmla="*/ 0 w 861078"/>
                <a:gd name="connsiteY4" fmla="*/ 1206127 h 1206127"/>
                <a:gd name="connsiteX0" fmla="*/ 0 w 861709"/>
                <a:gd name="connsiteY0" fmla="*/ 1206127 h 1206127"/>
                <a:gd name="connsiteX1" fmla="*/ 158894 w 861709"/>
                <a:gd name="connsiteY1" fmla="*/ 0 h 1206127"/>
                <a:gd name="connsiteX2" fmla="*/ 861709 w 861709"/>
                <a:gd name="connsiteY2" fmla="*/ 76422 h 1206127"/>
                <a:gd name="connsiteX3" fmla="*/ 817627 w 861709"/>
                <a:gd name="connsiteY3" fmla="*/ 387473 h 1206127"/>
                <a:gd name="connsiteX4" fmla="*/ 0 w 861709"/>
                <a:gd name="connsiteY4" fmla="*/ 1206127 h 1206127"/>
                <a:gd name="connsiteX0" fmla="*/ 0 w 858718"/>
                <a:gd name="connsiteY0" fmla="*/ 1206127 h 1206127"/>
                <a:gd name="connsiteX1" fmla="*/ 158894 w 858718"/>
                <a:gd name="connsiteY1" fmla="*/ 0 h 1206127"/>
                <a:gd name="connsiteX2" fmla="*/ 858718 w 858718"/>
                <a:gd name="connsiteY2" fmla="*/ 80827 h 1206127"/>
                <a:gd name="connsiteX3" fmla="*/ 817627 w 858718"/>
                <a:gd name="connsiteY3" fmla="*/ 387473 h 1206127"/>
                <a:gd name="connsiteX4" fmla="*/ 0 w 858718"/>
                <a:gd name="connsiteY4" fmla="*/ 1206127 h 1206127"/>
                <a:gd name="connsiteX0" fmla="*/ 0 w 858718"/>
                <a:gd name="connsiteY0" fmla="*/ 1214773 h 1214773"/>
                <a:gd name="connsiteX1" fmla="*/ 184074 w 858718"/>
                <a:gd name="connsiteY1" fmla="*/ 0 h 1214773"/>
                <a:gd name="connsiteX2" fmla="*/ 858718 w 858718"/>
                <a:gd name="connsiteY2" fmla="*/ 89473 h 1214773"/>
                <a:gd name="connsiteX3" fmla="*/ 817627 w 858718"/>
                <a:gd name="connsiteY3" fmla="*/ 396119 h 1214773"/>
                <a:gd name="connsiteX4" fmla="*/ 0 w 858718"/>
                <a:gd name="connsiteY4" fmla="*/ 1214773 h 1214773"/>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476" h="1217612">
                  <a:moveTo>
                    <a:pt x="0" y="1217612"/>
                  </a:moveTo>
                  <a:lnTo>
                    <a:pt x="162832" y="0"/>
                  </a:lnTo>
                  <a:lnTo>
                    <a:pt x="837476" y="89473"/>
                  </a:lnTo>
                  <a:lnTo>
                    <a:pt x="796385" y="396119"/>
                  </a:lnTo>
                  <a:cubicBezTo>
                    <a:pt x="530923" y="669950"/>
                    <a:pt x="231341" y="857539"/>
                    <a:pt x="0" y="1217612"/>
                  </a:cubicBezTo>
                  <a:close/>
                </a:path>
              </a:pathLst>
            </a:cu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8" name="Rectangle 117"/>
            <p:cNvSpPr/>
            <p:nvPr/>
          </p:nvSpPr>
          <p:spPr>
            <a:xfrm>
              <a:off x="5112420" y="3623145"/>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19" name="Rectangle 118"/>
            <p:cNvSpPr/>
            <p:nvPr/>
          </p:nvSpPr>
          <p:spPr>
            <a:xfrm>
              <a:off x="5345534" y="3623145"/>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0" name="Rectangle 119"/>
            <p:cNvSpPr/>
            <p:nvPr/>
          </p:nvSpPr>
          <p:spPr>
            <a:xfrm>
              <a:off x="5578649" y="3623145"/>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1" name="Rectangle 120"/>
            <p:cNvSpPr/>
            <p:nvPr/>
          </p:nvSpPr>
          <p:spPr>
            <a:xfrm>
              <a:off x="5112420" y="3802401"/>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2" name="Rectangle 121"/>
            <p:cNvSpPr/>
            <p:nvPr/>
          </p:nvSpPr>
          <p:spPr>
            <a:xfrm>
              <a:off x="5345534" y="3802401"/>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3" name="Rectangle 122"/>
            <p:cNvSpPr/>
            <p:nvPr/>
          </p:nvSpPr>
          <p:spPr>
            <a:xfrm>
              <a:off x="5578649" y="3802401"/>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4" name="Rectangle 123"/>
            <p:cNvSpPr/>
            <p:nvPr/>
          </p:nvSpPr>
          <p:spPr>
            <a:xfrm>
              <a:off x="5112420" y="3981657"/>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5" name="Rectangle 124"/>
            <p:cNvSpPr/>
            <p:nvPr/>
          </p:nvSpPr>
          <p:spPr>
            <a:xfrm>
              <a:off x="5345534" y="3981657"/>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6" name="Rectangle 125"/>
            <p:cNvSpPr/>
            <p:nvPr/>
          </p:nvSpPr>
          <p:spPr>
            <a:xfrm>
              <a:off x="5578649" y="3981657"/>
              <a:ext cx="193704" cy="163342"/>
            </a:xfrm>
            <a:prstGeom prst="rect">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7" name="Rectangle 126"/>
            <p:cNvSpPr/>
            <p:nvPr/>
          </p:nvSpPr>
          <p:spPr>
            <a:xfrm>
              <a:off x="5185059" y="3622052"/>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8" name="Rectangle 127"/>
            <p:cNvSpPr/>
            <p:nvPr/>
          </p:nvSpPr>
          <p:spPr>
            <a:xfrm>
              <a:off x="5418173" y="3622052"/>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29" name="Rectangle 128"/>
            <p:cNvSpPr/>
            <p:nvPr/>
          </p:nvSpPr>
          <p:spPr>
            <a:xfrm>
              <a:off x="5651288" y="3622052"/>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0" name="Rectangle 129"/>
            <p:cNvSpPr/>
            <p:nvPr/>
          </p:nvSpPr>
          <p:spPr>
            <a:xfrm>
              <a:off x="5185059" y="3802401"/>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1" name="Rectangle 130"/>
            <p:cNvSpPr/>
            <p:nvPr/>
          </p:nvSpPr>
          <p:spPr>
            <a:xfrm>
              <a:off x="5418173" y="3802401"/>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2" name="Rectangle 131"/>
            <p:cNvSpPr/>
            <p:nvPr/>
          </p:nvSpPr>
          <p:spPr>
            <a:xfrm>
              <a:off x="5651288" y="3802401"/>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3" name="Rectangle 132"/>
            <p:cNvSpPr/>
            <p:nvPr/>
          </p:nvSpPr>
          <p:spPr>
            <a:xfrm>
              <a:off x="5185059" y="3981657"/>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4" name="Rectangle 133"/>
            <p:cNvSpPr/>
            <p:nvPr/>
          </p:nvSpPr>
          <p:spPr>
            <a:xfrm>
              <a:off x="5418173" y="3981657"/>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5" name="Rectangle 134"/>
            <p:cNvSpPr/>
            <p:nvPr/>
          </p:nvSpPr>
          <p:spPr>
            <a:xfrm>
              <a:off x="5651288" y="3981657"/>
              <a:ext cx="48426" cy="27672"/>
            </a:xfrm>
            <a:prstGeom prst="rect">
              <a:avLst/>
            </a:prstGeom>
            <a:solidFill>
              <a:srgbClr val="58AB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FFFFFF"/>
                </a:solidFill>
              </a:endParaRPr>
            </a:p>
          </p:txBody>
        </p:sp>
        <p:sp>
          <p:nvSpPr>
            <p:cNvPr id="136" name="Donut 135"/>
            <p:cNvSpPr/>
            <p:nvPr/>
          </p:nvSpPr>
          <p:spPr>
            <a:xfrm>
              <a:off x="6255311" y="2064786"/>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nvGrpSpPr>
            <p:cNvPr id="137" name="Group 136"/>
            <p:cNvGrpSpPr/>
            <p:nvPr/>
          </p:nvGrpSpPr>
          <p:grpSpPr>
            <a:xfrm>
              <a:off x="6317673" y="2124514"/>
              <a:ext cx="2062791" cy="999923"/>
              <a:chOff x="3418451" y="1327507"/>
              <a:chExt cx="2706124" cy="1321666"/>
            </a:xfrm>
          </p:grpSpPr>
          <p:sp>
            <p:nvSpPr>
              <p:cNvPr id="140" name="Donut 139"/>
              <p:cNvSpPr/>
              <p:nvPr/>
            </p:nvSpPr>
            <p:spPr>
              <a:xfrm>
                <a:off x="3418451" y="1327507"/>
                <a:ext cx="2706124" cy="1321666"/>
              </a:xfrm>
              <a:prstGeom prst="donut">
                <a:avLst>
                  <a:gd name="adj" fmla="val 50000"/>
                </a:avLst>
              </a:prstGeom>
              <a:solidFill>
                <a:srgbClr val="38A4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sp>
            <p:nvSpPr>
              <p:cNvPr id="141" name="Freeform 140"/>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8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799">
                  <a:solidFill>
                    <a:srgbClr val="505050"/>
                  </a:solidFill>
                </a:endParaRPr>
              </a:p>
            </p:txBody>
          </p:sp>
        </p:grpSp>
        <p:sp>
          <p:nvSpPr>
            <p:cNvPr id="138" name="TextBox 137"/>
            <p:cNvSpPr txBox="1"/>
            <p:nvPr/>
          </p:nvSpPr>
          <p:spPr>
            <a:xfrm>
              <a:off x="5287953" y="3234058"/>
              <a:ext cx="395367" cy="508347"/>
            </a:xfrm>
            <a:prstGeom prst="rect">
              <a:avLst/>
            </a:prstGeom>
            <a:noFill/>
          </p:spPr>
          <p:txBody>
            <a:bodyPr wrap="square" lIns="0" tIns="0" rIns="0" bIns="0" rtlCol="0">
              <a:spAutoFit/>
            </a:bodyPr>
            <a:lstStyle/>
            <a:p>
              <a:r>
                <a:rPr lang="en-IN" sz="1200" b="1" dirty="0">
                  <a:solidFill>
                    <a:srgbClr val="FFFFFF"/>
                  </a:solidFill>
                  <a:cs typeface="Segoe UI" panose="020B0502040204020203" pitchFamily="34" charset="0"/>
                </a:rPr>
                <a:t>SQL</a:t>
              </a:r>
            </a:p>
          </p:txBody>
        </p:sp>
        <p:sp>
          <p:nvSpPr>
            <p:cNvPr id="139" name="TextBox 138"/>
            <p:cNvSpPr txBox="1"/>
            <p:nvPr/>
          </p:nvSpPr>
          <p:spPr>
            <a:xfrm>
              <a:off x="6065456" y="3306874"/>
              <a:ext cx="2561549" cy="1092487"/>
            </a:xfrm>
            <a:prstGeom prst="rect">
              <a:avLst/>
            </a:prstGeom>
            <a:noFill/>
          </p:spPr>
          <p:txBody>
            <a:bodyPr wrap="none" lIns="182832" tIns="146266" rIns="182832" bIns="146266" rtlCol="0">
              <a:spAutoFit/>
            </a:bodyPr>
            <a:lstStyle/>
            <a:p>
              <a:pPr algn="ctr">
                <a:lnSpc>
                  <a:spcPct val="90000"/>
                </a:lnSpc>
                <a:spcAft>
                  <a:spcPts val="600"/>
                </a:spcAft>
              </a:pPr>
              <a:r>
                <a:rPr lang="en-US" sz="1799" spc="-100" dirty="0">
                  <a:solidFill>
                    <a:srgbClr val="515151"/>
                  </a:solidFill>
                  <a:cs typeface="Segoe UI" panose="020B0502040204020203" pitchFamily="34" charset="0"/>
                </a:rPr>
                <a:t>Azure SQL Data</a:t>
              </a:r>
              <a:br>
                <a:rPr lang="en-US" sz="1799" spc="-100" dirty="0">
                  <a:solidFill>
                    <a:srgbClr val="515151"/>
                  </a:solidFill>
                  <a:cs typeface="Segoe UI" panose="020B0502040204020203" pitchFamily="34" charset="0"/>
                </a:rPr>
              </a:br>
              <a:r>
                <a:rPr lang="en-US" sz="1799" spc="-100" dirty="0">
                  <a:solidFill>
                    <a:srgbClr val="515151"/>
                  </a:solidFill>
                  <a:cs typeface="Segoe UI" panose="020B0502040204020203" pitchFamily="34" charset="0"/>
                </a:rPr>
                <a:t>Warehouse</a:t>
              </a:r>
            </a:p>
          </p:txBody>
        </p:sp>
      </p:grpSp>
      <p:sp>
        <p:nvSpPr>
          <p:cNvPr id="146" name="Rectangle 145"/>
          <p:cNvSpPr/>
          <p:nvPr/>
        </p:nvSpPr>
        <p:spPr>
          <a:xfrm>
            <a:off x="5523738" y="3855671"/>
            <a:ext cx="457081"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a:solidFill>
                <a:srgbClr val="FFFFFF"/>
              </a:solidFill>
            </a:endParaRPr>
          </a:p>
        </p:txBody>
      </p:sp>
      <p:sp>
        <p:nvSpPr>
          <p:cNvPr id="147" name="Rectangle 146"/>
          <p:cNvSpPr/>
          <p:nvPr/>
        </p:nvSpPr>
        <p:spPr>
          <a:xfrm rot="5400000">
            <a:off x="5585988" y="4194333"/>
            <a:ext cx="731330"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a:solidFill>
                <a:srgbClr val="FFFFFF"/>
              </a:solidFill>
            </a:endParaRPr>
          </a:p>
        </p:txBody>
      </p:sp>
      <p:sp>
        <p:nvSpPr>
          <p:cNvPr id="148" name="Right Arrow 147"/>
          <p:cNvSpPr/>
          <p:nvPr/>
        </p:nvSpPr>
        <p:spPr bwMode="auto">
          <a:xfrm flipV="1">
            <a:off x="5919455" y="2370113"/>
            <a:ext cx="2651069" cy="137124"/>
          </a:xfrm>
          <a:prstGeom prst="rightArrow">
            <a:avLst/>
          </a:prstGeom>
          <a:solidFill>
            <a:srgbClr val="FF8C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0" rIns="179187" bIns="143350" numCol="1" spcCol="0" rtlCol="0" fromWordArt="0" anchor="t" anchorCtr="0" forceAA="0" compatLnSpc="1">
            <a:prstTxWarp prst="textNoShape">
              <a:avLst/>
            </a:prstTxWarp>
            <a:noAutofit/>
          </a:bodyPr>
          <a:lstStyle/>
          <a:p>
            <a:pPr marL="335914" indent="-335914" algn="ctr" defTabSz="913477" fontAlgn="base">
              <a:lnSpc>
                <a:spcPct val="90000"/>
              </a:lnSpc>
              <a:spcBef>
                <a:spcPct val="0"/>
              </a:spcBef>
              <a:spcAft>
                <a:spcPct val="0"/>
              </a:spcAft>
              <a:buFont typeface="Wingdings 3" panose="05040102010807070707" pitchFamily="18" charset="2"/>
              <a:buChar char="Æ"/>
            </a:pPr>
            <a:endParaRPr lang="en-US" sz="1960" b="1" dirty="0" err="1">
              <a:solidFill>
                <a:srgbClr val="FFFFFF"/>
              </a:solidFill>
              <a:latin typeface="Segoe UI Light"/>
              <a:ea typeface="Segoe UI" pitchFamily="34" charset="0"/>
              <a:cs typeface="Segoe UI" pitchFamily="34" charset="0"/>
            </a:endParaRPr>
          </a:p>
        </p:txBody>
      </p:sp>
      <p:sp>
        <p:nvSpPr>
          <p:cNvPr id="150" name="Rectangle 149"/>
          <p:cNvSpPr/>
          <p:nvPr/>
        </p:nvSpPr>
        <p:spPr>
          <a:xfrm rot="16200000" flipV="1">
            <a:off x="5583146" y="2736122"/>
            <a:ext cx="731330"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a:p>
            <a:pPr algn="ctr" defTabSz="913231" fontAlgn="base">
              <a:spcBef>
                <a:spcPct val="0"/>
              </a:spcBef>
              <a:spcAft>
                <a:spcPct val="0"/>
              </a:spcAft>
            </a:pPr>
            <a:endParaRPr lang="en-US" sz="2352" dirty="0">
              <a:solidFill>
                <a:srgbClr val="FFFFFF"/>
              </a:solidFill>
            </a:endParaRPr>
          </a:p>
        </p:txBody>
      </p:sp>
      <p:sp>
        <p:nvSpPr>
          <p:cNvPr id="152" name="Rectangle 151"/>
          <p:cNvSpPr/>
          <p:nvPr/>
        </p:nvSpPr>
        <p:spPr>
          <a:xfrm>
            <a:off x="5523738" y="3080226"/>
            <a:ext cx="457081" cy="73133"/>
          </a:xfrm>
          <a:prstGeom prst="rect">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231" fontAlgn="base">
              <a:spcBef>
                <a:spcPct val="0"/>
              </a:spcBef>
              <a:spcAft>
                <a:spcPct val="0"/>
              </a:spcAft>
            </a:pPr>
            <a:endParaRPr lang="en-US" sz="2352">
              <a:solidFill>
                <a:srgbClr val="FFFFFF"/>
              </a:solidFill>
            </a:endParaRPr>
          </a:p>
        </p:txBody>
      </p:sp>
      <p:sp>
        <p:nvSpPr>
          <p:cNvPr id="142" name="Title 3"/>
          <p:cNvSpPr txBox="1">
            <a:spLocks/>
          </p:cNvSpPr>
          <p:nvPr/>
        </p:nvSpPr>
        <p:spPr>
          <a:xfrm>
            <a:off x="314758" y="304616"/>
            <a:ext cx="8961913" cy="1075604"/>
          </a:xfrm>
          <a:prstGeom prst="rect">
            <a:avLst/>
          </a:prstGeom>
        </p:spPr>
        <p:txBody>
          <a:bodyPr/>
          <a:lst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tabLst>
                <a:tab pos="6340475" algn="l"/>
              </a:tabLst>
            </a:pPr>
            <a:endParaRPr lang="en-US" sz="4799" spc="0" dirty="0">
              <a:ln>
                <a:noFill/>
              </a:ln>
              <a:solidFill>
                <a:srgbClr val="505050"/>
              </a:solidFill>
              <a:latin typeface="Segoe UI"/>
              <a:cs typeface="+mn-cs"/>
            </a:endParaRPr>
          </a:p>
        </p:txBody>
      </p:sp>
      <p:sp>
        <p:nvSpPr>
          <p:cNvPr id="10" name="Title 9"/>
          <p:cNvSpPr>
            <a:spLocks noGrp="1"/>
          </p:cNvSpPr>
          <p:nvPr>
            <p:ph type="title"/>
          </p:nvPr>
        </p:nvSpPr>
        <p:spPr/>
        <p:txBody>
          <a:bodyPr/>
          <a:lstStyle/>
          <a:p>
            <a:r>
              <a:rPr lang="de-DE" dirty="0"/>
              <a:t>Power of Integration</a:t>
            </a:r>
          </a:p>
        </p:txBody>
      </p:sp>
    </p:spTree>
    <p:extLst>
      <p:ext uri="{BB962C8B-B14F-4D97-AF65-F5344CB8AC3E}">
        <p14:creationId xmlns:p14="http://schemas.microsoft.com/office/powerpoint/2010/main" val="3962999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Positioning</a:t>
            </a:r>
          </a:p>
        </p:txBody>
      </p:sp>
      <p:sp>
        <p:nvSpPr>
          <p:cNvPr id="3" name="Text Placeholder 5"/>
          <p:cNvSpPr txBox="1">
            <a:spLocks/>
          </p:cNvSpPr>
          <p:nvPr/>
        </p:nvSpPr>
        <p:spPr>
          <a:xfrm>
            <a:off x="269241" y="1189494"/>
            <a:ext cx="5229143" cy="201854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endParaRPr lang="en-US" sz="1961" dirty="0"/>
          </a:p>
        </p:txBody>
      </p:sp>
      <p:sp>
        <p:nvSpPr>
          <p:cNvPr id="4" name="Text Placeholder 5"/>
          <p:cNvSpPr txBox="1">
            <a:spLocks/>
          </p:cNvSpPr>
          <p:nvPr/>
        </p:nvSpPr>
        <p:spPr>
          <a:xfrm>
            <a:off x="300367" y="2275308"/>
            <a:ext cx="5229143" cy="3929471"/>
          </a:xfrm>
          <a:prstGeom prst="rect">
            <a:avLst/>
          </a:prstGeom>
        </p:spPr>
        <p:txBody>
          <a:bodyPr lIns="0"/>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Cloud-based</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Dev/test/exploratory (on-demand)</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Local to cloud-born data</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Supports hub &amp; spoke approach for PaaS and IaaS offerings</a:t>
            </a:r>
          </a:p>
          <a:p>
            <a:pPr lvl="1">
              <a:spcBef>
                <a:spcPts val="1176"/>
              </a:spcBef>
              <a:spcAft>
                <a:spcPts val="588"/>
              </a:spcAft>
              <a:buClr>
                <a:srgbClr val="0078D7"/>
              </a:buClr>
              <a:buFont typeface="Arial" panose="020B0604020202020204" pitchFamily="34" charset="0"/>
              <a:buChar char="•"/>
            </a:pPr>
            <a:r>
              <a:rPr lang="en-US" sz="2353" dirty="0">
                <a:solidFill>
                  <a:schemeClr val="tx1"/>
                </a:solidFill>
                <a:latin typeface="+mj-lt"/>
              </a:rPr>
              <a:t>Better than non-relational platforms for interactive reporting</a:t>
            </a:r>
          </a:p>
        </p:txBody>
      </p:sp>
      <p:sp>
        <p:nvSpPr>
          <p:cNvPr id="9" name="Rectangle 8"/>
          <p:cNvSpPr/>
          <p:nvPr/>
        </p:nvSpPr>
        <p:spPr>
          <a:xfrm>
            <a:off x="5498384" y="2275308"/>
            <a:ext cx="6395571" cy="3303903"/>
          </a:xfrm>
          <a:prstGeom prst="rect">
            <a:avLst/>
          </a:prstGeom>
        </p:spPr>
        <p:txBody>
          <a:bodyPr wrap="square">
            <a:spAutoFit/>
          </a:bodyPr>
          <a:lstStyle/>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Integrates with ADF, ML and other </a:t>
            </a:r>
            <a:br>
              <a:rPr lang="en-US" sz="2353" dirty="0">
                <a:latin typeface="+mj-lt"/>
              </a:rPr>
            </a:br>
            <a:r>
              <a:rPr lang="en-US" sz="2353" dirty="0">
                <a:latin typeface="+mj-lt"/>
              </a:rPr>
              <a:t>Azure services</a:t>
            </a:r>
          </a:p>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License-free approach – designed as a service offering rather than an investment</a:t>
            </a:r>
          </a:p>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Fast elastic scale up and down</a:t>
            </a:r>
          </a:p>
          <a:p>
            <a:pPr marL="573687" lvl="1" indent="-233060">
              <a:spcBef>
                <a:spcPts val="1176"/>
              </a:spcBef>
              <a:spcAft>
                <a:spcPts val="588"/>
              </a:spcAft>
              <a:buClr>
                <a:srgbClr val="0078D7"/>
              </a:buClr>
              <a:buFont typeface="Arial" panose="020B0604020202020204" pitchFamily="34" charset="0"/>
              <a:buChar char="•"/>
            </a:pPr>
            <a:r>
              <a:rPr lang="en-US" sz="2353" dirty="0">
                <a:latin typeface="+mj-lt"/>
              </a:rPr>
              <a:t>Hybrid upsell and integration supports APS or on-premises investment</a:t>
            </a:r>
          </a:p>
        </p:txBody>
      </p:sp>
      <p:sp>
        <p:nvSpPr>
          <p:cNvPr id="8" name="Freeform 7"/>
          <p:cNvSpPr/>
          <p:nvPr/>
        </p:nvSpPr>
        <p:spPr bwMode="auto">
          <a:xfrm>
            <a:off x="9233487" y="642859"/>
            <a:ext cx="2297445" cy="144150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algn="ctr" defTabSz="895923" fontAlgn="base">
              <a:lnSpc>
                <a:spcPct val="90000"/>
              </a:lnSpc>
              <a:spcBef>
                <a:spcPct val="0"/>
              </a:spcBef>
              <a:spcAft>
                <a:spcPct val="0"/>
              </a:spcAft>
            </a:pPr>
            <a:endParaRPr lang="en-IN" sz="1922" b="1" dirty="0">
              <a:solidFill>
                <a:srgbClr val="FFFFFF"/>
              </a:solidFill>
              <a:latin typeface="Segoe UI Light"/>
              <a:ea typeface="Segoe UI" pitchFamily="34" charset="0"/>
              <a:cs typeface="Segoe UI" pitchFamily="34" charset="0"/>
            </a:endParaRPr>
          </a:p>
        </p:txBody>
      </p:sp>
      <p:sp>
        <p:nvSpPr>
          <p:cNvPr id="6" name="Rectangle 5"/>
          <p:cNvSpPr/>
          <p:nvPr/>
        </p:nvSpPr>
        <p:spPr>
          <a:xfrm>
            <a:off x="9233487" y="1322091"/>
            <a:ext cx="2337325" cy="646331"/>
          </a:xfrm>
          <a:prstGeom prst="rect">
            <a:avLst/>
          </a:prstGeom>
        </p:spPr>
        <p:txBody>
          <a:bodyPr wrap="square">
            <a:spAutoFit/>
          </a:bodyPr>
          <a:lstStyle/>
          <a:p>
            <a:pPr lvl="0"/>
            <a:r>
              <a:rPr lang="en-US" sz="3600" dirty="0">
                <a:solidFill>
                  <a:schemeClr val="bg1"/>
                </a:solidFill>
                <a:latin typeface="+mj-lt"/>
              </a:rPr>
              <a:t>SQL DW</a:t>
            </a:r>
          </a:p>
        </p:txBody>
      </p:sp>
    </p:spTree>
    <p:extLst>
      <p:ext uri="{BB962C8B-B14F-4D97-AF65-F5344CB8AC3E}">
        <p14:creationId xmlns:p14="http://schemas.microsoft.com/office/powerpoint/2010/main" val="17907515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Trennung</a:t>
            </a:r>
            <a:r>
              <a:rPr lang="en-US" dirty="0"/>
              <a:t> von Compute &amp; Storage</a:t>
            </a:r>
            <a:endParaRPr lang="de-DE" dirty="0"/>
          </a:p>
        </p:txBody>
      </p:sp>
      <p:sp>
        <p:nvSpPr>
          <p:cNvPr id="37" name="Freeform 36"/>
          <p:cNvSpPr>
            <a:spLocks/>
          </p:cNvSpPr>
          <p:nvPr/>
        </p:nvSpPr>
        <p:spPr bwMode="auto">
          <a:xfrm>
            <a:off x="6876287" y="1690688"/>
            <a:ext cx="2948969" cy="1860007"/>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685199">
              <a:defRPr/>
            </a:pPr>
            <a:endParaRPr lang="en-US" sz="881" dirty="0">
              <a:solidFill>
                <a:srgbClr val="000000"/>
              </a:solidFill>
            </a:endParaRPr>
          </a:p>
        </p:txBody>
      </p:sp>
      <p:sp>
        <p:nvSpPr>
          <p:cNvPr id="38" name="Freeform 37"/>
          <p:cNvSpPr>
            <a:spLocks/>
          </p:cNvSpPr>
          <p:nvPr/>
        </p:nvSpPr>
        <p:spPr bwMode="auto">
          <a:xfrm>
            <a:off x="1553765" y="2116724"/>
            <a:ext cx="5322522" cy="3473646"/>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rgbClr val="C3E2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13" tIns="33606" rIns="67213" bIns="336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pPr defTabSz="685199">
              <a:defRPr/>
            </a:pPr>
            <a:endParaRPr lang="en-US" sz="881" dirty="0">
              <a:solidFill>
                <a:srgbClr val="000000"/>
              </a:solidFill>
            </a:endParaRPr>
          </a:p>
        </p:txBody>
      </p:sp>
      <p:pic>
        <p:nvPicPr>
          <p:cNvPr id="39" name="Picture 38"/>
          <p:cNvPicPr>
            <a:picLocks noChangeAspect="1"/>
          </p:cNvPicPr>
          <p:nvPr/>
        </p:nvPicPr>
        <p:blipFill>
          <a:blip r:embed="rId2"/>
          <a:stretch>
            <a:fillRect/>
          </a:stretch>
        </p:blipFill>
        <p:spPr>
          <a:xfrm>
            <a:off x="7828739" y="2306981"/>
            <a:ext cx="1344637" cy="1019609"/>
          </a:xfrm>
          <a:prstGeom prst="rect">
            <a:avLst/>
          </a:prstGeom>
        </p:spPr>
      </p:pic>
      <p:cxnSp>
        <p:nvCxnSpPr>
          <p:cNvPr id="40" name="Straight Arrow Connector 39"/>
          <p:cNvCxnSpPr>
            <a:stCxn id="59" idx="3"/>
            <a:endCxn id="39" idx="1"/>
          </p:cNvCxnSpPr>
          <p:nvPr/>
        </p:nvCxnSpPr>
        <p:spPr>
          <a:xfrm flipV="1">
            <a:off x="6402661" y="2816785"/>
            <a:ext cx="1426078" cy="2028133"/>
          </a:xfrm>
          <a:prstGeom prst="straightConnector1">
            <a:avLst/>
          </a:prstGeom>
          <a:noFill/>
          <a:ln w="28575" cap="flat" cmpd="sng" algn="ctr">
            <a:solidFill>
              <a:srgbClr val="0078D7"/>
            </a:solidFill>
            <a:prstDash val="solid"/>
            <a:headEnd type="triangle" w="med" len="med"/>
            <a:tailEnd type="triangle" w="med" len="med"/>
          </a:ln>
          <a:effectLst/>
        </p:spPr>
      </p:cxnSp>
      <p:grpSp>
        <p:nvGrpSpPr>
          <p:cNvPr id="41" name="Group 40"/>
          <p:cNvGrpSpPr/>
          <p:nvPr/>
        </p:nvGrpSpPr>
        <p:grpSpPr>
          <a:xfrm>
            <a:off x="3453692" y="2793738"/>
            <a:ext cx="2185035" cy="1013626"/>
            <a:chOff x="2941637" y="1820861"/>
            <a:chExt cx="2971800" cy="1378602"/>
          </a:xfrm>
        </p:grpSpPr>
        <p:sp>
          <p:nvSpPr>
            <p:cNvPr id="42" name="Rectangle 41"/>
            <p:cNvSpPr/>
            <p:nvPr/>
          </p:nvSpPr>
          <p:spPr bwMode="auto">
            <a:xfrm>
              <a:off x="2941637" y="1820861"/>
              <a:ext cx="2971800" cy="1310539"/>
            </a:xfrm>
            <a:prstGeom prst="rect">
              <a:avLst/>
            </a:prstGeom>
            <a:solidFill>
              <a:srgbClr val="3686CF"/>
            </a:solidFill>
            <a:ln w="10795" cap="flat" cmpd="sng" algn="ctr">
              <a:noFill/>
              <a:prstDash val="solid"/>
              <a:headEnd type="none" w="med" len="med"/>
              <a:tailEnd type="none" w="med" len="med"/>
            </a:ln>
            <a:effectLst/>
          </p:spPr>
          <p:txBody>
            <a:bodyPr vert="horz" wrap="square" lIns="0" tIns="34290" rIns="0" bIns="34290" numCol="1" rtlCol="0" anchor="ctr" anchorCtr="0" compatLnSpc="1">
              <a:prstTxWarp prst="textNoShape">
                <a:avLst/>
              </a:prstTxWarp>
            </a:bodyPr>
            <a:lstStyle/>
            <a:p>
              <a:pPr algn="ctr" defTabSz="685592" fontAlgn="base">
                <a:spcBef>
                  <a:spcPct val="0"/>
                </a:spcBef>
                <a:spcAft>
                  <a:spcPct val="0"/>
                </a:spcAft>
                <a:defRPr/>
              </a:pPr>
              <a:endParaRPr lang="en-US" sz="1471" kern="0" dirty="0">
                <a:gradFill>
                  <a:gsLst>
                    <a:gs pos="16814">
                      <a:srgbClr val="FFFFFF"/>
                    </a:gs>
                    <a:gs pos="46000">
                      <a:srgbClr val="FFFFFF"/>
                    </a:gs>
                  </a:gsLst>
                  <a:lin ang="5400000" scaled="0"/>
                </a:gradFill>
                <a:latin typeface="Segoe UI"/>
              </a:endParaRPr>
            </a:p>
          </p:txBody>
        </p:sp>
        <p:grpSp>
          <p:nvGrpSpPr>
            <p:cNvPr id="43" name="Group 42"/>
            <p:cNvGrpSpPr/>
            <p:nvPr/>
          </p:nvGrpSpPr>
          <p:grpSpPr>
            <a:xfrm>
              <a:off x="3075567" y="2155031"/>
              <a:ext cx="875140" cy="718921"/>
              <a:chOff x="3075567" y="2155031"/>
              <a:chExt cx="875140" cy="718921"/>
            </a:xfrm>
          </p:grpSpPr>
          <p:pic>
            <p:nvPicPr>
              <p:cNvPr id="56" name="Picture 55"/>
              <p:cNvPicPr>
                <a:picLocks noChangeAspect="1"/>
              </p:cNvPicPr>
              <p:nvPr/>
            </p:nvPicPr>
            <p:blipFill>
              <a:blip r:embed="rId3"/>
              <a:stretch>
                <a:fillRect/>
              </a:stretch>
            </p:blipFill>
            <p:spPr>
              <a:xfrm>
                <a:off x="3265487" y="2155031"/>
                <a:ext cx="495300" cy="400050"/>
              </a:xfrm>
              <a:prstGeom prst="rect">
                <a:avLst/>
              </a:prstGeom>
            </p:spPr>
          </p:pic>
          <p:sp>
            <p:nvSpPr>
              <p:cNvPr id="57" name="TextBox 56"/>
              <p:cNvSpPr txBox="1"/>
              <p:nvPr/>
            </p:nvSpPr>
            <p:spPr>
              <a:xfrm>
                <a:off x="3075567" y="2412355"/>
                <a:ext cx="875140"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Control</a:t>
                </a:r>
              </a:p>
            </p:txBody>
          </p:sp>
        </p:grpSp>
        <p:grpSp>
          <p:nvGrpSpPr>
            <p:cNvPr id="44" name="Group 43"/>
            <p:cNvGrpSpPr/>
            <p:nvPr/>
          </p:nvGrpSpPr>
          <p:grpSpPr>
            <a:xfrm>
              <a:off x="3790936" y="1890464"/>
              <a:ext cx="997229" cy="718921"/>
              <a:chOff x="3697486" y="2147391"/>
              <a:chExt cx="997229" cy="718921"/>
            </a:xfrm>
          </p:grpSpPr>
          <p:pic>
            <p:nvPicPr>
              <p:cNvPr id="54" name="Picture 53"/>
              <p:cNvPicPr>
                <a:picLocks noChangeAspect="1"/>
              </p:cNvPicPr>
              <p:nvPr/>
            </p:nvPicPr>
            <p:blipFill>
              <a:blip r:embed="rId3"/>
              <a:stretch>
                <a:fillRect/>
              </a:stretch>
            </p:blipFill>
            <p:spPr>
              <a:xfrm>
                <a:off x="3948448" y="2147391"/>
                <a:ext cx="495300" cy="400050"/>
              </a:xfrm>
              <a:prstGeom prst="rect">
                <a:avLst/>
              </a:prstGeom>
            </p:spPr>
          </p:pic>
          <p:sp>
            <p:nvSpPr>
              <p:cNvPr id="55" name="TextBox 54"/>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nvGrpSpPr>
            <p:cNvPr id="45" name="Group 44"/>
            <p:cNvGrpSpPr/>
            <p:nvPr/>
          </p:nvGrpSpPr>
          <p:grpSpPr>
            <a:xfrm>
              <a:off x="4660929" y="1890464"/>
              <a:ext cx="997229" cy="718921"/>
              <a:chOff x="3697486" y="2147391"/>
              <a:chExt cx="997229" cy="718921"/>
            </a:xfrm>
          </p:grpSpPr>
          <p:pic>
            <p:nvPicPr>
              <p:cNvPr id="52" name="Picture 51"/>
              <p:cNvPicPr>
                <a:picLocks noChangeAspect="1"/>
              </p:cNvPicPr>
              <p:nvPr/>
            </p:nvPicPr>
            <p:blipFill>
              <a:blip r:embed="rId3"/>
              <a:stretch>
                <a:fillRect/>
              </a:stretch>
            </p:blipFill>
            <p:spPr>
              <a:xfrm>
                <a:off x="3948448" y="2147391"/>
                <a:ext cx="495300" cy="400050"/>
              </a:xfrm>
              <a:prstGeom prst="rect">
                <a:avLst/>
              </a:prstGeom>
            </p:spPr>
          </p:pic>
          <p:sp>
            <p:nvSpPr>
              <p:cNvPr id="53" name="TextBox 52"/>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nvGrpSpPr>
            <p:cNvPr id="46" name="Group 45"/>
            <p:cNvGrpSpPr/>
            <p:nvPr/>
          </p:nvGrpSpPr>
          <p:grpSpPr>
            <a:xfrm>
              <a:off x="3790936" y="2480542"/>
              <a:ext cx="997229" cy="718921"/>
              <a:chOff x="3697486" y="2147391"/>
              <a:chExt cx="997229" cy="718921"/>
            </a:xfrm>
          </p:grpSpPr>
          <p:pic>
            <p:nvPicPr>
              <p:cNvPr id="50" name="Picture 49"/>
              <p:cNvPicPr>
                <a:picLocks noChangeAspect="1"/>
              </p:cNvPicPr>
              <p:nvPr/>
            </p:nvPicPr>
            <p:blipFill>
              <a:blip r:embed="rId3"/>
              <a:stretch>
                <a:fillRect/>
              </a:stretch>
            </p:blipFill>
            <p:spPr>
              <a:xfrm>
                <a:off x="3948448" y="2147391"/>
                <a:ext cx="495300" cy="400050"/>
              </a:xfrm>
              <a:prstGeom prst="rect">
                <a:avLst/>
              </a:prstGeom>
            </p:spPr>
          </p:pic>
          <p:sp>
            <p:nvSpPr>
              <p:cNvPr id="51" name="TextBox 50"/>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nvGrpSpPr>
            <p:cNvPr id="47" name="Group 46"/>
            <p:cNvGrpSpPr/>
            <p:nvPr/>
          </p:nvGrpSpPr>
          <p:grpSpPr>
            <a:xfrm>
              <a:off x="4660929" y="2480542"/>
              <a:ext cx="997229" cy="718921"/>
              <a:chOff x="3697486" y="2147391"/>
              <a:chExt cx="997229" cy="718921"/>
            </a:xfrm>
          </p:grpSpPr>
          <p:pic>
            <p:nvPicPr>
              <p:cNvPr id="48" name="Picture 47"/>
              <p:cNvPicPr>
                <a:picLocks noChangeAspect="1"/>
              </p:cNvPicPr>
              <p:nvPr/>
            </p:nvPicPr>
            <p:blipFill>
              <a:blip r:embed="rId3"/>
              <a:stretch>
                <a:fillRect/>
              </a:stretch>
            </p:blipFill>
            <p:spPr>
              <a:xfrm>
                <a:off x="3948448" y="2147391"/>
                <a:ext cx="495300" cy="400050"/>
              </a:xfrm>
              <a:prstGeom prst="rect">
                <a:avLst/>
              </a:prstGeom>
            </p:spPr>
          </p:pic>
          <p:sp>
            <p:nvSpPr>
              <p:cNvPr id="49" name="TextBox 48"/>
              <p:cNvSpPr txBox="1"/>
              <p:nvPr/>
            </p:nvSpPr>
            <p:spPr>
              <a:xfrm>
                <a:off x="3697486" y="2404715"/>
                <a:ext cx="997229" cy="46159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882" kern="0" dirty="0">
                    <a:solidFill>
                      <a:srgbClr val="FFFFFF"/>
                    </a:solidFill>
                  </a:rPr>
                  <a:t>Compute</a:t>
                </a:r>
              </a:p>
            </p:txBody>
          </p:sp>
        </p:grpSp>
      </p:grpSp>
      <p:grpSp>
        <p:nvGrpSpPr>
          <p:cNvPr id="58" name="Group 57"/>
          <p:cNvGrpSpPr/>
          <p:nvPr/>
        </p:nvGrpSpPr>
        <p:grpSpPr>
          <a:xfrm>
            <a:off x="2219308" y="4335114"/>
            <a:ext cx="4183353" cy="1019609"/>
            <a:chOff x="1762756" y="4993474"/>
            <a:chExt cx="5689650" cy="1386739"/>
          </a:xfrm>
        </p:grpSpPr>
        <p:pic>
          <p:nvPicPr>
            <p:cNvPr id="59" name="Picture 58"/>
            <p:cNvPicPr>
              <a:picLocks noChangeAspect="1"/>
            </p:cNvPicPr>
            <p:nvPr/>
          </p:nvPicPr>
          <p:blipFill>
            <a:blip r:embed="rId2"/>
            <a:stretch>
              <a:fillRect/>
            </a:stretch>
          </p:blipFill>
          <p:spPr>
            <a:xfrm>
              <a:off x="5623606" y="4993474"/>
              <a:ext cx="1828800" cy="1386739"/>
            </a:xfrm>
            <a:prstGeom prst="rect">
              <a:avLst/>
            </a:prstGeom>
          </p:spPr>
        </p:pic>
        <p:pic>
          <p:nvPicPr>
            <p:cNvPr id="60" name="Picture 59"/>
            <p:cNvPicPr>
              <a:picLocks noChangeAspect="1"/>
            </p:cNvPicPr>
            <p:nvPr/>
          </p:nvPicPr>
          <p:blipFill>
            <a:blip r:embed="rId2"/>
            <a:stretch>
              <a:fillRect/>
            </a:stretch>
          </p:blipFill>
          <p:spPr>
            <a:xfrm>
              <a:off x="3693181" y="4993474"/>
              <a:ext cx="1828800" cy="1386739"/>
            </a:xfrm>
            <a:prstGeom prst="rect">
              <a:avLst/>
            </a:prstGeom>
          </p:spPr>
        </p:pic>
        <p:pic>
          <p:nvPicPr>
            <p:cNvPr id="61" name="Picture 60"/>
            <p:cNvPicPr>
              <a:picLocks noChangeAspect="1"/>
            </p:cNvPicPr>
            <p:nvPr/>
          </p:nvPicPr>
          <p:blipFill>
            <a:blip r:embed="rId2"/>
            <a:stretch>
              <a:fillRect/>
            </a:stretch>
          </p:blipFill>
          <p:spPr>
            <a:xfrm>
              <a:off x="1762756" y="4993474"/>
              <a:ext cx="1828800" cy="1386739"/>
            </a:xfrm>
            <a:prstGeom prst="rect">
              <a:avLst/>
            </a:prstGeom>
          </p:spPr>
        </p:pic>
      </p:grpSp>
      <p:cxnSp>
        <p:nvCxnSpPr>
          <p:cNvPr id="62" name="Straight Arrow Connector 61"/>
          <p:cNvCxnSpPr/>
          <p:nvPr/>
        </p:nvCxnSpPr>
        <p:spPr>
          <a:xfrm flipH="1">
            <a:off x="4444752"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cxnSp>
        <p:nvCxnSpPr>
          <p:cNvPr id="63" name="Straight Arrow Connector 62"/>
          <p:cNvCxnSpPr/>
          <p:nvPr/>
        </p:nvCxnSpPr>
        <p:spPr>
          <a:xfrm flipH="1">
            <a:off x="4627886"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cxnSp>
        <p:nvCxnSpPr>
          <p:cNvPr id="64" name="Straight Arrow Connector 63"/>
          <p:cNvCxnSpPr/>
          <p:nvPr/>
        </p:nvCxnSpPr>
        <p:spPr>
          <a:xfrm flipH="1">
            <a:off x="4811021"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cxnSp>
        <p:nvCxnSpPr>
          <p:cNvPr id="65" name="Straight Arrow Connector 64"/>
          <p:cNvCxnSpPr/>
          <p:nvPr/>
        </p:nvCxnSpPr>
        <p:spPr>
          <a:xfrm flipH="1">
            <a:off x="4994155" y="3807414"/>
            <a:ext cx="1" cy="477606"/>
          </a:xfrm>
          <a:prstGeom prst="straightConnector1">
            <a:avLst/>
          </a:prstGeom>
          <a:noFill/>
          <a:ln w="38100" cap="flat" cmpd="sng" algn="ctr">
            <a:solidFill>
              <a:srgbClr val="0078D7"/>
            </a:solidFill>
            <a:prstDash val="solid"/>
            <a:headEnd type="triangle" w="med" len="med"/>
            <a:tailEnd type="triangle" w="med" len="med"/>
          </a:ln>
          <a:effectLst/>
        </p:spPr>
      </p:cxnSp>
      <p:sp>
        <p:nvSpPr>
          <p:cNvPr id="66" name="TextBox 65"/>
          <p:cNvSpPr txBox="1"/>
          <p:nvPr/>
        </p:nvSpPr>
        <p:spPr>
          <a:xfrm>
            <a:off x="3593626" y="2388064"/>
            <a:ext cx="1832880" cy="461669"/>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765" kern="0" dirty="0">
                <a:solidFill>
                  <a:srgbClr val="505050"/>
                </a:solidFill>
              </a:rPr>
              <a:t>Azure Compute</a:t>
            </a:r>
          </a:p>
        </p:txBody>
      </p:sp>
      <p:sp>
        <p:nvSpPr>
          <p:cNvPr id="67" name="TextBox 66"/>
          <p:cNvSpPr txBox="1"/>
          <p:nvPr/>
        </p:nvSpPr>
        <p:spPr>
          <a:xfrm>
            <a:off x="2070565" y="3961400"/>
            <a:ext cx="2196761" cy="461669"/>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765" kern="0" dirty="0">
                <a:solidFill>
                  <a:srgbClr val="505050"/>
                </a:solidFill>
              </a:rPr>
              <a:t>Azure Blob Storage</a:t>
            </a:r>
          </a:p>
        </p:txBody>
      </p:sp>
      <p:sp>
        <p:nvSpPr>
          <p:cNvPr id="68" name="TextBox 67"/>
          <p:cNvSpPr txBox="1"/>
          <p:nvPr/>
        </p:nvSpPr>
        <p:spPr>
          <a:xfrm>
            <a:off x="7774378" y="3509591"/>
            <a:ext cx="1510676" cy="461669"/>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765" kern="0" dirty="0">
                <a:solidFill>
                  <a:srgbClr val="505050">
                    <a:lumMod val="60000"/>
                    <a:lumOff val="40000"/>
                  </a:srgbClr>
                </a:solidFill>
              </a:rPr>
              <a:t>Mirrored DC</a:t>
            </a:r>
          </a:p>
        </p:txBody>
      </p:sp>
      <p:sp>
        <p:nvSpPr>
          <p:cNvPr id="69" name="TextBox 68"/>
          <p:cNvSpPr txBox="1"/>
          <p:nvPr/>
        </p:nvSpPr>
        <p:spPr>
          <a:xfrm>
            <a:off x="7685935" y="3237254"/>
            <a:ext cx="1712654" cy="400627"/>
          </a:xfrm>
          <a:prstGeom prst="rect">
            <a:avLst/>
          </a:prstGeom>
          <a:noFill/>
        </p:spPr>
        <p:txBody>
          <a:bodyPr wrap="none" lIns="134464" tIns="107571" rIns="134464" bIns="107571" rtlCol="0">
            <a:spAutoFit/>
          </a:bodyPr>
          <a:lstStyle/>
          <a:p>
            <a:pPr algn="ctr" defTabSz="672358">
              <a:lnSpc>
                <a:spcPct val="90000"/>
              </a:lnSpc>
              <a:spcAft>
                <a:spcPts val="441"/>
              </a:spcAft>
              <a:defRPr/>
            </a:pPr>
            <a:r>
              <a:rPr lang="en-US" sz="1324" kern="0" dirty="0">
                <a:solidFill>
                  <a:srgbClr val="505050"/>
                </a:solidFill>
              </a:rPr>
              <a:t>Azure Blob Storage</a:t>
            </a:r>
          </a:p>
        </p:txBody>
      </p:sp>
    </p:spTree>
    <p:extLst>
      <p:ext uri="{BB962C8B-B14F-4D97-AF65-F5344CB8AC3E}">
        <p14:creationId xmlns:p14="http://schemas.microsoft.com/office/powerpoint/2010/main" val="63996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SQL Data Warehouse vs. APS</a:t>
            </a:r>
          </a:p>
        </p:txBody>
      </p:sp>
      <p:sp>
        <p:nvSpPr>
          <p:cNvPr id="4" name="Text Placeholder 3"/>
          <p:cNvSpPr>
            <a:spLocks noGrp="1"/>
          </p:cNvSpPr>
          <p:nvPr>
            <p:ph type="body" idx="1"/>
          </p:nvPr>
        </p:nvSpPr>
        <p:spPr/>
        <p:txBody>
          <a:bodyPr/>
          <a:lstStyle/>
          <a:p>
            <a:endParaRPr lang="de-DE"/>
          </a:p>
        </p:txBody>
      </p:sp>
    </p:spTree>
    <p:extLst>
      <p:ext uri="{BB962C8B-B14F-4D97-AF65-F5344CB8AC3E}">
        <p14:creationId xmlns:p14="http://schemas.microsoft.com/office/powerpoint/2010/main" val="671560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4147613" y="2027447"/>
            <a:ext cx="8347520" cy="3300428"/>
          </a:xfrm>
          <a:prstGeom prst="rect">
            <a:avLst/>
          </a:prstGeom>
          <a:noFill/>
          <a:ln w="10795" cap="flat" cmpd="sng" algn="ctr">
            <a:noFill/>
            <a:prstDash val="solid"/>
            <a:headEnd type="none" w="med" len="med"/>
            <a:tailEnd type="none" w="med" len="med"/>
          </a:ln>
          <a:effectLst/>
        </p:spPr>
        <p:txBody>
          <a:bodyPr vert="horz" wrap="square" lIns="179212" tIns="143370" rIns="358426" bIns="143370" numCol="1" rtlCol="0" anchor="t" anchorCtr="0" compatLnSpc="1">
            <a:prstTxWarp prst="textNoShape">
              <a:avLst/>
            </a:prstTxWarp>
            <a:noAutofit/>
          </a:bodyPr>
          <a:lstStyle/>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Pre-built HW appliance</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Massively Parallel Processing (MPP) to scale to 6 PBs</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In-memory columnstore for 100x speed improvement</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Dedicated region for Hadoop</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PolyBase enables joining relational &amp; non-relational data</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Available from HP, Dell and Quanta</a:t>
            </a:r>
          </a:p>
          <a:p>
            <a:pPr marL="336044" indent="-336044" defTabSz="1218228" fontAlgn="base">
              <a:lnSpc>
                <a:spcPct val="90000"/>
              </a:lnSpc>
              <a:spcBef>
                <a:spcPts val="1176"/>
              </a:spcBef>
              <a:buClr>
                <a:srgbClr val="0078D7"/>
              </a:buClr>
              <a:buSzPct val="75000"/>
              <a:buFont typeface="Arial" panose="020B0604020202020204" pitchFamily="34" charset="0"/>
              <a:buChar char="•"/>
            </a:pPr>
            <a:r>
              <a:rPr lang="en-US" sz="2352" kern="0" dirty="0">
                <a:solidFill>
                  <a:srgbClr val="505050"/>
                </a:solidFill>
                <a:latin typeface="Segoe UI Light"/>
                <a:ea typeface="Segoe UI" pitchFamily="34" charset="0"/>
                <a:cs typeface="Segoe UI" pitchFamily="34" charset="0"/>
              </a:rPr>
              <a:t>AU3/AU4</a:t>
            </a:r>
          </a:p>
          <a:p>
            <a:pPr marL="336044" indent="-336044" defTabSz="1218228" fontAlgn="base">
              <a:lnSpc>
                <a:spcPct val="90000"/>
              </a:lnSpc>
              <a:spcBef>
                <a:spcPts val="1176"/>
              </a:spcBef>
              <a:buClr>
                <a:srgbClr val="0078D7"/>
              </a:buClr>
              <a:buSzPct val="75000"/>
              <a:buFont typeface="Arial" panose="020B0604020202020204" pitchFamily="34" charset="0"/>
              <a:buChar char="•"/>
            </a:pPr>
            <a:endParaRPr lang="en-US" sz="2352" kern="0" dirty="0">
              <a:solidFill>
                <a:srgbClr val="505050"/>
              </a:solidFill>
              <a:latin typeface="Segoe UI Light"/>
              <a:ea typeface="Segoe UI" pitchFamily="34" charset="0"/>
              <a:cs typeface="Segoe UI" pitchFamily="34" charset="0"/>
            </a:endParaRPr>
          </a:p>
        </p:txBody>
      </p:sp>
      <p:grpSp>
        <p:nvGrpSpPr>
          <p:cNvPr id="16" name="Group 15"/>
          <p:cNvGrpSpPr/>
          <p:nvPr/>
        </p:nvGrpSpPr>
        <p:grpSpPr>
          <a:xfrm>
            <a:off x="539436" y="2079520"/>
            <a:ext cx="3547086" cy="3547086"/>
            <a:chOff x="805598" y="2444216"/>
            <a:chExt cx="3619155" cy="3619155"/>
          </a:xfrm>
        </p:grpSpPr>
        <p:sp>
          <p:nvSpPr>
            <p:cNvPr id="17" name="Rectangle 16"/>
            <p:cNvSpPr/>
            <p:nvPr/>
          </p:nvSpPr>
          <p:spPr bwMode="auto">
            <a:xfrm>
              <a:off x="805598" y="2444216"/>
              <a:ext cx="3619155" cy="3619155"/>
            </a:xfrm>
            <a:prstGeom prst="rect">
              <a:avLst/>
            </a:prstGeom>
            <a:solidFill>
              <a:srgbClr val="DCDCDC"/>
            </a:solidFill>
            <a:ln w="9525" cap="flat" cmpd="sng" algn="ctr">
              <a:noFill/>
              <a:prstDash val="solid"/>
              <a:headEnd type="none" w="med" len="med"/>
              <a:tailEnd type="none" w="med" len="med"/>
            </a:ln>
            <a:effectLst/>
          </p:spPr>
          <p:txBody>
            <a:bodyPr rot="0" spcFirstLastPara="0" vertOverflow="overflow" horzOverflow="overflow" vert="horz" wrap="square" lIns="179238" tIns="143391" rIns="179238" bIns="143391" numCol="1" spcCol="0" rtlCol="0" fromWordArt="0" anchor="t" anchorCtr="0" forceAA="0" compatLnSpc="1">
              <a:prstTxWarp prst="textNoShape">
                <a:avLst/>
              </a:prstTxWarp>
              <a:noAutofit/>
            </a:bodyPr>
            <a:lstStyle/>
            <a:p>
              <a:pPr algn="ctr" defTabSz="913828" fontAlgn="base">
                <a:lnSpc>
                  <a:spcPct val="90000"/>
                </a:lnSpc>
                <a:spcBef>
                  <a:spcPct val="0"/>
                </a:spcBef>
                <a:spcAft>
                  <a:spcPct val="0"/>
                </a:spcAft>
                <a:defRPr/>
              </a:pPr>
              <a:endParaRPr lang="en-US" sz="2352"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p:nvPr/>
          </p:nvGrpSpPr>
          <p:grpSpPr>
            <a:xfrm>
              <a:off x="1035917" y="2671531"/>
              <a:ext cx="3150003" cy="3048078"/>
              <a:chOff x="1055105" y="2412110"/>
              <a:chExt cx="3150003" cy="3048078"/>
            </a:xfrm>
          </p:grpSpPr>
          <p:sp>
            <p:nvSpPr>
              <p:cNvPr id="19" name="TextBox 2"/>
              <p:cNvSpPr txBox="1"/>
              <p:nvPr/>
            </p:nvSpPr>
            <p:spPr>
              <a:xfrm>
                <a:off x="1063100" y="2412110"/>
                <a:ext cx="3139888" cy="861118"/>
              </a:xfrm>
              <a:prstGeom prst="rect">
                <a:avLst/>
              </a:prstGeom>
              <a:solidFill>
                <a:srgbClr val="C00000"/>
              </a:solidFill>
              <a:ln w="25400">
                <a:noFill/>
              </a:ln>
            </p:spPr>
            <p:txBody>
              <a:bodyPr wrap="square" lIns="175689" tIns="140551" rIns="175689" bIns="140551" rtlCol="0" anchor="ctr">
                <a:noAutofit/>
              </a:bodyPr>
              <a:lstStyle/>
              <a:p>
                <a:pPr defTabSz="895477">
                  <a:defRPr/>
                </a:pPr>
                <a:r>
                  <a:rPr lang="en-US" sz="3074" kern="0" dirty="0">
                    <a:solidFill>
                      <a:srgbClr val="FFFFFF"/>
                    </a:solidFill>
                    <a:latin typeface="Segoe UI Light"/>
                    <a:cs typeface="Segoe UI Semibold" panose="020B0702040204020203" pitchFamily="34" charset="0"/>
                  </a:rPr>
                  <a:t>MPP SQL Server</a:t>
                </a:r>
              </a:p>
            </p:txBody>
          </p:sp>
          <p:sp>
            <p:nvSpPr>
              <p:cNvPr id="20" name="TextBox 4"/>
              <p:cNvSpPr txBox="1"/>
              <p:nvPr/>
            </p:nvSpPr>
            <p:spPr>
              <a:xfrm>
                <a:off x="1055105" y="3505590"/>
                <a:ext cx="3139888" cy="861118"/>
              </a:xfrm>
              <a:prstGeom prst="rect">
                <a:avLst/>
              </a:prstGeom>
              <a:solidFill>
                <a:srgbClr val="0078D7"/>
              </a:solidFill>
              <a:ln w="25400">
                <a:noFill/>
              </a:ln>
            </p:spPr>
            <p:txBody>
              <a:bodyPr wrap="square" lIns="175689" tIns="140551" rIns="175689" bIns="140551" rtlCol="0" anchor="ctr">
                <a:noAutofit/>
              </a:bodyPr>
              <a:lstStyle/>
              <a:p>
                <a:pPr defTabSz="895477">
                  <a:defRPr/>
                </a:pPr>
                <a:r>
                  <a:rPr lang="en-US" sz="3074" kern="0" dirty="0">
                    <a:solidFill>
                      <a:srgbClr val="FFFFFF"/>
                    </a:solidFill>
                    <a:latin typeface="Segoe UI Light"/>
                    <a:cs typeface="Segoe UI Semibold" panose="020B0702040204020203" pitchFamily="34" charset="0"/>
                  </a:rPr>
                  <a:t>PolyBase</a:t>
                </a:r>
              </a:p>
            </p:txBody>
          </p:sp>
          <p:sp>
            <p:nvSpPr>
              <p:cNvPr id="21" name="TextBox 3"/>
              <p:cNvSpPr txBox="1"/>
              <p:nvPr/>
            </p:nvSpPr>
            <p:spPr>
              <a:xfrm>
                <a:off x="1065220" y="4599070"/>
                <a:ext cx="3139888" cy="861118"/>
              </a:xfrm>
              <a:prstGeom prst="rect">
                <a:avLst/>
              </a:prstGeom>
              <a:solidFill>
                <a:srgbClr val="002050"/>
              </a:solidFill>
              <a:ln w="25400">
                <a:noFill/>
              </a:ln>
            </p:spPr>
            <p:txBody>
              <a:bodyPr wrap="square" lIns="175689" tIns="140551" rIns="175689" bIns="140551" rtlCol="0" anchor="ctr">
                <a:noAutofit/>
              </a:bodyPr>
              <a:lstStyle/>
              <a:p>
                <a:pPr defTabSz="895477">
                  <a:defRPr/>
                </a:pPr>
                <a:r>
                  <a:rPr lang="en-US" sz="3074" kern="0" dirty="0">
                    <a:solidFill>
                      <a:srgbClr val="FFFFFF"/>
                    </a:solidFill>
                    <a:latin typeface="Segoe UI Light"/>
                    <a:cs typeface="Segoe UI Semibold" panose="020B0702040204020203" pitchFamily="34" charset="0"/>
                  </a:rPr>
                  <a:t>Hadoop</a:t>
                </a:r>
              </a:p>
            </p:txBody>
          </p:sp>
        </p:grpSp>
      </p:grpSp>
      <p:grpSp>
        <p:nvGrpSpPr>
          <p:cNvPr id="22" name="Group 21"/>
          <p:cNvGrpSpPr/>
          <p:nvPr/>
        </p:nvGrpSpPr>
        <p:grpSpPr>
          <a:xfrm>
            <a:off x="4602349" y="5486356"/>
            <a:ext cx="3136669" cy="607306"/>
            <a:chOff x="4719240" y="5259539"/>
            <a:chExt cx="4250499" cy="822960"/>
          </a:xfrm>
        </p:grpSpPr>
        <p:pic>
          <p:nvPicPr>
            <p:cNvPr id="23" name="Picture 2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7471503" y="5306796"/>
              <a:ext cx="1498236" cy="701760"/>
            </a:xfrm>
            <a:prstGeom prst="rect">
              <a:avLst/>
            </a:prstGeom>
          </p:spPr>
        </p:pic>
        <p:pic>
          <p:nvPicPr>
            <p:cNvPr id="24" name="Picture 23"/>
            <p:cNvPicPr>
              <a:picLocks noChangeAspect="1"/>
            </p:cNvPicPr>
            <p:nvPr/>
          </p:nvPicPr>
          <p:blipFill>
            <a:blip r:embed="rId4"/>
            <a:stretch>
              <a:fillRect/>
            </a:stretch>
          </p:blipFill>
          <p:spPr>
            <a:xfrm>
              <a:off x="6034871" y="5259539"/>
              <a:ext cx="952414" cy="822960"/>
            </a:xfrm>
            <a:prstGeom prst="rect">
              <a:avLst/>
            </a:prstGeom>
            <a:ln>
              <a:noFill/>
            </a:ln>
          </p:spPr>
        </p:pic>
        <p:pic>
          <p:nvPicPr>
            <p:cNvPr id="25" name="Picture 24" descr="C:\Users\ochiu\AppData\Local\Temp\Temp1_HP_logo_blue_GIF.zip\HP_logo_blue_GIF\HP_Blue_RGB_72_LG.g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9240" y="5360739"/>
              <a:ext cx="669919" cy="669823"/>
            </a:xfrm>
            <a:prstGeom prst="rect">
              <a:avLst/>
            </a:prstGeom>
            <a:solidFill>
              <a:schemeClr val="bg1">
                <a:lumMod val="95000"/>
                <a:lumOff val="5000"/>
              </a:schemeClr>
            </a:solidFill>
            <a:ln>
              <a:noFill/>
            </a:ln>
          </p:spPr>
        </p:pic>
      </p:grpSp>
      <p:sp>
        <p:nvSpPr>
          <p:cNvPr id="3" name="Title 2"/>
          <p:cNvSpPr>
            <a:spLocks noGrp="1"/>
          </p:cNvSpPr>
          <p:nvPr>
            <p:ph type="title"/>
          </p:nvPr>
        </p:nvSpPr>
        <p:spPr/>
        <p:txBody>
          <a:bodyPr/>
          <a:lstStyle/>
          <a:p>
            <a:pPr defTabSz="913231" fontAlgn="base">
              <a:spcAft>
                <a:spcPct val="0"/>
              </a:spcAft>
            </a:pPr>
            <a:r>
              <a:rPr lang="en-US" dirty="0">
                <a:ea typeface="MS PGothic" charset="0"/>
                <a:cs typeface="Segoe UI Light" panose="020B0502040204020203" pitchFamily="34" charset="0"/>
              </a:rPr>
              <a:t>Analytics Platform System</a:t>
            </a:r>
            <a:br>
              <a:rPr lang="en-US" sz="8800" dirty="0">
                <a:solidFill>
                  <a:srgbClr val="505050"/>
                </a:solidFill>
                <a:ea typeface="MS PGothic" charset="0"/>
                <a:cs typeface="Segoe UI Light" panose="020B0502040204020203" pitchFamily="34" charset="0"/>
              </a:rPr>
            </a:br>
            <a:r>
              <a:rPr lang="en-US" sz="3600" dirty="0">
                <a:solidFill>
                  <a:srgbClr val="0078D7"/>
                </a:solidFill>
                <a:ea typeface="Calibri" panose="020F0502020204030204" pitchFamily="34" charset="0"/>
                <a:cs typeface="Calibri" panose="020F0502020204030204" pitchFamily="34" charset="0"/>
              </a:rPr>
              <a:t>Microsoft’s big data appliance</a:t>
            </a:r>
            <a:endParaRPr lang="en-US" dirty="0"/>
          </a:p>
        </p:txBody>
      </p:sp>
    </p:spTree>
    <p:extLst>
      <p:ext uri="{BB962C8B-B14F-4D97-AF65-F5344CB8AC3E}">
        <p14:creationId xmlns:p14="http://schemas.microsoft.com/office/powerpoint/2010/main" val="342591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de-DE" dirty="0"/>
              <a:t>Datenmodellierung SQL DW</a:t>
            </a:r>
          </a:p>
        </p:txBody>
      </p:sp>
      <p:sp>
        <p:nvSpPr>
          <p:cNvPr id="4" name="Content Placeholder 3"/>
          <p:cNvSpPr>
            <a:spLocks noGrp="1"/>
          </p:cNvSpPr>
          <p:nvPr>
            <p:ph idx="1"/>
          </p:nvPr>
        </p:nvSpPr>
        <p:spPr>
          <a:xfrm>
            <a:off x="838200" y="1825625"/>
            <a:ext cx="4601901" cy="3990384"/>
          </a:xfrm>
        </p:spPr>
        <p:txBody>
          <a:bodyPr/>
          <a:lstStyle/>
          <a:p>
            <a:r>
              <a:rPr lang="de-DE" dirty="0"/>
              <a:t>Daten werden automatisch verteilt</a:t>
            </a:r>
          </a:p>
          <a:p>
            <a:r>
              <a:rPr lang="de-DE" dirty="0"/>
              <a:t>Man muss sich über das Design des Datenmodells gedanken machen, nicht über die physikalische Verteilung</a:t>
            </a:r>
          </a:p>
          <a:p>
            <a:r>
              <a:rPr lang="de-DE" dirty="0"/>
              <a:t>Abfragen werden auch automatisch verteilt</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485" y="1609059"/>
            <a:ext cx="5724973" cy="229338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5458" y="3820817"/>
            <a:ext cx="5724000" cy="2266942"/>
          </a:xfrm>
          <a:prstGeom prst="rect">
            <a:avLst/>
          </a:prstGeom>
        </p:spPr>
      </p:pic>
    </p:spTree>
    <p:extLst>
      <p:ext uri="{BB962C8B-B14F-4D97-AF65-F5344CB8AC3E}">
        <p14:creationId xmlns:p14="http://schemas.microsoft.com/office/powerpoint/2010/main" val="22575734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Aufpassen auf die Datenverteilung</a:t>
            </a:r>
          </a:p>
        </p:txBody>
      </p:sp>
      <p:sp>
        <p:nvSpPr>
          <p:cNvPr id="3" name="Content Placeholder 2"/>
          <p:cNvSpPr>
            <a:spLocks noGrp="1"/>
          </p:cNvSpPr>
          <p:nvPr>
            <p:ph idx="1"/>
          </p:nvPr>
        </p:nvSpPr>
        <p:spPr>
          <a:xfrm>
            <a:off x="838200" y="1825625"/>
            <a:ext cx="9895114" cy="1124404"/>
          </a:xfrm>
        </p:spPr>
        <p:txBody>
          <a:bodyPr>
            <a:normAutofit/>
          </a:bodyPr>
          <a:lstStyle/>
          <a:p>
            <a:pPr marL="0" indent="0" fontAlgn="ctr">
              <a:buNone/>
            </a:pPr>
            <a:r>
              <a:rPr lang="de-DE" dirty="0"/>
              <a:t>Faustregel: mindest. 600 distinkte Werte für Hash Disribution, sonst Round Robin</a:t>
            </a:r>
          </a:p>
          <a:p>
            <a:pPr marL="0" indent="0">
              <a:buNone/>
            </a:pPr>
            <a:endParaRPr lang="de-DE" dirty="0"/>
          </a:p>
        </p:txBody>
      </p:sp>
      <p:pic>
        <p:nvPicPr>
          <p:cNvPr id="4" name="Picture 3"/>
          <p:cNvPicPr>
            <a:picLocks noChangeAspect="1"/>
          </p:cNvPicPr>
          <p:nvPr/>
        </p:nvPicPr>
        <p:blipFill>
          <a:blip r:embed="rId2"/>
          <a:stretch>
            <a:fillRect/>
          </a:stretch>
        </p:blipFill>
        <p:spPr>
          <a:xfrm>
            <a:off x="838200" y="3022389"/>
            <a:ext cx="4855150" cy="3162171"/>
          </a:xfrm>
          <a:prstGeom prst="rect">
            <a:avLst/>
          </a:prstGeom>
        </p:spPr>
      </p:pic>
      <p:pic>
        <p:nvPicPr>
          <p:cNvPr id="5" name="Picture 4"/>
          <p:cNvPicPr>
            <a:picLocks noChangeAspect="1"/>
          </p:cNvPicPr>
          <p:nvPr/>
        </p:nvPicPr>
        <p:blipFill>
          <a:blip r:embed="rId3"/>
          <a:stretch>
            <a:fillRect/>
          </a:stretch>
        </p:blipFill>
        <p:spPr>
          <a:xfrm>
            <a:off x="6138038" y="2946337"/>
            <a:ext cx="4932733" cy="3190617"/>
          </a:xfrm>
          <a:prstGeom prst="rect">
            <a:avLst/>
          </a:prstGeom>
        </p:spPr>
      </p:pic>
    </p:spTree>
    <p:extLst>
      <p:ext uri="{BB962C8B-B14F-4D97-AF65-F5344CB8AC3E}">
        <p14:creationId xmlns:p14="http://schemas.microsoft.com/office/powerpoint/2010/main" val="323245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34410053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Segoe UI" panose="020B0502040204020203" pitchFamily="34" charset="0"/>
                <a:cs typeface="Segoe UI" panose="020B0502040204020203" pitchFamily="34" charset="0"/>
              </a:rPr>
              <a:t>Über mich – Marcel Franke</a:t>
            </a:r>
          </a:p>
        </p:txBody>
      </p:sp>
      <p:sp>
        <p:nvSpPr>
          <p:cNvPr id="3" name="Inhaltsplatzhalter 2"/>
          <p:cNvSpPr>
            <a:spLocks noGrp="1"/>
          </p:cNvSpPr>
          <p:nvPr>
            <p:ph idx="1"/>
          </p:nvPr>
        </p:nvSpPr>
        <p:spPr/>
        <p:txBody>
          <a:bodyPr>
            <a:normAutofit fontScale="62500" lnSpcReduction="20000"/>
          </a:bodyPr>
          <a:lstStyle/>
          <a:p>
            <a:pPr>
              <a:lnSpc>
                <a:spcPct val="160000"/>
              </a:lnSpc>
            </a:pPr>
            <a:r>
              <a:rPr lang="de-DE" dirty="0">
                <a:latin typeface="Segoe UI" panose="020B0502040204020203" pitchFamily="34" charset="0"/>
                <a:cs typeface="Segoe UI" panose="020B0502040204020203" pitchFamily="34" charset="0"/>
              </a:rPr>
              <a:t>VP Technology &amp; Growth, pmOne Analytics GmbH</a:t>
            </a:r>
          </a:p>
          <a:p>
            <a:pPr>
              <a:lnSpc>
                <a:spcPct val="160000"/>
              </a:lnSpc>
            </a:pPr>
            <a:r>
              <a:rPr lang="de-DE" dirty="0">
                <a:latin typeface="Segoe UI" panose="020B0502040204020203" pitchFamily="34" charset="0"/>
                <a:cs typeface="Segoe UI" panose="020B0502040204020203" pitchFamily="34" charset="0"/>
              </a:rPr>
              <a:t>Fokus ist Data Science &amp; Advanced Analytics</a:t>
            </a:r>
          </a:p>
          <a:p>
            <a:pPr>
              <a:lnSpc>
                <a:spcPct val="160000"/>
              </a:lnSpc>
            </a:pPr>
            <a:r>
              <a:rPr lang="en-US" dirty="0" err="1">
                <a:latin typeface="Segoe UI" panose="020B0502040204020203" pitchFamily="34" charset="0"/>
                <a:cs typeface="Segoe UI" panose="020B0502040204020203" pitchFamily="34" charset="0"/>
              </a:rPr>
              <a:t>Sehr</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enge</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Verbundenheit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mit</a:t>
            </a:r>
            <a:r>
              <a:rPr lang="en-US" dirty="0">
                <a:latin typeface="Segoe UI" panose="020B0502040204020203" pitchFamily="34" charset="0"/>
                <a:cs typeface="Segoe UI" panose="020B0502040204020203" pitchFamily="34" charset="0"/>
              </a:rPr>
              <a:t> der </a:t>
            </a:r>
            <a:r>
              <a:rPr lang="en-US" dirty="0" err="1">
                <a:latin typeface="Segoe UI" panose="020B0502040204020203" pitchFamily="34" charset="0"/>
                <a:cs typeface="Segoe UI" panose="020B0502040204020203" pitchFamily="34" charset="0"/>
              </a:rPr>
              <a:t>Universität</a:t>
            </a:r>
            <a:r>
              <a:rPr lang="en-US" dirty="0">
                <a:latin typeface="Segoe UI" panose="020B0502040204020203" pitchFamily="34" charset="0"/>
                <a:cs typeface="Segoe UI" panose="020B0502040204020203" pitchFamily="34" charset="0"/>
              </a:rPr>
              <a:t> Paderborn</a:t>
            </a:r>
            <a:endParaRPr lang="de-DE" dirty="0">
              <a:latin typeface="Segoe UI" panose="020B0502040204020203" pitchFamily="34" charset="0"/>
              <a:cs typeface="Segoe UI" panose="020B0502040204020203" pitchFamily="34" charset="0"/>
            </a:endParaRPr>
          </a:p>
          <a:p>
            <a:pPr>
              <a:lnSpc>
                <a:spcPct val="160000"/>
              </a:lnSpc>
            </a:pPr>
            <a:r>
              <a:rPr lang="de-DE" dirty="0">
                <a:latin typeface="Segoe UI" panose="020B0502040204020203" pitchFamily="34" charset="0"/>
                <a:cs typeface="Segoe UI" panose="020B0502040204020203" pitchFamily="34" charset="0"/>
              </a:rPr>
              <a:t>Büros in Paderborn &amp; Wien</a:t>
            </a:r>
          </a:p>
          <a:p>
            <a:pPr>
              <a:lnSpc>
                <a:spcPct val="160000"/>
              </a:lnSpc>
            </a:pPr>
            <a:endParaRPr lang="de-DE" dirty="0">
              <a:latin typeface="Segoe UI" panose="020B0502040204020203" pitchFamily="34" charset="0"/>
              <a:cs typeface="Segoe UI" panose="020B0502040204020203" pitchFamily="34" charset="0"/>
            </a:endParaRPr>
          </a:p>
          <a:p>
            <a:pPr>
              <a:lnSpc>
                <a:spcPct val="160000"/>
              </a:lnSpc>
            </a:pPr>
            <a:r>
              <a:rPr lang="de-DE" dirty="0">
                <a:latin typeface="Segoe UI" panose="020B0502040204020203" pitchFamily="34" charset="0"/>
                <a:cs typeface="Segoe UI" panose="020B0502040204020203" pitchFamily="34" charset="0"/>
              </a:rPr>
              <a:t>P-TSP für Microsoft für das Thema Big Data &amp; Analytics</a:t>
            </a:r>
          </a:p>
          <a:p>
            <a:pPr marL="0" indent="0">
              <a:buNone/>
            </a:pPr>
            <a:endParaRPr lang="de-DE" dirty="0">
              <a:latin typeface="Segoe UI" panose="020B0502040204020203" pitchFamily="34" charset="0"/>
              <a:cs typeface="Segoe UI" panose="020B0502040204020203" pitchFamily="34" charset="0"/>
            </a:endParaRPr>
          </a:p>
          <a:p>
            <a:r>
              <a:rPr lang="de-DE" dirty="0">
                <a:latin typeface="Segoe UI" panose="020B0502040204020203" pitchFamily="34" charset="0"/>
                <a:cs typeface="Segoe UI" panose="020B0502040204020203" pitchFamily="34" charset="0"/>
              </a:rPr>
              <a:t>Web: </a:t>
            </a:r>
            <a:r>
              <a:rPr lang="de-DE" dirty="0">
                <a:latin typeface="Segoe UI" panose="020B0502040204020203" pitchFamily="34" charset="0"/>
                <a:cs typeface="Segoe UI" panose="020B0502040204020203" pitchFamily="34" charset="0"/>
                <a:hlinkClick r:id="rId2"/>
              </a:rPr>
              <a:t>www.pmoneanalytics.com</a:t>
            </a:r>
            <a:r>
              <a:rPr lang="de-DE" dirty="0">
                <a:latin typeface="Segoe UI" panose="020B0502040204020203" pitchFamily="34" charset="0"/>
                <a:cs typeface="Segoe UI" panose="020B0502040204020203" pitchFamily="34" charset="0"/>
              </a:rPr>
              <a:t> </a:t>
            </a:r>
          </a:p>
          <a:p>
            <a:r>
              <a:rPr lang="de-DE" dirty="0">
                <a:latin typeface="Segoe UI" panose="020B0502040204020203" pitchFamily="34" charset="0"/>
                <a:cs typeface="Segoe UI" panose="020B0502040204020203" pitchFamily="34" charset="0"/>
              </a:rPr>
              <a:t>E-Mail: </a:t>
            </a:r>
            <a:r>
              <a:rPr lang="de-DE" dirty="0">
                <a:latin typeface="Segoe UI" panose="020B0502040204020203" pitchFamily="34" charset="0"/>
                <a:cs typeface="Segoe UI" panose="020B0502040204020203" pitchFamily="34" charset="0"/>
                <a:hlinkClick r:id="rId3"/>
              </a:rPr>
              <a:t>marcel.franke@pmone.com</a:t>
            </a:r>
            <a:r>
              <a:rPr lang="de-DE" dirty="0">
                <a:latin typeface="Segoe UI" panose="020B0502040204020203" pitchFamily="34" charset="0"/>
                <a:cs typeface="Segoe UI" panose="020B0502040204020203" pitchFamily="34" charset="0"/>
              </a:rPr>
              <a:t>  </a:t>
            </a:r>
          </a:p>
          <a:p>
            <a:endParaRPr lang="de-DE" dirty="0">
              <a:latin typeface="Segoe UI" panose="020B0502040204020203" pitchFamily="34" charset="0"/>
              <a:cs typeface="Segoe UI" panose="020B0502040204020203" pitchFamily="34" charset="0"/>
            </a:endParaRPr>
          </a:p>
          <a:p>
            <a:endParaRPr lang="de-DE" dirty="0">
              <a:latin typeface="Segoe UI" panose="020B0502040204020203" pitchFamily="34" charset="0"/>
              <a:cs typeface="Segoe UI" panose="020B0502040204020203" pitchFamily="34" charset="0"/>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13254" y="3349896"/>
            <a:ext cx="3017440" cy="271081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394029" y="584999"/>
            <a:ext cx="2055890" cy="956982"/>
          </a:xfrm>
          <a:prstGeom prst="rect">
            <a:avLst/>
          </a:prstGeom>
        </p:spPr>
      </p:pic>
    </p:spTree>
    <p:extLst>
      <p:ext uri="{BB962C8B-B14F-4D97-AF65-F5344CB8AC3E}">
        <p14:creationId xmlns:p14="http://schemas.microsoft.com/office/powerpoint/2010/main" val="2063423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Wie</a:t>
            </a:r>
            <a:r>
              <a:rPr lang="en-US" dirty="0"/>
              <a:t> lade </a:t>
            </a:r>
            <a:r>
              <a:rPr lang="en-US" dirty="0" err="1"/>
              <a:t>ich</a:t>
            </a:r>
            <a:r>
              <a:rPr lang="en-US" dirty="0"/>
              <a:t> </a:t>
            </a:r>
            <a:r>
              <a:rPr lang="en-US" dirty="0" err="1"/>
              <a:t>Daten</a:t>
            </a:r>
            <a:r>
              <a:rPr lang="en-US" dirty="0"/>
              <a:t>?</a:t>
            </a:r>
            <a:endParaRPr lang="de-DE" dirty="0"/>
          </a:p>
        </p:txBody>
      </p:sp>
      <p:sp>
        <p:nvSpPr>
          <p:cNvPr id="5" name="Text Placeholder 4"/>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32006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Azure DB</a:t>
            </a:r>
            <a:endParaRPr lang="de-DE" dirty="0"/>
          </a:p>
        </p:txBody>
      </p:sp>
      <p:sp>
        <p:nvSpPr>
          <p:cNvPr id="8" name="Line 432"/>
          <p:cNvSpPr>
            <a:spLocks noChangeShapeType="1"/>
          </p:cNvSpPr>
          <p:nvPr/>
        </p:nvSpPr>
        <p:spPr bwMode="auto">
          <a:xfrm flipV="1">
            <a:off x="5623436" y="2411284"/>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339"/>
          <p:cNvSpPr>
            <a:spLocks noChangeArrowheads="1"/>
          </p:cNvSpPr>
          <p:nvPr/>
        </p:nvSpPr>
        <p:spPr bwMode="auto">
          <a:xfrm>
            <a:off x="2862808" y="2525828"/>
            <a:ext cx="12086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78D7"/>
                </a:solidFill>
                <a:effectLst/>
                <a:latin typeface="+mn-lt"/>
              </a:rPr>
              <a:t>Data sources</a:t>
            </a:r>
            <a:endParaRPr kumimoji="0" lang="en-US" altLang="en-US" sz="2400" b="0" i="0" u="none" strike="noStrike" cap="none" normalizeH="0" baseline="0" dirty="0">
              <a:ln>
                <a:noFill/>
              </a:ln>
              <a:solidFill>
                <a:srgbClr val="0078D7"/>
              </a:solidFill>
              <a:effectLst/>
              <a:latin typeface="+mn-lt"/>
            </a:endParaRPr>
          </a:p>
        </p:txBody>
      </p:sp>
      <p:sp>
        <p:nvSpPr>
          <p:cNvPr id="14" name="Rectangle 344"/>
          <p:cNvSpPr>
            <a:spLocks noChangeArrowheads="1"/>
          </p:cNvSpPr>
          <p:nvPr/>
        </p:nvSpPr>
        <p:spPr bwMode="auto">
          <a:xfrm>
            <a:off x="2862808" y="3575006"/>
            <a:ext cx="9473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5" name="Rectangle 349"/>
          <p:cNvSpPr>
            <a:spLocks noChangeArrowheads="1"/>
          </p:cNvSpPr>
          <p:nvPr/>
        </p:nvSpPr>
        <p:spPr bwMode="auto">
          <a:xfrm>
            <a:off x="2862808" y="2854281"/>
            <a:ext cx="11755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Unstructured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6" name="Rectangle 354"/>
          <p:cNvSpPr>
            <a:spLocks noChangeArrowheads="1"/>
          </p:cNvSpPr>
          <p:nvPr/>
        </p:nvSpPr>
        <p:spPr bwMode="auto">
          <a:xfrm>
            <a:off x="2862808" y="3194006"/>
            <a:ext cx="15267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Semi-structured</a:t>
            </a:r>
          </a:p>
        </p:txBody>
      </p:sp>
      <p:sp>
        <p:nvSpPr>
          <p:cNvPr id="17" name="Rectangle 361"/>
          <p:cNvSpPr>
            <a:spLocks noChangeArrowheads="1"/>
          </p:cNvSpPr>
          <p:nvPr/>
        </p:nvSpPr>
        <p:spPr bwMode="auto">
          <a:xfrm>
            <a:off x="2862808" y="3956006"/>
            <a:ext cx="96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en-US" sz="1600" b="0" i="0" u="none" strike="noStrike" cap="none" normalizeH="0" baseline="0" dirty="0">
                <a:ln>
                  <a:noFill/>
                </a:ln>
                <a:effectLst/>
                <a:latin typeface="+mn-lt"/>
                <a:cs typeface="Segoe UI Semilight" panose="020B0402040204020203" pitchFamily="34" charset="0"/>
              </a:rPr>
              <a:t>Relational </a:t>
            </a:r>
            <a:br>
              <a:rPr kumimoji="0" lang="en-US" altLang="en-US" sz="1600" b="0" i="0" u="none" strike="noStrike" cap="none" normalizeH="0" baseline="0" dirty="0">
                <a:ln>
                  <a:noFill/>
                </a:ln>
                <a:effectLst/>
                <a:latin typeface="+mn-lt"/>
                <a:cs typeface="Segoe UI Semilight" panose="020B0402040204020203" pitchFamily="34" charset="0"/>
              </a:rPr>
            </a:br>
            <a:r>
              <a:rPr kumimoji="0" lang="en-US" altLang="en-US" sz="1600" b="0" i="0" u="none" strike="noStrike" cap="none" normalizeH="0" baseline="0" dirty="0">
                <a:ln>
                  <a:noFill/>
                </a:ln>
                <a:effectLst/>
                <a:latin typeface="+mn-lt"/>
                <a:cs typeface="Segoe UI Semilight" panose="020B0402040204020203" pitchFamily="34" charset="0"/>
              </a:rPr>
              <a:t>(</a:t>
            </a:r>
            <a:r>
              <a:rPr lang="en-US" altLang="en-US" sz="1600" dirty="0">
                <a:latin typeface="+mn-lt"/>
                <a:cs typeface="Segoe UI Semilight" panose="020B0402040204020203" pitchFamily="34" charset="0"/>
              </a:rPr>
              <a:t>RDBMS)</a:t>
            </a:r>
            <a:r>
              <a:rPr kumimoji="0" lang="en-US" altLang="en-US" sz="1600" b="0" i="0" u="none" strike="noStrike" cap="none" normalizeH="0" baseline="0" dirty="0">
                <a:ln>
                  <a:noFill/>
                </a:ln>
                <a:effectLst/>
                <a:latin typeface="+mn-lt"/>
                <a:cs typeface="Segoe UI Semilight" panose="020B0402040204020203" pitchFamily="34" charset="0"/>
              </a:rPr>
              <a:t> </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8" name="Rectangle 378"/>
          <p:cNvSpPr>
            <a:spLocks noChangeArrowheads="1"/>
          </p:cNvSpPr>
          <p:nvPr/>
        </p:nvSpPr>
        <p:spPr bwMode="auto">
          <a:xfrm>
            <a:off x="9152908" y="3337411"/>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mn-lt"/>
            </a:endParaRPr>
          </a:p>
        </p:txBody>
      </p:sp>
      <p:sp>
        <p:nvSpPr>
          <p:cNvPr id="27" name="Freeform 453"/>
          <p:cNvSpPr>
            <a:spLocks/>
          </p:cNvSpPr>
          <p:nvPr/>
        </p:nvSpPr>
        <p:spPr bwMode="auto">
          <a:xfrm>
            <a:off x="1036637" y="1881822"/>
            <a:ext cx="7772400" cy="1463040"/>
          </a:xfrm>
          <a:custGeom>
            <a:avLst/>
            <a:gdLst>
              <a:gd name="T0" fmla="*/ 3991 w 3991"/>
              <a:gd name="T1" fmla="*/ 1358 h 1358"/>
              <a:gd name="T2" fmla="*/ 3991 w 3991"/>
              <a:gd name="T3" fmla="*/ 0 h 1358"/>
              <a:gd name="T4" fmla="*/ 0 w 3991"/>
              <a:gd name="T5" fmla="*/ 0 h 1358"/>
              <a:gd name="T6" fmla="*/ 0 w 3991"/>
              <a:gd name="T7" fmla="*/ 1056 h 1358"/>
            </a:gdLst>
            <a:ahLst/>
            <a:cxnLst>
              <a:cxn ang="0">
                <a:pos x="T0" y="T1"/>
              </a:cxn>
              <a:cxn ang="0">
                <a:pos x="T2" y="T3"/>
              </a:cxn>
              <a:cxn ang="0">
                <a:pos x="T4" y="T5"/>
              </a:cxn>
              <a:cxn ang="0">
                <a:pos x="T6" y="T7"/>
              </a:cxn>
            </a:cxnLst>
            <a:rect l="0" t="0" r="r" b="b"/>
            <a:pathLst>
              <a:path w="3991" h="1358">
                <a:moveTo>
                  <a:pt x="3991" y="1358"/>
                </a:moveTo>
                <a:lnTo>
                  <a:pt x="3991" y="0"/>
                </a:lnTo>
                <a:lnTo>
                  <a:pt x="0" y="0"/>
                </a:lnTo>
                <a:lnTo>
                  <a:pt x="0" y="1056"/>
                </a:lnTo>
              </a:path>
            </a:pathLst>
          </a:custGeom>
          <a:noFill/>
          <a:ln w="12700" cap="rnd">
            <a:solidFill>
              <a:schemeClr val="bg1"/>
            </a:solidFill>
            <a:prstDash val="solid"/>
            <a:round/>
            <a:headEnd type="triangle"/>
            <a:tailEnd type="triangle"/>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31" name="Group 30"/>
          <p:cNvGrpSpPr/>
          <p:nvPr/>
        </p:nvGrpSpPr>
        <p:grpSpPr>
          <a:xfrm>
            <a:off x="1643608" y="3076849"/>
            <a:ext cx="1083589" cy="971515"/>
            <a:chOff x="10319799" y="3000273"/>
            <a:chExt cx="1083589" cy="971515"/>
          </a:xfrm>
        </p:grpSpPr>
        <p:sp>
          <p:nvSpPr>
            <p:cNvPr id="32" name="Freeform 13"/>
            <p:cNvSpPr>
              <a:spLocks noChangeAspect="1" noEditPoints="1"/>
            </p:cNvSpPr>
            <p:nvPr/>
          </p:nvSpPr>
          <p:spPr bwMode="black">
            <a:xfrm>
              <a:off x="11002156" y="3630167"/>
              <a:ext cx="401232" cy="34162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10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chemeClr val="bg1"/>
                </a:solidFill>
                <a:effectLst/>
                <a:uLnTx/>
                <a:uFillTx/>
                <a:ea typeface="+mn-ea"/>
                <a:cs typeface="+mn-cs"/>
              </a:endParaRPr>
            </a:p>
          </p:txBody>
        </p:sp>
        <p:grpSp>
          <p:nvGrpSpPr>
            <p:cNvPr id="33" name="Group 32"/>
            <p:cNvGrpSpPr>
              <a:grpSpLocks noChangeAspect="1"/>
            </p:cNvGrpSpPr>
            <p:nvPr/>
          </p:nvGrpSpPr>
          <p:grpSpPr>
            <a:xfrm>
              <a:off x="11019885" y="3022292"/>
              <a:ext cx="377181" cy="287180"/>
              <a:chOff x="1920370" y="5395261"/>
              <a:chExt cx="484336" cy="368766"/>
            </a:xfrm>
          </p:grpSpPr>
          <p:grpSp>
            <p:nvGrpSpPr>
              <p:cNvPr id="42" name="Group 41"/>
              <p:cNvGrpSpPr>
                <a:grpSpLocks noChangeAspect="1"/>
              </p:cNvGrpSpPr>
              <p:nvPr/>
            </p:nvGrpSpPr>
            <p:grpSpPr>
              <a:xfrm>
                <a:off x="1920370" y="5395261"/>
                <a:ext cx="484336" cy="368766"/>
                <a:chOff x="6120688" y="4015536"/>
                <a:chExt cx="1056361" cy="804294"/>
              </a:xfrm>
            </p:grpSpPr>
            <p:sp>
              <p:nvSpPr>
                <p:cNvPr id="44" name="Freeform 43"/>
                <p:cNvSpPr>
                  <a:spLocks noChangeAspect="1"/>
                </p:cNvSpPr>
                <p:nvPr/>
              </p:nvSpPr>
              <p:spPr bwMode="auto">
                <a:xfrm>
                  <a:off x="6154338" y="4155729"/>
                  <a:ext cx="1022711"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0078D7"/>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sp>
              <p:nvSpPr>
                <p:cNvPr id="45" name="Freeform 44"/>
                <p:cNvSpPr>
                  <a:spLocks noChangeAspect="1"/>
                </p:cNvSpPr>
                <p:nvPr/>
              </p:nvSpPr>
              <p:spPr bwMode="auto">
                <a:xfrm>
                  <a:off x="6120688" y="4015536"/>
                  <a:ext cx="1024369"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0078D7">
                    <a:lumMod val="50000"/>
                  </a:srgbClr>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grpSp>
          <p:sp>
            <p:nvSpPr>
              <p:cNvPr id="43" name="Rectangle 42"/>
              <p:cNvSpPr/>
              <p:nvPr/>
            </p:nvSpPr>
            <p:spPr bwMode="auto">
              <a:xfrm>
                <a:off x="1988473" y="5525875"/>
                <a:ext cx="325625" cy="19358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4" name="Group 33"/>
            <p:cNvGrpSpPr/>
            <p:nvPr/>
          </p:nvGrpSpPr>
          <p:grpSpPr>
            <a:xfrm>
              <a:off x="10367610" y="3695698"/>
              <a:ext cx="454566" cy="270508"/>
              <a:chOff x="2776962" y="5334974"/>
              <a:chExt cx="454566" cy="270508"/>
            </a:xfrm>
          </p:grpSpPr>
          <p:sp>
            <p:nvSpPr>
              <p:cNvPr id="40" name="Freeform 39"/>
              <p:cNvSpPr>
                <a:spLocks noChangeAspect="1"/>
              </p:cNvSpPr>
              <p:nvPr/>
            </p:nvSpPr>
            <p:spPr>
              <a:xfrm>
                <a:off x="2776962" y="5334974"/>
                <a:ext cx="454566" cy="210559"/>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C0000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chemeClr val="bg1"/>
                  </a:solidFill>
                  <a:effectLst/>
                  <a:uLnTx/>
                  <a:uFillTx/>
                  <a:ea typeface="+mn-ea"/>
                  <a:cs typeface="+mn-cs"/>
                </a:endParaRPr>
              </a:p>
            </p:txBody>
          </p:sp>
          <p:sp>
            <p:nvSpPr>
              <p:cNvPr id="41" name="Oval 40"/>
              <p:cNvSpPr>
                <a:spLocks noChangeAspect="1"/>
              </p:cNvSpPr>
              <p:nvPr/>
            </p:nvSpPr>
            <p:spPr bwMode="auto">
              <a:xfrm>
                <a:off x="2976813" y="5550618"/>
                <a:ext cx="54864" cy="54864"/>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5" name="Group 34"/>
            <p:cNvGrpSpPr/>
            <p:nvPr/>
          </p:nvGrpSpPr>
          <p:grpSpPr>
            <a:xfrm>
              <a:off x="10319799" y="3000273"/>
              <a:ext cx="550189" cy="341091"/>
              <a:chOff x="10006524" y="2822531"/>
              <a:chExt cx="550189" cy="341091"/>
            </a:xfrm>
          </p:grpSpPr>
          <p:grpSp>
            <p:nvGrpSpPr>
              <p:cNvPr id="36" name="Group 35"/>
              <p:cNvGrpSpPr/>
              <p:nvPr/>
            </p:nvGrpSpPr>
            <p:grpSpPr>
              <a:xfrm>
                <a:off x="10006524" y="2822531"/>
                <a:ext cx="550189" cy="341091"/>
                <a:chOff x="3770766" y="1894440"/>
                <a:chExt cx="3876018" cy="2402947"/>
              </a:xfrm>
            </p:grpSpPr>
            <p:sp>
              <p:nvSpPr>
                <p:cNvPr id="38" name="Freeform 37"/>
                <p:cNvSpPr/>
                <p:nvPr/>
              </p:nvSpPr>
              <p:spPr bwMode="auto">
                <a:xfrm>
                  <a:off x="3770766"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ctr" defTabSz="932293" eaLnBrk="1" fontAlgn="auto" latinLnBrk="0" hangingPunct="1">
                    <a:lnSpc>
                      <a:spcPct val="10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39" name="Picture 31" descr="E:\Eric Suchiang FD\Icons\Metro Icon\Metro icons ALL WHITE\start_windows8.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36"/>
              <p:cNvPicPr>
                <a:picLocks noChangeAspect="1"/>
              </p:cNvPicPr>
              <p:nvPr/>
            </p:nvPicPr>
            <p:blipFill rotWithShape="1">
              <a:blip r:embed="rId3"/>
              <a:srcRect r="4671" b="3054"/>
              <a:stretch/>
            </p:blipFill>
            <p:spPr>
              <a:xfrm>
                <a:off x="10041547" y="2854916"/>
                <a:ext cx="476455" cy="277975"/>
              </a:xfrm>
              <a:prstGeom prst="rect">
                <a:avLst/>
              </a:prstGeom>
              <a:noFill/>
              <a:ln w="9525">
                <a:solidFill>
                  <a:srgbClr val="D2D2D2">
                    <a:lumMod val="50000"/>
                  </a:srgbClr>
                </a:solidFill>
              </a:ln>
            </p:spPr>
          </p:pic>
        </p:grpSp>
      </p:grpSp>
      <p:sp>
        <p:nvSpPr>
          <p:cNvPr id="49" name="Isosceles Triangle 48"/>
          <p:cNvSpPr/>
          <p:nvPr/>
        </p:nvSpPr>
        <p:spPr bwMode="auto">
          <a:xfrm rot="5400000">
            <a:off x="3888568" y="3445191"/>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grpSp>
        <p:nvGrpSpPr>
          <p:cNvPr id="53" name="Group 52"/>
          <p:cNvGrpSpPr/>
          <p:nvPr/>
        </p:nvGrpSpPr>
        <p:grpSpPr>
          <a:xfrm>
            <a:off x="8847532" y="2808773"/>
            <a:ext cx="1346573" cy="1863358"/>
            <a:chOff x="9730589" y="3122532"/>
            <a:chExt cx="1346573" cy="1863358"/>
          </a:xfrm>
        </p:grpSpPr>
        <p:grpSp>
          <p:nvGrpSpPr>
            <p:cNvPr id="54" name="Group 53"/>
            <p:cNvGrpSpPr>
              <a:grpSpLocks noChangeAspect="1"/>
            </p:cNvGrpSpPr>
            <p:nvPr/>
          </p:nvGrpSpPr>
          <p:grpSpPr>
            <a:xfrm>
              <a:off x="9882329" y="3122532"/>
              <a:ext cx="1018773" cy="1371600"/>
              <a:chOff x="6592193" y="1888324"/>
              <a:chExt cx="2181834" cy="2937461"/>
            </a:xfrm>
          </p:grpSpPr>
          <p:sp>
            <p:nvSpPr>
              <p:cNvPr id="56" name="Can 55"/>
              <p:cNvSpPr/>
              <p:nvPr/>
            </p:nvSpPr>
            <p:spPr>
              <a:xfrm>
                <a:off x="6592193" y="1888325"/>
                <a:ext cx="2181834" cy="2937460"/>
              </a:xfrm>
              <a:prstGeom prst="can">
                <a:avLst>
                  <a:gd name="adj" fmla="val 51849"/>
                </a:avLst>
              </a:prstGeom>
              <a:solidFill>
                <a:srgbClr val="CDCC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Donut 56"/>
              <p:cNvSpPr/>
              <p:nvPr/>
            </p:nvSpPr>
            <p:spPr>
              <a:xfrm>
                <a:off x="6592193" y="1888324"/>
                <a:ext cx="2181834" cy="1119376"/>
              </a:xfrm>
              <a:prstGeom prst="donut">
                <a:avLst>
                  <a:gd name="adj" fmla="val 5387"/>
                </a:avLst>
              </a:prstGeom>
              <a:solidFill>
                <a:srgbClr val="E5E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nvGrpSpPr>
              <p:cNvPr id="58" name="Group 57"/>
              <p:cNvGrpSpPr/>
              <p:nvPr/>
            </p:nvGrpSpPr>
            <p:grpSpPr>
              <a:xfrm>
                <a:off x="6654555" y="1948052"/>
                <a:ext cx="2062791" cy="999923"/>
                <a:chOff x="3418451" y="1327507"/>
                <a:chExt cx="2706124" cy="1321666"/>
              </a:xfrm>
            </p:grpSpPr>
            <p:sp>
              <p:nvSpPr>
                <p:cNvPr id="59" name="Donut 58"/>
                <p:cNvSpPr/>
                <p:nvPr/>
              </p:nvSpPr>
              <p:spPr>
                <a:xfrm>
                  <a:off x="3418451" y="1327507"/>
                  <a:ext cx="2706124" cy="1321666"/>
                </a:xfrm>
                <a:prstGeom prst="donut">
                  <a:avLst>
                    <a:gd name="adj" fmla="val 50000"/>
                  </a:avLst>
                </a:prstGeom>
                <a:solidFill>
                  <a:srgbClr val="00AB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60" name="Freeform 59"/>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p:sp>
          <p:nvSpPr>
            <p:cNvPr id="55" name="TextBox 54"/>
            <p:cNvSpPr txBox="1"/>
            <p:nvPr/>
          </p:nvSpPr>
          <p:spPr>
            <a:xfrm>
              <a:off x="9730589" y="4474634"/>
              <a:ext cx="1346573" cy="511256"/>
            </a:xfrm>
            <a:prstGeom prst="rect">
              <a:avLst/>
            </a:prstGeom>
            <a:noFill/>
          </p:spPr>
          <p:txBody>
            <a:bodyPr wrap="none" lIns="179285" tIns="143428" rIns="179285" bIns="143428" rtlCol="0">
              <a:spAutoFit/>
            </a:bodyPr>
            <a:lstStyle/>
            <a:p>
              <a:pPr algn="ctr" defTabSz="913505" fontAlgn="base">
                <a:lnSpc>
                  <a:spcPct val="90000"/>
                </a:lnSpc>
                <a:spcBef>
                  <a:spcPct val="0"/>
                </a:spcBef>
                <a:spcAft>
                  <a:spcPts val="588"/>
                </a:spcAft>
              </a:pPr>
              <a:r>
                <a:rPr lang="en-US" sz="1600" dirty="0">
                  <a:solidFill>
                    <a:srgbClr val="515151"/>
                  </a:solidFill>
                  <a:ea typeface="MS PGothic" charset="0"/>
                  <a:cs typeface="Segoe UI" panose="020B0502040204020203" pitchFamily="34" charset="0"/>
                </a:rPr>
                <a:t>SQL Azure</a:t>
              </a:r>
            </a:p>
          </p:txBody>
        </p:sp>
      </p:grpSp>
      <p:sp>
        <p:nvSpPr>
          <p:cNvPr id="61" name="Freeform 60"/>
          <p:cNvSpPr/>
          <p:nvPr/>
        </p:nvSpPr>
        <p:spPr bwMode="auto">
          <a:xfrm>
            <a:off x="8610459" y="2673529"/>
            <a:ext cx="680561" cy="4270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chemeClr val="bg1"/>
              </a:solidFill>
              <a:ea typeface="Segoe UI" pitchFamily="34" charset="0"/>
              <a:cs typeface="Segoe UI" pitchFamily="34" charset="0"/>
            </a:endParaRPr>
          </a:p>
        </p:txBody>
      </p:sp>
      <p:sp>
        <p:nvSpPr>
          <p:cNvPr id="62" name="Rectangle 442"/>
          <p:cNvSpPr>
            <a:spLocks noChangeArrowheads="1"/>
          </p:cNvSpPr>
          <p:nvPr/>
        </p:nvSpPr>
        <p:spPr bwMode="auto">
          <a:xfrm>
            <a:off x="8757620" y="2808894"/>
            <a:ext cx="4392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mn-lt"/>
              </a:rPr>
              <a:t>PaaS</a:t>
            </a:r>
            <a:endParaRPr kumimoji="0" lang="en-US" altLang="en-US" sz="2000" b="0" i="0" u="none" strike="noStrike" cap="none" normalizeH="0" baseline="0" dirty="0">
              <a:ln>
                <a:noFill/>
              </a:ln>
              <a:solidFill>
                <a:schemeClr val="bg1"/>
              </a:solidFill>
              <a:effectLst/>
              <a:latin typeface="+mn-lt"/>
            </a:endParaRPr>
          </a:p>
        </p:txBody>
      </p:sp>
      <p:sp>
        <p:nvSpPr>
          <p:cNvPr id="63" name="Line 439"/>
          <p:cNvSpPr>
            <a:spLocks noChangeShapeType="1"/>
          </p:cNvSpPr>
          <p:nvPr/>
        </p:nvSpPr>
        <p:spPr bwMode="auto">
          <a:xfrm>
            <a:off x="5804128" y="2665814"/>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Rectangle 66"/>
          <p:cNvSpPr/>
          <p:nvPr/>
        </p:nvSpPr>
        <p:spPr bwMode="auto">
          <a:xfrm>
            <a:off x="5188796" y="2740162"/>
            <a:ext cx="1910669" cy="720000"/>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8" name="Rectangle 383"/>
          <p:cNvSpPr>
            <a:spLocks noChangeArrowheads="1"/>
          </p:cNvSpPr>
          <p:nvPr/>
        </p:nvSpPr>
        <p:spPr bwMode="auto">
          <a:xfrm>
            <a:off x="5235762" y="2889281"/>
            <a:ext cx="18129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SQL Server </a:t>
            </a:r>
            <a:br>
              <a:rPr lang="en-US" altLang="en-US" sz="1600" dirty="0">
                <a:solidFill>
                  <a:schemeClr val="bg1"/>
                </a:solidFill>
                <a:latin typeface="+mn-lt"/>
                <a:cs typeface="Segoe UI Semilight" panose="020B0402040204020203" pitchFamily="34" charset="0"/>
              </a:rPr>
            </a:br>
            <a:r>
              <a:rPr lang="en-US" altLang="en-US" sz="1600" dirty="0">
                <a:solidFill>
                  <a:schemeClr val="bg1"/>
                </a:solidFill>
                <a:latin typeface="+mn-lt"/>
                <a:cs typeface="Segoe UI Semilight" panose="020B0402040204020203" pitchFamily="34" charset="0"/>
              </a:rPr>
              <a:t>Integration Services</a:t>
            </a:r>
          </a:p>
        </p:txBody>
      </p:sp>
      <p:sp>
        <p:nvSpPr>
          <p:cNvPr id="69" name="Freeform 9"/>
          <p:cNvSpPr>
            <a:spLocks noChangeAspect="1" noEditPoints="1"/>
          </p:cNvSpPr>
          <p:nvPr/>
        </p:nvSpPr>
        <p:spPr bwMode="black">
          <a:xfrm>
            <a:off x="6398159" y="3774352"/>
            <a:ext cx="497955" cy="40375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70" name="Picture 69"/>
          <p:cNvPicPr>
            <a:picLocks noChangeAspect="1"/>
          </p:cNvPicPr>
          <p:nvPr/>
        </p:nvPicPr>
        <p:blipFill>
          <a:blip r:embed="rId4"/>
          <a:stretch>
            <a:fillRect/>
          </a:stretch>
        </p:blipFill>
        <p:spPr>
          <a:xfrm>
            <a:off x="5393717" y="3788569"/>
            <a:ext cx="943904" cy="744730"/>
          </a:xfrm>
          <a:prstGeom prst="rect">
            <a:avLst/>
          </a:prstGeom>
        </p:spPr>
      </p:pic>
      <p:sp>
        <p:nvSpPr>
          <p:cNvPr id="71" name="Rectangle 437"/>
          <p:cNvSpPr>
            <a:spLocks noChangeArrowheads="1"/>
          </p:cNvSpPr>
          <p:nvPr/>
        </p:nvSpPr>
        <p:spPr bwMode="auto">
          <a:xfrm>
            <a:off x="5393717" y="4647528"/>
            <a:ext cx="117500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Azure </a:t>
            </a:r>
          </a:p>
          <a:p>
            <a:pPr lvl="0" defTabSz="914400"/>
            <a:r>
              <a:rPr lang="en-US" altLang="en-US" sz="1600" dirty="0">
                <a:latin typeface="+mn-lt"/>
                <a:cs typeface="Segoe UI Semilight" panose="020B0402040204020203" pitchFamily="34" charset="0"/>
              </a:rPr>
              <a:t>Data Factory</a:t>
            </a:r>
          </a:p>
        </p:txBody>
      </p:sp>
      <p:sp>
        <p:nvSpPr>
          <p:cNvPr id="72" name="Isosceles Triangle 71"/>
          <p:cNvSpPr/>
          <p:nvPr/>
        </p:nvSpPr>
        <p:spPr bwMode="auto">
          <a:xfrm rot="5400000">
            <a:off x="7421478" y="3451440"/>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sp>
        <p:nvSpPr>
          <p:cNvPr id="47" name="Line 432"/>
          <p:cNvSpPr>
            <a:spLocks noChangeShapeType="1"/>
          </p:cNvSpPr>
          <p:nvPr/>
        </p:nvSpPr>
        <p:spPr bwMode="auto">
          <a:xfrm flipV="1">
            <a:off x="5880855" y="1836823"/>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8" name="Line 439"/>
          <p:cNvSpPr>
            <a:spLocks noChangeShapeType="1"/>
          </p:cNvSpPr>
          <p:nvPr/>
        </p:nvSpPr>
        <p:spPr bwMode="auto">
          <a:xfrm>
            <a:off x="6061547" y="2091353"/>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Rectangle 49"/>
          <p:cNvSpPr/>
          <p:nvPr/>
        </p:nvSpPr>
        <p:spPr bwMode="auto">
          <a:xfrm>
            <a:off x="5180256" y="1878572"/>
            <a:ext cx="1910669" cy="705424"/>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1" name="Rectangle 383"/>
          <p:cNvSpPr>
            <a:spLocks noChangeArrowheads="1"/>
          </p:cNvSpPr>
          <p:nvPr/>
        </p:nvSpPr>
        <p:spPr bwMode="auto">
          <a:xfrm>
            <a:off x="5258361" y="2005530"/>
            <a:ext cx="15941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BCP, Bulk Insert, </a:t>
            </a:r>
          </a:p>
          <a:p>
            <a:pPr lvl="0" defTabSz="914400"/>
            <a:r>
              <a:rPr lang="en-US" altLang="en-US" sz="1600" dirty="0" err="1">
                <a:solidFill>
                  <a:schemeClr val="bg1"/>
                </a:solidFill>
                <a:latin typeface="+mn-lt"/>
                <a:cs typeface="Segoe UI Semilight" panose="020B0402040204020203" pitchFamily="34" charset="0"/>
              </a:rPr>
              <a:t>SQLBulkCopy</a:t>
            </a:r>
            <a:endParaRPr lang="en-US" altLang="en-US" sz="1600" dirty="0">
              <a:solidFill>
                <a:schemeClr val="bg1"/>
              </a:solidFill>
              <a:latin typeface="+mn-lt"/>
              <a:cs typeface="Segoe UI Semilight" panose="020B0402040204020203" pitchFamily="34" charset="0"/>
            </a:endParaRPr>
          </a:p>
        </p:txBody>
      </p:sp>
    </p:spTree>
    <p:extLst>
      <p:ext uri="{BB962C8B-B14F-4D97-AF65-F5344CB8AC3E}">
        <p14:creationId xmlns:p14="http://schemas.microsoft.com/office/powerpoint/2010/main" val="2909847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a:grpSpLocks noChangeAspect="1"/>
          </p:cNvGrpSpPr>
          <p:nvPr/>
        </p:nvGrpSpPr>
        <p:grpSpPr>
          <a:xfrm>
            <a:off x="7301860" y="2820901"/>
            <a:ext cx="1511264" cy="1891691"/>
            <a:chOff x="8140200" y="2500073"/>
            <a:chExt cx="3352800" cy="4196793"/>
          </a:xfrm>
        </p:grpSpPr>
        <p:grpSp>
          <p:nvGrpSpPr>
            <p:cNvPr id="65" name="Group 64"/>
            <p:cNvGrpSpPr/>
            <p:nvPr/>
          </p:nvGrpSpPr>
          <p:grpSpPr>
            <a:xfrm>
              <a:off x="8368240" y="2500073"/>
              <a:ext cx="2896720" cy="2369216"/>
              <a:chOff x="8131011" y="2491849"/>
              <a:chExt cx="2896720" cy="2369216"/>
            </a:xfrm>
          </p:grpSpPr>
          <p:sp>
            <p:nvSpPr>
              <p:cNvPr id="73" name="Can 72"/>
              <p:cNvSpPr/>
              <p:nvPr/>
            </p:nvSpPr>
            <p:spPr>
              <a:xfrm>
                <a:off x="9267970" y="2491850"/>
                <a:ext cx="1759761" cy="2369215"/>
              </a:xfrm>
              <a:prstGeom prst="can">
                <a:avLst>
                  <a:gd name="adj" fmla="val 51849"/>
                </a:avLst>
              </a:prstGeom>
              <a:solidFill>
                <a:srgbClr val="CDCCCB"/>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4" name="Freeform 73"/>
              <p:cNvSpPr/>
              <p:nvPr/>
            </p:nvSpPr>
            <p:spPr>
              <a:xfrm>
                <a:off x="8266258" y="3305081"/>
                <a:ext cx="829579" cy="864567"/>
              </a:xfrm>
              <a:custGeom>
                <a:avLst/>
                <a:gdLst>
                  <a:gd name="connsiteX0" fmla="*/ 583528 w 1359505"/>
                  <a:gd name="connsiteY0" fmla="*/ 0 h 1416843"/>
                  <a:gd name="connsiteX1" fmla="*/ 1193005 w 1359505"/>
                  <a:gd name="connsiteY1" fmla="*/ 476250 h 1416843"/>
                  <a:gd name="connsiteX2" fmla="*/ 1191911 w 1359505"/>
                  <a:gd name="connsiteY2" fmla="*/ 476250 h 1416843"/>
                  <a:gd name="connsiteX3" fmla="*/ 1338261 w 1359505"/>
                  <a:gd name="connsiteY3" fmla="*/ 591457 h 1416843"/>
                  <a:gd name="connsiteX4" fmla="*/ 1359217 w 1359505"/>
                  <a:gd name="connsiteY4" fmla="*/ 591459 h 1416843"/>
                  <a:gd name="connsiteX5" fmla="*/ 1356836 w 1359505"/>
                  <a:gd name="connsiteY5" fmla="*/ 1416843 h 1416843"/>
                  <a:gd name="connsiteX6" fmla="*/ 0 w 1359505"/>
                  <a:gd name="connsiteY6" fmla="*/ 1416843 h 1416843"/>
                  <a:gd name="connsiteX7" fmla="*/ 0 w 1359505"/>
                  <a:gd name="connsiteY7" fmla="*/ 473887 h 1416843"/>
                  <a:gd name="connsiteX8" fmla="*/ 24277 w 1359505"/>
                  <a:gd name="connsiteY8" fmla="*/ 473838 h 141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505" h="1416843">
                    <a:moveTo>
                      <a:pt x="583528" y="0"/>
                    </a:moveTo>
                    <a:cubicBezTo>
                      <a:pt x="810499" y="132557"/>
                      <a:pt x="989846" y="317500"/>
                      <a:pt x="1193005" y="476250"/>
                    </a:cubicBezTo>
                    <a:lnTo>
                      <a:pt x="1191911" y="476250"/>
                    </a:lnTo>
                    <a:lnTo>
                      <a:pt x="1338261" y="591457"/>
                    </a:lnTo>
                    <a:lnTo>
                      <a:pt x="1359217" y="591459"/>
                    </a:lnTo>
                    <a:cubicBezTo>
                      <a:pt x="1360805" y="859389"/>
                      <a:pt x="1355248" y="1148913"/>
                      <a:pt x="1356836" y="1416843"/>
                    </a:cubicBezTo>
                    <a:lnTo>
                      <a:pt x="0" y="1416843"/>
                    </a:lnTo>
                    <a:lnTo>
                      <a:pt x="0" y="473887"/>
                    </a:lnTo>
                    <a:lnTo>
                      <a:pt x="24277" y="473838"/>
                    </a:lnTo>
                    <a:close/>
                  </a:path>
                </a:pathLst>
              </a:custGeom>
              <a:solidFill>
                <a:srgbClr val="0078D7"/>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5" name="Isosceles Triangle 74"/>
              <p:cNvSpPr/>
              <p:nvPr/>
            </p:nvSpPr>
            <p:spPr>
              <a:xfrm rot="19238469">
                <a:off x="8460548" y="3265854"/>
                <a:ext cx="109332" cy="51873"/>
              </a:xfrm>
              <a:prstGeom prst="triangle">
                <a:avLst>
                  <a:gd name="adj" fmla="val 75804"/>
                </a:avLst>
              </a:prstGeom>
              <a:solidFill>
                <a:srgbClr val="33333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6" name="Rectangle 7"/>
              <p:cNvSpPr/>
              <p:nvPr/>
            </p:nvSpPr>
            <p:spPr>
              <a:xfrm rot="19196325">
                <a:off x="8131011" y="3420014"/>
                <a:ext cx="537961" cy="64171"/>
              </a:xfrm>
              <a:custGeom>
                <a:avLst/>
                <a:gdLst>
                  <a:gd name="connsiteX0" fmla="*/ 0 w 841690"/>
                  <a:gd name="connsiteY0" fmla="*/ 0 h 114300"/>
                  <a:gd name="connsiteX1" fmla="*/ 841690 w 841690"/>
                  <a:gd name="connsiteY1" fmla="*/ 0 h 114300"/>
                  <a:gd name="connsiteX2" fmla="*/ 841690 w 841690"/>
                  <a:gd name="connsiteY2" fmla="*/ 114300 h 114300"/>
                  <a:gd name="connsiteX3" fmla="*/ 0 w 841690"/>
                  <a:gd name="connsiteY3" fmla="*/ 114300 h 114300"/>
                  <a:gd name="connsiteX4" fmla="*/ 0 w 841690"/>
                  <a:gd name="connsiteY4" fmla="*/ 0 h 114300"/>
                  <a:gd name="connsiteX0" fmla="*/ 0 w 841690"/>
                  <a:gd name="connsiteY0" fmla="*/ 0 h 114300"/>
                  <a:gd name="connsiteX1" fmla="*/ 841690 w 841690"/>
                  <a:gd name="connsiteY1" fmla="*/ 0 h 114300"/>
                  <a:gd name="connsiteX2" fmla="*/ 841690 w 841690"/>
                  <a:gd name="connsiteY2" fmla="*/ 114300 h 114300"/>
                  <a:gd name="connsiteX3" fmla="*/ 122827 w 841690"/>
                  <a:gd name="connsiteY3" fmla="*/ 101434 h 114300"/>
                  <a:gd name="connsiteX4" fmla="*/ 0 w 841690"/>
                  <a:gd name="connsiteY4" fmla="*/ 0 h 114300"/>
                  <a:gd name="connsiteX0" fmla="*/ 0 w 864017"/>
                  <a:gd name="connsiteY0" fmla="*/ 0 h 101434"/>
                  <a:gd name="connsiteX1" fmla="*/ 841690 w 864017"/>
                  <a:gd name="connsiteY1" fmla="*/ 0 h 101434"/>
                  <a:gd name="connsiteX2" fmla="*/ 864017 w 864017"/>
                  <a:gd name="connsiteY2" fmla="*/ 98851 h 101434"/>
                  <a:gd name="connsiteX3" fmla="*/ 122827 w 864017"/>
                  <a:gd name="connsiteY3" fmla="*/ 101434 h 101434"/>
                  <a:gd name="connsiteX4" fmla="*/ 0 w 864017"/>
                  <a:gd name="connsiteY4" fmla="*/ 0 h 101434"/>
                  <a:gd name="connsiteX0" fmla="*/ 0 w 864017"/>
                  <a:gd name="connsiteY0" fmla="*/ 3729 h 105163"/>
                  <a:gd name="connsiteX1" fmla="*/ 826157 w 864017"/>
                  <a:gd name="connsiteY1" fmla="*/ 0 h 105163"/>
                  <a:gd name="connsiteX2" fmla="*/ 864017 w 864017"/>
                  <a:gd name="connsiteY2" fmla="*/ 102580 h 105163"/>
                  <a:gd name="connsiteX3" fmla="*/ 122827 w 864017"/>
                  <a:gd name="connsiteY3" fmla="*/ 105163 h 105163"/>
                  <a:gd name="connsiteX4" fmla="*/ 0 w 864017"/>
                  <a:gd name="connsiteY4" fmla="*/ 3729 h 105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17" h="105163">
                    <a:moveTo>
                      <a:pt x="0" y="3729"/>
                    </a:moveTo>
                    <a:lnTo>
                      <a:pt x="826157" y="0"/>
                    </a:lnTo>
                    <a:lnTo>
                      <a:pt x="864017" y="102580"/>
                    </a:lnTo>
                    <a:lnTo>
                      <a:pt x="122827" y="105163"/>
                    </a:lnTo>
                    <a:lnTo>
                      <a:pt x="0" y="3729"/>
                    </a:lnTo>
                    <a:close/>
                  </a:path>
                </a:pathLst>
              </a:custGeom>
              <a:solidFill>
                <a:srgbClr val="33333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7" name="Rectangle 76"/>
              <p:cNvSpPr/>
              <p:nvPr/>
            </p:nvSpPr>
            <p:spPr>
              <a:xfrm>
                <a:off x="8362158" y="3711937"/>
                <a:ext cx="630509" cy="456830"/>
              </a:xfrm>
              <a:prstGeom prst="rect">
                <a:avLst/>
              </a:prstGeom>
              <a:solidFill>
                <a:srgbClr val="01467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8" name="Rectangle 77"/>
              <p:cNvSpPr/>
              <p:nvPr/>
            </p:nvSpPr>
            <p:spPr>
              <a:xfrm>
                <a:off x="8362158" y="3892691"/>
                <a:ext cx="630509" cy="132379"/>
              </a:xfrm>
              <a:prstGeom prst="rect">
                <a:avLst/>
              </a:pr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79" name="Rectangle 78"/>
              <p:cNvSpPr/>
              <p:nvPr/>
            </p:nvSpPr>
            <p:spPr>
              <a:xfrm>
                <a:off x="8362158" y="3666891"/>
                <a:ext cx="630509" cy="45045"/>
              </a:xfrm>
              <a:prstGeom prst="rect">
                <a:avLst/>
              </a:prstGeom>
              <a:solidFill>
                <a:srgbClr val="96969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0" name="Rectangle 79"/>
              <p:cNvSpPr/>
              <p:nvPr/>
            </p:nvSpPr>
            <p:spPr>
              <a:xfrm>
                <a:off x="8362158" y="3748748"/>
                <a:ext cx="630509" cy="131109"/>
              </a:xfrm>
              <a:prstGeom prst="rect">
                <a:avLst/>
              </a:pr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1" name="Rectangle 80"/>
              <p:cNvSpPr/>
              <p:nvPr/>
            </p:nvSpPr>
            <p:spPr>
              <a:xfrm>
                <a:off x="8362158" y="4035917"/>
                <a:ext cx="630509" cy="132849"/>
              </a:xfrm>
              <a:prstGeom prst="rect">
                <a:avLst/>
              </a:pr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2" name="Rectangle 81"/>
              <p:cNvSpPr/>
              <p:nvPr/>
            </p:nvSpPr>
            <p:spPr>
              <a:xfrm>
                <a:off x="9088687" y="3666891"/>
                <a:ext cx="179285" cy="502758"/>
              </a:xfrm>
              <a:prstGeom prst="rect">
                <a:avLst/>
              </a:prstGeom>
              <a:solidFill>
                <a:srgbClr val="01467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3" name="Parallelogram 5"/>
              <p:cNvSpPr/>
              <p:nvPr/>
            </p:nvSpPr>
            <p:spPr>
              <a:xfrm rot="4943289">
                <a:off x="8664857" y="3084991"/>
                <a:ext cx="511034" cy="742995"/>
              </a:xfrm>
              <a:custGeom>
                <a:avLst/>
                <a:gdLst>
                  <a:gd name="connsiteX0" fmla="*/ 0 w 834254"/>
                  <a:gd name="connsiteY0" fmla="*/ 1299564 h 1299564"/>
                  <a:gd name="connsiteX1" fmla="*/ 171381 w 834254"/>
                  <a:gd name="connsiteY1" fmla="*/ 0 h 1299564"/>
                  <a:gd name="connsiteX2" fmla="*/ 834254 w 834254"/>
                  <a:gd name="connsiteY2" fmla="*/ 0 h 1299564"/>
                  <a:gd name="connsiteX3" fmla="*/ 662873 w 834254"/>
                  <a:gd name="connsiteY3" fmla="*/ 1299564 h 1299564"/>
                  <a:gd name="connsiteX4" fmla="*/ 0 w 834254"/>
                  <a:gd name="connsiteY4" fmla="*/ 1299564 h 1299564"/>
                  <a:gd name="connsiteX0" fmla="*/ 0 w 837312"/>
                  <a:gd name="connsiteY0" fmla="*/ 1299564 h 1299564"/>
                  <a:gd name="connsiteX1" fmla="*/ 171381 w 837312"/>
                  <a:gd name="connsiteY1" fmla="*/ 0 h 1299564"/>
                  <a:gd name="connsiteX2" fmla="*/ 837312 w 837312"/>
                  <a:gd name="connsiteY2" fmla="*/ 190621 h 1299564"/>
                  <a:gd name="connsiteX3" fmla="*/ 662873 w 837312"/>
                  <a:gd name="connsiteY3" fmla="*/ 1299564 h 1299564"/>
                  <a:gd name="connsiteX4" fmla="*/ 0 w 837312"/>
                  <a:gd name="connsiteY4" fmla="*/ 1299564 h 1299564"/>
                  <a:gd name="connsiteX0" fmla="*/ 0 w 837312"/>
                  <a:gd name="connsiteY0" fmla="*/ 1206127 h 1206127"/>
                  <a:gd name="connsiteX1" fmla="*/ 158894 w 837312"/>
                  <a:gd name="connsiteY1" fmla="*/ 0 h 1206127"/>
                  <a:gd name="connsiteX2" fmla="*/ 837312 w 837312"/>
                  <a:gd name="connsiteY2" fmla="*/ 97184 h 1206127"/>
                  <a:gd name="connsiteX3" fmla="*/ 662873 w 837312"/>
                  <a:gd name="connsiteY3" fmla="*/ 1206127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00789 w 837312"/>
                  <a:gd name="connsiteY3" fmla="*/ 387624 h 1206127"/>
                  <a:gd name="connsiteX4" fmla="*/ 0 w 837312"/>
                  <a:gd name="connsiteY4" fmla="*/ 1206127 h 1206127"/>
                  <a:gd name="connsiteX0" fmla="*/ 0 w 837312"/>
                  <a:gd name="connsiteY0" fmla="*/ 1206127 h 1206127"/>
                  <a:gd name="connsiteX1" fmla="*/ 158894 w 837312"/>
                  <a:gd name="connsiteY1" fmla="*/ 0 h 1206127"/>
                  <a:gd name="connsiteX2" fmla="*/ 837312 w 837312"/>
                  <a:gd name="connsiteY2" fmla="*/ 97184 h 1206127"/>
                  <a:gd name="connsiteX3" fmla="*/ 812275 w 837312"/>
                  <a:gd name="connsiteY3" fmla="*/ 391562 h 1206127"/>
                  <a:gd name="connsiteX4" fmla="*/ 0 w 837312"/>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2275 w 860447"/>
                  <a:gd name="connsiteY3" fmla="*/ 391562 h 1206127"/>
                  <a:gd name="connsiteX4" fmla="*/ 0 w 860447"/>
                  <a:gd name="connsiteY4" fmla="*/ 1206127 h 1206127"/>
                  <a:gd name="connsiteX0" fmla="*/ 0 w 860447"/>
                  <a:gd name="connsiteY0" fmla="*/ 1206127 h 1206127"/>
                  <a:gd name="connsiteX1" fmla="*/ 158894 w 860447"/>
                  <a:gd name="connsiteY1" fmla="*/ 0 h 1206127"/>
                  <a:gd name="connsiteX2" fmla="*/ 860447 w 860447"/>
                  <a:gd name="connsiteY2" fmla="*/ 85861 h 1206127"/>
                  <a:gd name="connsiteX3" fmla="*/ 817627 w 860447"/>
                  <a:gd name="connsiteY3" fmla="*/ 387473 h 1206127"/>
                  <a:gd name="connsiteX4" fmla="*/ 0 w 860447"/>
                  <a:gd name="connsiteY4" fmla="*/ 1206127 h 1206127"/>
                  <a:gd name="connsiteX0" fmla="*/ 0 w 861078"/>
                  <a:gd name="connsiteY0" fmla="*/ 1206127 h 1206127"/>
                  <a:gd name="connsiteX1" fmla="*/ 158894 w 861078"/>
                  <a:gd name="connsiteY1" fmla="*/ 0 h 1206127"/>
                  <a:gd name="connsiteX2" fmla="*/ 861078 w 861078"/>
                  <a:gd name="connsiteY2" fmla="*/ 81142 h 1206127"/>
                  <a:gd name="connsiteX3" fmla="*/ 817627 w 861078"/>
                  <a:gd name="connsiteY3" fmla="*/ 387473 h 1206127"/>
                  <a:gd name="connsiteX4" fmla="*/ 0 w 861078"/>
                  <a:gd name="connsiteY4" fmla="*/ 1206127 h 1206127"/>
                  <a:gd name="connsiteX0" fmla="*/ 0 w 861709"/>
                  <a:gd name="connsiteY0" fmla="*/ 1206127 h 1206127"/>
                  <a:gd name="connsiteX1" fmla="*/ 158894 w 861709"/>
                  <a:gd name="connsiteY1" fmla="*/ 0 h 1206127"/>
                  <a:gd name="connsiteX2" fmla="*/ 861709 w 861709"/>
                  <a:gd name="connsiteY2" fmla="*/ 76422 h 1206127"/>
                  <a:gd name="connsiteX3" fmla="*/ 817627 w 861709"/>
                  <a:gd name="connsiteY3" fmla="*/ 387473 h 1206127"/>
                  <a:gd name="connsiteX4" fmla="*/ 0 w 861709"/>
                  <a:gd name="connsiteY4" fmla="*/ 1206127 h 1206127"/>
                  <a:gd name="connsiteX0" fmla="*/ 0 w 858718"/>
                  <a:gd name="connsiteY0" fmla="*/ 1206127 h 1206127"/>
                  <a:gd name="connsiteX1" fmla="*/ 158894 w 858718"/>
                  <a:gd name="connsiteY1" fmla="*/ 0 h 1206127"/>
                  <a:gd name="connsiteX2" fmla="*/ 858718 w 858718"/>
                  <a:gd name="connsiteY2" fmla="*/ 80827 h 1206127"/>
                  <a:gd name="connsiteX3" fmla="*/ 817627 w 858718"/>
                  <a:gd name="connsiteY3" fmla="*/ 387473 h 1206127"/>
                  <a:gd name="connsiteX4" fmla="*/ 0 w 858718"/>
                  <a:gd name="connsiteY4" fmla="*/ 1206127 h 1206127"/>
                  <a:gd name="connsiteX0" fmla="*/ 0 w 858718"/>
                  <a:gd name="connsiteY0" fmla="*/ 1214773 h 1214773"/>
                  <a:gd name="connsiteX1" fmla="*/ 184074 w 858718"/>
                  <a:gd name="connsiteY1" fmla="*/ 0 h 1214773"/>
                  <a:gd name="connsiteX2" fmla="*/ 858718 w 858718"/>
                  <a:gd name="connsiteY2" fmla="*/ 89473 h 1214773"/>
                  <a:gd name="connsiteX3" fmla="*/ 817627 w 858718"/>
                  <a:gd name="connsiteY3" fmla="*/ 396119 h 1214773"/>
                  <a:gd name="connsiteX4" fmla="*/ 0 w 858718"/>
                  <a:gd name="connsiteY4" fmla="*/ 1214773 h 1214773"/>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 name="connsiteX0" fmla="*/ 0 w 837476"/>
                  <a:gd name="connsiteY0" fmla="*/ 1217612 h 1217612"/>
                  <a:gd name="connsiteX1" fmla="*/ 162832 w 837476"/>
                  <a:gd name="connsiteY1" fmla="*/ 0 h 1217612"/>
                  <a:gd name="connsiteX2" fmla="*/ 837476 w 837476"/>
                  <a:gd name="connsiteY2" fmla="*/ 89473 h 1217612"/>
                  <a:gd name="connsiteX3" fmla="*/ 796385 w 837476"/>
                  <a:gd name="connsiteY3" fmla="*/ 396119 h 1217612"/>
                  <a:gd name="connsiteX4" fmla="*/ 0 w 837476"/>
                  <a:gd name="connsiteY4" fmla="*/ 1217612 h 1217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7476" h="1217612">
                    <a:moveTo>
                      <a:pt x="0" y="1217612"/>
                    </a:moveTo>
                    <a:lnTo>
                      <a:pt x="162832" y="0"/>
                    </a:lnTo>
                    <a:lnTo>
                      <a:pt x="837476" y="89473"/>
                    </a:lnTo>
                    <a:lnTo>
                      <a:pt x="796385" y="396119"/>
                    </a:lnTo>
                    <a:cubicBezTo>
                      <a:pt x="530923" y="669950"/>
                      <a:pt x="231341" y="857539"/>
                      <a:pt x="0" y="1217612"/>
                    </a:cubicBezTo>
                    <a:close/>
                  </a:path>
                </a:pathLst>
              </a:custGeom>
              <a:solidFill>
                <a:srgbClr val="737373"/>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4" name="Rectangle 83"/>
              <p:cNvSpPr/>
              <p:nvPr/>
            </p:nvSpPr>
            <p:spPr>
              <a:xfrm>
                <a:off x="8346170" y="3748747"/>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5" name="Rectangle 84"/>
              <p:cNvSpPr/>
              <p:nvPr/>
            </p:nvSpPr>
            <p:spPr>
              <a:xfrm>
                <a:off x="8534188" y="3748747"/>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6" name="Rectangle 85"/>
              <p:cNvSpPr/>
              <p:nvPr/>
            </p:nvSpPr>
            <p:spPr>
              <a:xfrm>
                <a:off x="8722208" y="3748747"/>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7" name="Rectangle 86"/>
              <p:cNvSpPr/>
              <p:nvPr/>
            </p:nvSpPr>
            <p:spPr>
              <a:xfrm>
                <a:off x="8346170" y="3893326"/>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8" name="Rectangle 87"/>
              <p:cNvSpPr/>
              <p:nvPr/>
            </p:nvSpPr>
            <p:spPr>
              <a:xfrm>
                <a:off x="8534188" y="3893326"/>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89" name="Rectangle 88"/>
              <p:cNvSpPr/>
              <p:nvPr/>
            </p:nvSpPr>
            <p:spPr>
              <a:xfrm>
                <a:off x="8722208" y="3893326"/>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0" name="Rectangle 89"/>
              <p:cNvSpPr/>
              <p:nvPr/>
            </p:nvSpPr>
            <p:spPr>
              <a:xfrm>
                <a:off x="8346170" y="4037905"/>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1" name="Rectangle 90"/>
              <p:cNvSpPr/>
              <p:nvPr/>
            </p:nvSpPr>
            <p:spPr>
              <a:xfrm>
                <a:off x="8534188" y="4037905"/>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2" name="Rectangle 91"/>
              <p:cNvSpPr/>
              <p:nvPr/>
            </p:nvSpPr>
            <p:spPr>
              <a:xfrm>
                <a:off x="8722208" y="4037905"/>
                <a:ext cx="156232" cy="131744"/>
              </a:xfrm>
              <a:prstGeom prst="rect">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3" name="Rectangle 92"/>
              <p:cNvSpPr/>
              <p:nvPr/>
            </p:nvSpPr>
            <p:spPr>
              <a:xfrm>
                <a:off x="8404757" y="374786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4" name="Rectangle 93"/>
              <p:cNvSpPr/>
              <p:nvPr/>
            </p:nvSpPr>
            <p:spPr>
              <a:xfrm>
                <a:off x="8592776" y="374786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5" name="Rectangle 94"/>
              <p:cNvSpPr/>
              <p:nvPr/>
            </p:nvSpPr>
            <p:spPr>
              <a:xfrm>
                <a:off x="8780795" y="374786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6" name="Rectangle 95"/>
              <p:cNvSpPr/>
              <p:nvPr/>
            </p:nvSpPr>
            <p:spPr>
              <a:xfrm>
                <a:off x="8404757" y="3893326"/>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7" name="Rectangle 96"/>
              <p:cNvSpPr/>
              <p:nvPr/>
            </p:nvSpPr>
            <p:spPr>
              <a:xfrm>
                <a:off x="8592776" y="3893326"/>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8" name="Rectangle 97"/>
              <p:cNvSpPr/>
              <p:nvPr/>
            </p:nvSpPr>
            <p:spPr>
              <a:xfrm>
                <a:off x="8780795" y="3893326"/>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99" name="Rectangle 98"/>
              <p:cNvSpPr/>
              <p:nvPr/>
            </p:nvSpPr>
            <p:spPr>
              <a:xfrm>
                <a:off x="8404757" y="403790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100" name="Rectangle 99"/>
              <p:cNvSpPr/>
              <p:nvPr/>
            </p:nvSpPr>
            <p:spPr>
              <a:xfrm>
                <a:off x="8592776" y="403790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101" name="Rectangle 100"/>
              <p:cNvSpPr/>
              <p:nvPr/>
            </p:nvSpPr>
            <p:spPr>
              <a:xfrm>
                <a:off x="8780795" y="4037905"/>
                <a:ext cx="39058" cy="22319"/>
              </a:xfrm>
              <a:prstGeom prst="rect">
                <a:avLst/>
              </a:prstGeom>
              <a:solidFill>
                <a:srgbClr val="58AB56"/>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ea typeface="+mn-ea"/>
                  <a:cs typeface="+mn-cs"/>
                </a:endParaRPr>
              </a:p>
            </p:txBody>
          </p:sp>
          <p:sp>
            <p:nvSpPr>
              <p:cNvPr id="102" name="Donut 101"/>
              <p:cNvSpPr/>
              <p:nvPr/>
            </p:nvSpPr>
            <p:spPr>
              <a:xfrm>
                <a:off x="9267970" y="2491849"/>
                <a:ext cx="1759761" cy="902835"/>
              </a:xfrm>
              <a:prstGeom prst="donut">
                <a:avLst>
                  <a:gd name="adj" fmla="val 5387"/>
                </a:avLst>
              </a:prstGeom>
              <a:solidFill>
                <a:srgbClr val="E5E5E5"/>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a typeface="+mn-ea"/>
                  <a:cs typeface="+mn-cs"/>
                </a:endParaRPr>
              </a:p>
            </p:txBody>
          </p:sp>
          <p:grpSp>
            <p:nvGrpSpPr>
              <p:cNvPr id="103" name="Group 102"/>
              <p:cNvGrpSpPr/>
              <p:nvPr/>
            </p:nvGrpSpPr>
            <p:grpSpPr>
              <a:xfrm>
                <a:off x="9318268" y="2540023"/>
                <a:ext cx="1663746" cy="806490"/>
                <a:chOff x="3418451" y="1327507"/>
                <a:chExt cx="2706124" cy="1321666"/>
              </a:xfrm>
            </p:grpSpPr>
            <p:sp>
              <p:nvSpPr>
                <p:cNvPr id="105" name="Donut 104"/>
                <p:cNvSpPr/>
                <p:nvPr/>
              </p:nvSpPr>
              <p:spPr>
                <a:xfrm>
                  <a:off x="3418451" y="1327507"/>
                  <a:ext cx="2706124" cy="1321666"/>
                </a:xfrm>
                <a:prstGeom prst="donut">
                  <a:avLst>
                    <a:gd name="adj" fmla="val 50000"/>
                  </a:avLst>
                </a:prstGeom>
                <a:solidFill>
                  <a:srgbClr val="38A438"/>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a typeface="+mn-ea"/>
                    <a:cs typeface="+mn-cs"/>
                  </a:endParaRPr>
                </a:p>
              </p:txBody>
            </p:sp>
            <p:sp>
              <p:nvSpPr>
                <p:cNvPr id="106" name="Freeform 105"/>
                <p:cNvSpPr/>
                <p:nvPr/>
              </p:nvSpPr>
              <p:spPr>
                <a:xfrm>
                  <a:off x="3474947" y="1704062"/>
                  <a:ext cx="2593132" cy="945111"/>
                </a:xfrm>
                <a:custGeom>
                  <a:avLst/>
                  <a:gdLst>
                    <a:gd name="connsiteX0" fmla="*/ 1296566 w 2593132"/>
                    <a:gd name="connsiteY0" fmla="*/ 0 h 945111"/>
                    <a:gd name="connsiteX1" fmla="*/ 2588797 w 2593132"/>
                    <a:gd name="connsiteY1" fmla="*/ 464321 h 945111"/>
                    <a:gd name="connsiteX2" fmla="*/ 2593132 w 2593132"/>
                    <a:gd name="connsiteY2" fmla="*/ 472556 h 945111"/>
                    <a:gd name="connsiteX3" fmla="*/ 2588797 w 2593132"/>
                    <a:gd name="connsiteY3" fmla="*/ 480790 h 945111"/>
                    <a:gd name="connsiteX4" fmla="*/ 1296566 w 2593132"/>
                    <a:gd name="connsiteY4" fmla="*/ 945111 h 945111"/>
                    <a:gd name="connsiteX5" fmla="*/ 4335 w 2593132"/>
                    <a:gd name="connsiteY5" fmla="*/ 480790 h 945111"/>
                    <a:gd name="connsiteX6" fmla="*/ 0 w 2593132"/>
                    <a:gd name="connsiteY6" fmla="*/ 472556 h 945111"/>
                    <a:gd name="connsiteX7" fmla="*/ 4335 w 2593132"/>
                    <a:gd name="connsiteY7" fmla="*/ 464321 h 945111"/>
                    <a:gd name="connsiteX8" fmla="*/ 1296566 w 2593132"/>
                    <a:gd name="connsiteY8" fmla="*/ 0 h 945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93132" h="945111">
                      <a:moveTo>
                        <a:pt x="1296566" y="0"/>
                      </a:moveTo>
                      <a:cubicBezTo>
                        <a:pt x="1903728" y="0"/>
                        <a:pt x="2417484" y="195317"/>
                        <a:pt x="2588797" y="464321"/>
                      </a:cubicBezTo>
                      <a:lnTo>
                        <a:pt x="2593132" y="472556"/>
                      </a:lnTo>
                      <a:lnTo>
                        <a:pt x="2588797" y="480790"/>
                      </a:lnTo>
                      <a:cubicBezTo>
                        <a:pt x="2417484" y="749794"/>
                        <a:pt x="1903728" y="945111"/>
                        <a:pt x="1296566" y="945111"/>
                      </a:cubicBezTo>
                      <a:cubicBezTo>
                        <a:pt x="689404" y="945111"/>
                        <a:pt x="175648" y="749794"/>
                        <a:pt x="4335" y="480790"/>
                      </a:cubicBezTo>
                      <a:lnTo>
                        <a:pt x="0" y="472556"/>
                      </a:lnTo>
                      <a:lnTo>
                        <a:pt x="4335" y="464321"/>
                      </a:lnTo>
                      <a:cubicBezTo>
                        <a:pt x="175648" y="195317"/>
                        <a:pt x="689404" y="0"/>
                        <a:pt x="1296566" y="0"/>
                      </a:cubicBezTo>
                      <a:close/>
                    </a:path>
                  </a:pathLst>
                </a:custGeom>
                <a:solidFill>
                  <a:srgbClr val="008A00"/>
                </a:solidFill>
                <a:ln w="1079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505050"/>
                    </a:solidFill>
                    <a:effectLst/>
                    <a:uLnTx/>
                    <a:uFillTx/>
                    <a:ea typeface="+mn-ea"/>
                    <a:cs typeface="+mn-cs"/>
                  </a:endParaRPr>
                </a:p>
              </p:txBody>
            </p:sp>
          </p:grpSp>
          <p:sp>
            <p:nvSpPr>
              <p:cNvPr id="104" name="TextBox 103"/>
              <p:cNvSpPr txBox="1"/>
              <p:nvPr/>
            </p:nvSpPr>
            <p:spPr>
              <a:xfrm>
                <a:off x="8487746" y="3434928"/>
                <a:ext cx="428808" cy="238986"/>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IN" sz="700" b="1" i="0" u="none" strike="noStrike" kern="0" cap="none" spc="0" normalizeH="0" baseline="0" noProof="0" dirty="0">
                    <a:ln>
                      <a:noFill/>
                    </a:ln>
                    <a:solidFill>
                      <a:srgbClr val="FFFFFF"/>
                    </a:solidFill>
                    <a:effectLst/>
                    <a:uLnTx/>
                    <a:uFillTx/>
                    <a:cs typeface="Segoe UI" panose="020B0502040204020203" pitchFamily="34" charset="0"/>
                  </a:rPr>
                  <a:t>SQL</a:t>
                </a:r>
              </a:p>
            </p:txBody>
          </p:sp>
        </p:grpSp>
        <p:sp>
          <p:nvSpPr>
            <p:cNvPr id="66" name="TextBox 65"/>
            <p:cNvSpPr txBox="1"/>
            <p:nvPr/>
          </p:nvSpPr>
          <p:spPr>
            <a:xfrm>
              <a:off x="8140200" y="4935203"/>
              <a:ext cx="3352800" cy="1761663"/>
            </a:xfrm>
            <a:prstGeom prst="rect">
              <a:avLst/>
            </a:prstGeom>
            <a:noFill/>
          </p:spPr>
          <p:txBody>
            <a:bodyPr wrap="square" lIns="0" tIns="146304" rIns="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b="0" i="0" u="none" strike="noStrike" kern="0" cap="none" spc="-100" normalizeH="0" baseline="0" noProof="0" dirty="0">
                  <a:ln>
                    <a:noFill/>
                  </a:ln>
                  <a:effectLst/>
                  <a:uLnTx/>
                  <a:uFillTx/>
                  <a:cs typeface="Segoe UI Light" panose="020B0502040204020203" pitchFamily="34" charset="0"/>
                </a:rPr>
                <a:t>Azure SQL Data</a:t>
              </a:r>
              <a:r>
                <a:rPr kumimoji="0" lang="en-US" b="0" i="0" u="none" strike="noStrike" kern="0" cap="none" spc="-100" normalizeH="0" noProof="0" dirty="0">
                  <a:ln>
                    <a:noFill/>
                  </a:ln>
                  <a:effectLst/>
                  <a:uLnTx/>
                  <a:uFillTx/>
                  <a:cs typeface="Segoe UI Light" panose="020B0502040204020203" pitchFamily="34" charset="0"/>
                </a:rPr>
                <a:t> </a:t>
              </a:r>
              <a:r>
                <a:rPr kumimoji="0" lang="en-US" b="0" i="0" u="none" strike="noStrike" kern="0" cap="none" spc="-100" normalizeH="0" baseline="0" noProof="0" dirty="0">
                  <a:ln>
                    <a:noFill/>
                  </a:ln>
                  <a:effectLst/>
                  <a:uLnTx/>
                  <a:uFillTx/>
                  <a:cs typeface="Segoe UI Light" panose="020B0502040204020203" pitchFamily="34" charset="0"/>
                </a:rPr>
                <a:t>Warehouse</a:t>
              </a:r>
            </a:p>
          </p:txBody>
        </p:sp>
      </p:grpSp>
      <p:sp>
        <p:nvSpPr>
          <p:cNvPr id="61" name="Freeform 60"/>
          <p:cNvSpPr/>
          <p:nvPr/>
        </p:nvSpPr>
        <p:spPr bwMode="auto">
          <a:xfrm>
            <a:off x="7428625" y="2530287"/>
            <a:ext cx="680561" cy="427009"/>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IN" sz="1961" b="1" dirty="0">
              <a:solidFill>
                <a:schemeClr val="bg1"/>
              </a:solidFill>
              <a:ea typeface="Segoe UI" pitchFamily="34" charset="0"/>
              <a:cs typeface="Segoe UI" pitchFamily="34" charset="0"/>
            </a:endParaRPr>
          </a:p>
        </p:txBody>
      </p:sp>
      <p:sp>
        <p:nvSpPr>
          <p:cNvPr id="4" name="Title 3"/>
          <p:cNvSpPr>
            <a:spLocks noGrp="1"/>
          </p:cNvSpPr>
          <p:nvPr>
            <p:ph type="title"/>
          </p:nvPr>
        </p:nvSpPr>
        <p:spPr/>
        <p:txBody>
          <a:bodyPr/>
          <a:lstStyle/>
          <a:p>
            <a:r>
              <a:rPr lang="en-US" dirty="0"/>
              <a:t>SQL Data Warehouse</a:t>
            </a:r>
            <a:endParaRPr lang="de-DE" dirty="0"/>
          </a:p>
        </p:txBody>
      </p:sp>
      <p:sp>
        <p:nvSpPr>
          <p:cNvPr id="8" name="Line 432"/>
          <p:cNvSpPr>
            <a:spLocks noChangeShapeType="1"/>
          </p:cNvSpPr>
          <p:nvPr/>
        </p:nvSpPr>
        <p:spPr bwMode="auto">
          <a:xfrm flipV="1">
            <a:off x="5074030" y="2458183"/>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13" name="Rectangle 339"/>
          <p:cNvSpPr>
            <a:spLocks noChangeArrowheads="1"/>
          </p:cNvSpPr>
          <p:nvPr/>
        </p:nvSpPr>
        <p:spPr bwMode="auto">
          <a:xfrm>
            <a:off x="1783270" y="2499932"/>
            <a:ext cx="120866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0078D7"/>
                </a:solidFill>
                <a:effectLst/>
                <a:latin typeface="+mn-lt"/>
              </a:rPr>
              <a:t>Data sources</a:t>
            </a:r>
            <a:endParaRPr kumimoji="0" lang="en-US" altLang="en-US" sz="2400" b="0" i="0" u="none" strike="noStrike" cap="none" normalizeH="0" baseline="0" dirty="0">
              <a:ln>
                <a:noFill/>
              </a:ln>
              <a:solidFill>
                <a:srgbClr val="0078D7"/>
              </a:solidFill>
              <a:effectLst/>
              <a:latin typeface="+mn-lt"/>
            </a:endParaRPr>
          </a:p>
        </p:txBody>
      </p:sp>
      <p:sp>
        <p:nvSpPr>
          <p:cNvPr id="14" name="Rectangle 344"/>
          <p:cNvSpPr>
            <a:spLocks noChangeArrowheads="1"/>
          </p:cNvSpPr>
          <p:nvPr/>
        </p:nvSpPr>
        <p:spPr bwMode="auto">
          <a:xfrm>
            <a:off x="1783270" y="3549110"/>
            <a:ext cx="94737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5" name="Rectangle 349"/>
          <p:cNvSpPr>
            <a:spLocks noChangeArrowheads="1"/>
          </p:cNvSpPr>
          <p:nvPr/>
        </p:nvSpPr>
        <p:spPr bwMode="auto">
          <a:xfrm>
            <a:off x="1783270" y="2828385"/>
            <a:ext cx="1175515"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cs typeface="Segoe UI Semilight" panose="020B0402040204020203" pitchFamily="34" charset="0"/>
              </a:rPr>
              <a:t>Unstructured</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6" name="Rectangle 354"/>
          <p:cNvSpPr>
            <a:spLocks noChangeArrowheads="1"/>
          </p:cNvSpPr>
          <p:nvPr/>
        </p:nvSpPr>
        <p:spPr bwMode="auto">
          <a:xfrm>
            <a:off x="1783270" y="3168110"/>
            <a:ext cx="152676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Semi-structured</a:t>
            </a:r>
          </a:p>
        </p:txBody>
      </p:sp>
      <p:sp>
        <p:nvSpPr>
          <p:cNvPr id="17" name="Rectangle 361"/>
          <p:cNvSpPr>
            <a:spLocks noChangeArrowheads="1"/>
          </p:cNvSpPr>
          <p:nvPr/>
        </p:nvSpPr>
        <p:spPr bwMode="auto">
          <a:xfrm>
            <a:off x="1783270" y="3930110"/>
            <a:ext cx="96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400"/>
            <a:r>
              <a:rPr kumimoji="0" lang="en-US" altLang="en-US" sz="1600" b="0" i="0" u="none" strike="noStrike" cap="none" normalizeH="0" baseline="0" dirty="0">
                <a:ln>
                  <a:noFill/>
                </a:ln>
                <a:effectLst/>
                <a:latin typeface="+mn-lt"/>
                <a:cs typeface="Segoe UI Semilight" panose="020B0402040204020203" pitchFamily="34" charset="0"/>
              </a:rPr>
              <a:t>Relational </a:t>
            </a:r>
            <a:br>
              <a:rPr kumimoji="0" lang="en-US" altLang="en-US" sz="1600" b="0" i="0" u="none" strike="noStrike" cap="none" normalizeH="0" baseline="0" dirty="0">
                <a:ln>
                  <a:noFill/>
                </a:ln>
                <a:effectLst/>
                <a:latin typeface="+mn-lt"/>
                <a:cs typeface="Segoe UI Semilight" panose="020B0402040204020203" pitchFamily="34" charset="0"/>
              </a:rPr>
            </a:br>
            <a:r>
              <a:rPr kumimoji="0" lang="en-US" altLang="en-US" sz="1600" b="0" i="0" u="none" strike="noStrike" cap="none" normalizeH="0" baseline="0" dirty="0">
                <a:ln>
                  <a:noFill/>
                </a:ln>
                <a:effectLst/>
                <a:latin typeface="+mn-lt"/>
                <a:cs typeface="Segoe UI Semilight" panose="020B0402040204020203" pitchFamily="34" charset="0"/>
              </a:rPr>
              <a:t>(</a:t>
            </a:r>
            <a:r>
              <a:rPr lang="en-US" altLang="en-US" sz="1600" dirty="0">
                <a:latin typeface="+mn-lt"/>
                <a:cs typeface="Segoe UI Semilight" panose="020B0402040204020203" pitchFamily="34" charset="0"/>
              </a:rPr>
              <a:t>RDBMS)</a:t>
            </a:r>
            <a:r>
              <a:rPr kumimoji="0" lang="en-US" altLang="en-US" sz="1600" b="0" i="0" u="none" strike="noStrike" cap="none" normalizeH="0" baseline="0" dirty="0">
                <a:ln>
                  <a:noFill/>
                </a:ln>
                <a:effectLst/>
                <a:latin typeface="+mn-lt"/>
                <a:cs typeface="Segoe UI Semilight" panose="020B0402040204020203" pitchFamily="34" charset="0"/>
              </a:rPr>
              <a:t> </a:t>
            </a:r>
            <a:endParaRPr kumimoji="0" lang="en-US" altLang="en-US" sz="2400" b="0" i="0" u="none" strike="noStrike" cap="none" normalizeH="0" baseline="0" dirty="0">
              <a:ln>
                <a:noFill/>
              </a:ln>
              <a:effectLst/>
              <a:latin typeface="+mn-lt"/>
              <a:cs typeface="Segoe UI Semilight" panose="020B0402040204020203" pitchFamily="34" charset="0"/>
            </a:endParaRPr>
          </a:p>
        </p:txBody>
      </p:sp>
      <p:sp>
        <p:nvSpPr>
          <p:cNvPr id="18" name="Rectangle 378"/>
          <p:cNvSpPr>
            <a:spLocks noChangeArrowheads="1"/>
          </p:cNvSpPr>
          <p:nvPr/>
        </p:nvSpPr>
        <p:spPr bwMode="auto">
          <a:xfrm>
            <a:off x="7809707" y="3247954"/>
            <a:ext cx="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mn-lt"/>
            </a:endParaRPr>
          </a:p>
        </p:txBody>
      </p:sp>
      <p:grpSp>
        <p:nvGrpSpPr>
          <p:cNvPr id="31" name="Group 30"/>
          <p:cNvGrpSpPr/>
          <p:nvPr/>
        </p:nvGrpSpPr>
        <p:grpSpPr>
          <a:xfrm>
            <a:off x="564070" y="3050953"/>
            <a:ext cx="1083589" cy="971515"/>
            <a:chOff x="10319799" y="3000273"/>
            <a:chExt cx="1083589" cy="971515"/>
          </a:xfrm>
        </p:grpSpPr>
        <p:sp>
          <p:nvSpPr>
            <p:cNvPr id="32" name="Freeform 13"/>
            <p:cNvSpPr>
              <a:spLocks noChangeAspect="1" noEditPoints="1"/>
            </p:cNvSpPr>
            <p:nvPr/>
          </p:nvSpPr>
          <p:spPr bwMode="black">
            <a:xfrm>
              <a:off x="11002156" y="3630167"/>
              <a:ext cx="401232" cy="341621"/>
            </a:xfrm>
            <a:custGeom>
              <a:avLst/>
              <a:gdLst>
                <a:gd name="T0" fmla="*/ 344 w 414"/>
                <a:gd name="T1" fmla="*/ 55 h 353"/>
                <a:gd name="T2" fmla="*/ 296 w 414"/>
                <a:gd name="T3" fmla="*/ 9 h 353"/>
                <a:gd name="T4" fmla="*/ 206 w 414"/>
                <a:gd name="T5" fmla="*/ 45 h 353"/>
                <a:gd name="T6" fmla="*/ 0 w 414"/>
                <a:gd name="T7" fmla="*/ 174 h 353"/>
                <a:gd name="T8" fmla="*/ 158 w 414"/>
                <a:gd name="T9" fmla="*/ 278 h 353"/>
                <a:gd name="T10" fmla="*/ 160 w 414"/>
                <a:gd name="T11" fmla="*/ 278 h 353"/>
                <a:gd name="T12" fmla="*/ 160 w 414"/>
                <a:gd name="T13" fmla="*/ 332 h 353"/>
                <a:gd name="T14" fmla="*/ 133 w 414"/>
                <a:gd name="T15" fmla="*/ 337 h 353"/>
                <a:gd name="T16" fmla="*/ 128 w 414"/>
                <a:gd name="T17" fmla="*/ 347 h 353"/>
                <a:gd name="T18" fmla="*/ 137 w 414"/>
                <a:gd name="T19" fmla="*/ 352 h 353"/>
                <a:gd name="T20" fmla="*/ 137 w 414"/>
                <a:gd name="T21" fmla="*/ 352 h 353"/>
                <a:gd name="T22" fmla="*/ 176 w 414"/>
                <a:gd name="T23" fmla="*/ 346 h 353"/>
                <a:gd name="T24" fmla="*/ 215 w 414"/>
                <a:gd name="T25" fmla="*/ 352 h 353"/>
                <a:gd name="T26" fmla="*/ 218 w 414"/>
                <a:gd name="T27" fmla="*/ 352 h 353"/>
                <a:gd name="T28" fmla="*/ 224 w 414"/>
                <a:gd name="T29" fmla="*/ 347 h 353"/>
                <a:gd name="T30" fmla="*/ 245 w 414"/>
                <a:gd name="T31" fmla="*/ 352 h 353"/>
                <a:gd name="T32" fmla="*/ 248 w 414"/>
                <a:gd name="T33" fmla="*/ 352 h 353"/>
                <a:gd name="T34" fmla="*/ 255 w 414"/>
                <a:gd name="T35" fmla="*/ 347 h 353"/>
                <a:gd name="T36" fmla="*/ 250 w 414"/>
                <a:gd name="T37" fmla="*/ 337 h 353"/>
                <a:gd name="T38" fmla="*/ 207 w 414"/>
                <a:gd name="T39" fmla="*/ 331 h 353"/>
                <a:gd name="T40" fmla="*/ 207 w 414"/>
                <a:gd name="T41" fmla="*/ 271 h 353"/>
                <a:gd name="T42" fmla="*/ 343 w 414"/>
                <a:gd name="T43" fmla="*/ 112 h 353"/>
                <a:gd name="T44" fmla="*/ 414 w 414"/>
                <a:gd name="T45" fmla="*/ 83 h 353"/>
                <a:gd name="T46" fmla="*/ 344 w 414"/>
                <a:gd name="T47" fmla="*/ 55 h 353"/>
                <a:gd name="T48" fmla="*/ 192 w 414"/>
                <a:gd name="T49" fmla="*/ 332 h 353"/>
                <a:gd name="T50" fmla="*/ 192 w 414"/>
                <a:gd name="T51" fmla="*/ 332 h 353"/>
                <a:gd name="T52" fmla="*/ 191 w 414"/>
                <a:gd name="T53" fmla="*/ 332 h 353"/>
                <a:gd name="T54" fmla="*/ 176 w 414"/>
                <a:gd name="T55" fmla="*/ 331 h 353"/>
                <a:gd name="T56" fmla="*/ 175 w 414"/>
                <a:gd name="T57" fmla="*/ 331 h 353"/>
                <a:gd name="T58" fmla="*/ 175 w 414"/>
                <a:gd name="T59" fmla="*/ 277 h 353"/>
                <a:gd name="T60" fmla="*/ 192 w 414"/>
                <a:gd name="T61" fmla="*/ 275 h 353"/>
                <a:gd name="T62" fmla="*/ 192 w 414"/>
                <a:gd name="T63" fmla="*/ 332 h 353"/>
                <a:gd name="T64" fmla="*/ 286 w 414"/>
                <a:gd name="T65" fmla="*/ 82 h 353"/>
                <a:gd name="T66" fmla="*/ 271 w 414"/>
                <a:gd name="T67" fmla="*/ 67 h 353"/>
                <a:gd name="T68" fmla="*/ 286 w 414"/>
                <a:gd name="T69" fmla="*/ 52 h 353"/>
                <a:gd name="T70" fmla="*/ 301 w 414"/>
                <a:gd name="T71" fmla="*/ 67 h 353"/>
                <a:gd name="T72" fmla="*/ 286 w 414"/>
                <a:gd name="T73" fmla="*/ 8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14" h="353">
                  <a:moveTo>
                    <a:pt x="344" y="55"/>
                  </a:moveTo>
                  <a:cubicBezTo>
                    <a:pt x="336" y="33"/>
                    <a:pt x="319" y="16"/>
                    <a:pt x="296" y="9"/>
                  </a:cubicBezTo>
                  <a:cubicBezTo>
                    <a:pt x="263" y="0"/>
                    <a:pt x="228" y="11"/>
                    <a:pt x="206" y="45"/>
                  </a:cubicBezTo>
                  <a:cubicBezTo>
                    <a:pt x="145" y="140"/>
                    <a:pt x="71" y="200"/>
                    <a:pt x="0" y="174"/>
                  </a:cubicBezTo>
                  <a:cubicBezTo>
                    <a:pt x="0" y="174"/>
                    <a:pt x="50" y="278"/>
                    <a:pt x="158" y="278"/>
                  </a:cubicBezTo>
                  <a:cubicBezTo>
                    <a:pt x="159" y="278"/>
                    <a:pt x="160" y="278"/>
                    <a:pt x="160" y="278"/>
                  </a:cubicBezTo>
                  <a:cubicBezTo>
                    <a:pt x="160" y="332"/>
                    <a:pt x="160" y="332"/>
                    <a:pt x="160" y="332"/>
                  </a:cubicBezTo>
                  <a:cubicBezTo>
                    <a:pt x="150" y="333"/>
                    <a:pt x="140" y="335"/>
                    <a:pt x="133" y="337"/>
                  </a:cubicBezTo>
                  <a:cubicBezTo>
                    <a:pt x="129" y="339"/>
                    <a:pt x="127" y="343"/>
                    <a:pt x="128" y="347"/>
                  </a:cubicBezTo>
                  <a:cubicBezTo>
                    <a:pt x="129" y="351"/>
                    <a:pt x="134" y="353"/>
                    <a:pt x="137" y="352"/>
                  </a:cubicBezTo>
                  <a:cubicBezTo>
                    <a:pt x="137" y="352"/>
                    <a:pt x="137" y="352"/>
                    <a:pt x="137" y="352"/>
                  </a:cubicBezTo>
                  <a:cubicBezTo>
                    <a:pt x="147" y="348"/>
                    <a:pt x="161" y="346"/>
                    <a:pt x="176" y="346"/>
                  </a:cubicBezTo>
                  <a:cubicBezTo>
                    <a:pt x="192" y="346"/>
                    <a:pt x="206" y="348"/>
                    <a:pt x="215" y="352"/>
                  </a:cubicBezTo>
                  <a:cubicBezTo>
                    <a:pt x="216" y="352"/>
                    <a:pt x="217" y="352"/>
                    <a:pt x="218" y="352"/>
                  </a:cubicBezTo>
                  <a:cubicBezTo>
                    <a:pt x="221" y="352"/>
                    <a:pt x="223" y="350"/>
                    <a:pt x="224" y="347"/>
                  </a:cubicBezTo>
                  <a:cubicBezTo>
                    <a:pt x="232" y="348"/>
                    <a:pt x="240" y="350"/>
                    <a:pt x="245" y="352"/>
                  </a:cubicBezTo>
                  <a:cubicBezTo>
                    <a:pt x="246" y="352"/>
                    <a:pt x="247" y="352"/>
                    <a:pt x="248" y="352"/>
                  </a:cubicBezTo>
                  <a:cubicBezTo>
                    <a:pt x="251" y="352"/>
                    <a:pt x="254" y="350"/>
                    <a:pt x="255" y="347"/>
                  </a:cubicBezTo>
                  <a:cubicBezTo>
                    <a:pt x="256" y="343"/>
                    <a:pt x="254" y="339"/>
                    <a:pt x="250" y="337"/>
                  </a:cubicBezTo>
                  <a:cubicBezTo>
                    <a:pt x="239" y="334"/>
                    <a:pt x="224" y="331"/>
                    <a:pt x="207" y="331"/>
                  </a:cubicBezTo>
                  <a:cubicBezTo>
                    <a:pt x="207" y="271"/>
                    <a:pt x="207" y="271"/>
                    <a:pt x="207" y="271"/>
                  </a:cubicBezTo>
                  <a:cubicBezTo>
                    <a:pt x="283" y="251"/>
                    <a:pt x="323" y="185"/>
                    <a:pt x="343" y="112"/>
                  </a:cubicBezTo>
                  <a:cubicBezTo>
                    <a:pt x="414" y="83"/>
                    <a:pt x="414" y="83"/>
                    <a:pt x="414" y="83"/>
                  </a:cubicBezTo>
                  <a:lnTo>
                    <a:pt x="344" y="55"/>
                  </a:lnTo>
                  <a:close/>
                  <a:moveTo>
                    <a:pt x="192" y="332"/>
                  </a:moveTo>
                  <a:cubicBezTo>
                    <a:pt x="192" y="332"/>
                    <a:pt x="192" y="332"/>
                    <a:pt x="192" y="332"/>
                  </a:cubicBezTo>
                  <a:cubicBezTo>
                    <a:pt x="192" y="332"/>
                    <a:pt x="192" y="332"/>
                    <a:pt x="191" y="332"/>
                  </a:cubicBezTo>
                  <a:cubicBezTo>
                    <a:pt x="187" y="331"/>
                    <a:pt x="181" y="331"/>
                    <a:pt x="176" y="331"/>
                  </a:cubicBezTo>
                  <a:cubicBezTo>
                    <a:pt x="176" y="331"/>
                    <a:pt x="176" y="331"/>
                    <a:pt x="175" y="331"/>
                  </a:cubicBezTo>
                  <a:cubicBezTo>
                    <a:pt x="175" y="277"/>
                    <a:pt x="175" y="277"/>
                    <a:pt x="175" y="277"/>
                  </a:cubicBezTo>
                  <a:cubicBezTo>
                    <a:pt x="181" y="276"/>
                    <a:pt x="187" y="276"/>
                    <a:pt x="192" y="275"/>
                  </a:cubicBezTo>
                  <a:lnTo>
                    <a:pt x="192" y="332"/>
                  </a:lnTo>
                  <a:close/>
                  <a:moveTo>
                    <a:pt x="286" y="82"/>
                  </a:moveTo>
                  <a:cubicBezTo>
                    <a:pt x="278" y="82"/>
                    <a:pt x="271" y="75"/>
                    <a:pt x="271" y="67"/>
                  </a:cubicBezTo>
                  <a:cubicBezTo>
                    <a:pt x="271" y="59"/>
                    <a:pt x="278" y="52"/>
                    <a:pt x="286" y="52"/>
                  </a:cubicBezTo>
                  <a:cubicBezTo>
                    <a:pt x="294" y="52"/>
                    <a:pt x="301" y="59"/>
                    <a:pt x="301" y="67"/>
                  </a:cubicBezTo>
                  <a:cubicBezTo>
                    <a:pt x="301" y="75"/>
                    <a:pt x="294" y="82"/>
                    <a:pt x="286" y="82"/>
                  </a:cubicBezTo>
                  <a:close/>
                </a:path>
              </a:pathLst>
            </a:custGeom>
            <a:solidFill>
              <a:srgbClr val="FFF100"/>
            </a:solidFill>
            <a:ln w="10795" cap="flat" cmpd="sng" algn="ctr">
              <a:noFill/>
              <a:prstDash val="solid"/>
              <a:headEnd type="none" w="med" len="med"/>
              <a:tailEnd type="none" w="med" len="med"/>
            </a:ln>
            <a:effectLst/>
          </p:spPr>
          <p:txBody>
            <a:bodyPr vert="horz" wrap="square" lIns="80684" tIns="40342" rIns="80684" bIns="40342" numCol="1" rtlCol="0" anchor="ctr" anchorCtr="0" compatLnSpc="1">
              <a:prstTxWarp prst="textNoShape">
                <a:avLst/>
              </a:prstTxWarp>
            </a:bodyPr>
            <a:lstStyle/>
            <a:p>
              <a:pPr marL="0" marR="0" lvl="0" indent="0" defTabSz="726147" eaLnBrk="1" fontAlgn="auto" latinLnBrk="0" hangingPunct="1">
                <a:lnSpc>
                  <a:spcPct val="100000"/>
                </a:lnSpc>
                <a:spcBef>
                  <a:spcPts val="0"/>
                </a:spcBef>
                <a:spcAft>
                  <a:spcPts val="0"/>
                </a:spcAft>
                <a:buClrTx/>
                <a:buSzTx/>
                <a:buFontTx/>
                <a:buNone/>
                <a:tabLst/>
                <a:defRPr/>
              </a:pPr>
              <a:endParaRPr kumimoji="0" lang="en-US" sz="1765" b="0" i="0" u="none" strike="noStrike" kern="0" cap="none" spc="-120" normalizeH="0" baseline="0" noProof="0" dirty="0">
                <a:ln>
                  <a:noFill/>
                </a:ln>
                <a:solidFill>
                  <a:schemeClr val="bg1"/>
                </a:solidFill>
                <a:effectLst/>
                <a:uLnTx/>
                <a:uFillTx/>
                <a:ea typeface="+mn-ea"/>
                <a:cs typeface="+mn-cs"/>
              </a:endParaRPr>
            </a:p>
          </p:txBody>
        </p:sp>
        <p:grpSp>
          <p:nvGrpSpPr>
            <p:cNvPr id="33" name="Group 32"/>
            <p:cNvGrpSpPr>
              <a:grpSpLocks noChangeAspect="1"/>
            </p:cNvGrpSpPr>
            <p:nvPr/>
          </p:nvGrpSpPr>
          <p:grpSpPr>
            <a:xfrm>
              <a:off x="11019885" y="3022292"/>
              <a:ext cx="377181" cy="287180"/>
              <a:chOff x="1920370" y="5395261"/>
              <a:chExt cx="484336" cy="368766"/>
            </a:xfrm>
          </p:grpSpPr>
          <p:grpSp>
            <p:nvGrpSpPr>
              <p:cNvPr id="42" name="Group 41"/>
              <p:cNvGrpSpPr>
                <a:grpSpLocks noChangeAspect="1"/>
              </p:cNvGrpSpPr>
              <p:nvPr/>
            </p:nvGrpSpPr>
            <p:grpSpPr>
              <a:xfrm>
                <a:off x="1920370" y="5395261"/>
                <a:ext cx="484336" cy="368766"/>
                <a:chOff x="6120688" y="4015536"/>
                <a:chExt cx="1056361" cy="804294"/>
              </a:xfrm>
            </p:grpSpPr>
            <p:sp>
              <p:nvSpPr>
                <p:cNvPr id="44" name="Freeform 43"/>
                <p:cNvSpPr>
                  <a:spLocks noChangeAspect="1"/>
                </p:cNvSpPr>
                <p:nvPr/>
              </p:nvSpPr>
              <p:spPr bwMode="auto">
                <a:xfrm>
                  <a:off x="6154338" y="4155729"/>
                  <a:ext cx="1022711" cy="664101"/>
                </a:xfrm>
                <a:custGeom>
                  <a:avLst/>
                  <a:gdLst>
                    <a:gd name="connsiteX0" fmla="*/ 678350 w 1481959"/>
                    <a:gd name="connsiteY0" fmla="*/ 258990 h 962317"/>
                    <a:gd name="connsiteX1" fmla="*/ 688805 w 1481959"/>
                    <a:gd name="connsiteY1" fmla="*/ 259224 h 962317"/>
                    <a:gd name="connsiteX2" fmla="*/ 971484 w 1481959"/>
                    <a:gd name="connsiteY2" fmla="*/ 259224 h 962317"/>
                    <a:gd name="connsiteX3" fmla="*/ 1006067 w 1481959"/>
                    <a:gd name="connsiteY3" fmla="*/ 292305 h 962317"/>
                    <a:gd name="connsiteX4" fmla="*/ 1006067 w 1481959"/>
                    <a:gd name="connsiteY4" fmla="*/ 576488 h 962317"/>
                    <a:gd name="connsiteX5" fmla="*/ 1004269 w 1481959"/>
                    <a:gd name="connsiteY5" fmla="*/ 595185 h 962317"/>
                    <a:gd name="connsiteX6" fmla="*/ 996845 w 1481959"/>
                    <a:gd name="connsiteY6" fmla="*/ 596703 h 962317"/>
                    <a:gd name="connsiteX7" fmla="*/ 946477 w 1481959"/>
                    <a:gd name="connsiteY7" fmla="*/ 546841 h 962317"/>
                    <a:gd name="connsiteX8" fmla="*/ 903068 w 1481959"/>
                    <a:gd name="connsiteY8" fmla="*/ 547059 h 962317"/>
                    <a:gd name="connsiteX9" fmla="*/ 711725 w 1481959"/>
                    <a:gd name="connsiteY9" fmla="*/ 740344 h 962317"/>
                    <a:gd name="connsiteX10" fmla="*/ 661739 w 1481959"/>
                    <a:gd name="connsiteY10" fmla="*/ 719332 h 962317"/>
                    <a:gd name="connsiteX11" fmla="*/ 535436 w 1481959"/>
                    <a:gd name="connsiteY11" fmla="*/ 593028 h 962317"/>
                    <a:gd name="connsiteX12" fmla="*/ 520710 w 1481959"/>
                    <a:gd name="connsiteY12" fmla="*/ 557602 h 962317"/>
                    <a:gd name="connsiteX13" fmla="*/ 597984 w 1481959"/>
                    <a:gd name="connsiteY13" fmla="*/ 478826 h 962317"/>
                    <a:gd name="connsiteX14" fmla="*/ 709855 w 1481959"/>
                    <a:gd name="connsiteY14" fmla="*/ 368988 h 962317"/>
                    <a:gd name="connsiteX15" fmla="*/ 720565 w 1481959"/>
                    <a:gd name="connsiteY15" fmla="*/ 351055 h 962317"/>
                    <a:gd name="connsiteX16" fmla="*/ 722022 w 1481959"/>
                    <a:gd name="connsiteY16" fmla="*/ 347917 h 962317"/>
                    <a:gd name="connsiteX17" fmla="*/ 723721 w 1481959"/>
                    <a:gd name="connsiteY17" fmla="*/ 338718 h 962317"/>
                    <a:gd name="connsiteX18" fmla="*/ 723262 w 1481959"/>
                    <a:gd name="connsiteY18" fmla="*/ 334338 h 962317"/>
                    <a:gd name="connsiteX19" fmla="*/ 723111 w 1481959"/>
                    <a:gd name="connsiteY19" fmla="*/ 333602 h 962317"/>
                    <a:gd name="connsiteX20" fmla="*/ 714729 w 1481959"/>
                    <a:gd name="connsiteY20" fmla="*/ 315979 h 962317"/>
                    <a:gd name="connsiteX21" fmla="*/ 678087 w 1481959"/>
                    <a:gd name="connsiteY21" fmla="*/ 280035 h 962317"/>
                    <a:gd name="connsiteX22" fmla="*/ 668098 w 1481959"/>
                    <a:gd name="connsiteY22" fmla="*/ 262301 h 962317"/>
                    <a:gd name="connsiteX23" fmla="*/ 678350 w 1481959"/>
                    <a:gd name="connsiteY23" fmla="*/ 258990 h 962317"/>
                    <a:gd name="connsiteX24" fmla="*/ 72174 w 1481959"/>
                    <a:gd name="connsiteY24" fmla="*/ 72174 h 962317"/>
                    <a:gd name="connsiteX25" fmla="*/ 72174 w 1481959"/>
                    <a:gd name="connsiteY25" fmla="*/ 887737 h 962317"/>
                    <a:gd name="connsiteX26" fmla="*/ 1402569 w 1481959"/>
                    <a:gd name="connsiteY26" fmla="*/ 887737 h 962317"/>
                    <a:gd name="connsiteX27" fmla="*/ 1402569 w 1481959"/>
                    <a:gd name="connsiteY27" fmla="*/ 72174 h 962317"/>
                    <a:gd name="connsiteX28" fmla="*/ 65620 w 1481959"/>
                    <a:gd name="connsiteY28" fmla="*/ 0 h 962317"/>
                    <a:gd name="connsiteX29" fmla="*/ 1416339 w 1481959"/>
                    <a:gd name="connsiteY29" fmla="*/ 0 h 962317"/>
                    <a:gd name="connsiteX30" fmla="*/ 1481959 w 1481959"/>
                    <a:gd name="connsiteY30" fmla="*/ 65621 h 962317"/>
                    <a:gd name="connsiteX31" fmla="*/ 1481959 w 1481959"/>
                    <a:gd name="connsiteY31" fmla="*/ 896697 h 962317"/>
                    <a:gd name="connsiteX32" fmla="*/ 1416339 w 1481959"/>
                    <a:gd name="connsiteY32" fmla="*/ 962317 h 962317"/>
                    <a:gd name="connsiteX33" fmla="*/ 65620 w 1481959"/>
                    <a:gd name="connsiteY33" fmla="*/ 962317 h 962317"/>
                    <a:gd name="connsiteX34" fmla="*/ 0 w 1481959"/>
                    <a:gd name="connsiteY34" fmla="*/ 896697 h 962317"/>
                    <a:gd name="connsiteX35" fmla="*/ 0 w 1481959"/>
                    <a:gd name="connsiteY35" fmla="*/ 65621 h 962317"/>
                    <a:gd name="connsiteX36" fmla="*/ 65620 w 1481959"/>
                    <a:gd name="connsiteY36" fmla="*/ 0 h 962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481959" h="962317">
                      <a:moveTo>
                        <a:pt x="678350" y="258990"/>
                      </a:moveTo>
                      <a:cubicBezTo>
                        <a:pt x="681742" y="259020"/>
                        <a:pt x="685484" y="259288"/>
                        <a:pt x="688805" y="259224"/>
                      </a:cubicBezTo>
                      <a:lnTo>
                        <a:pt x="971484" y="259224"/>
                      </a:lnTo>
                      <a:cubicBezTo>
                        <a:pt x="1000302" y="256718"/>
                        <a:pt x="1008071" y="270753"/>
                        <a:pt x="1006067" y="292305"/>
                      </a:cubicBezTo>
                      <a:lnTo>
                        <a:pt x="1006067" y="576488"/>
                      </a:lnTo>
                      <a:lnTo>
                        <a:pt x="1004269" y="595185"/>
                      </a:lnTo>
                      <a:cubicBezTo>
                        <a:pt x="1002451" y="598026"/>
                        <a:pt x="999695" y="598003"/>
                        <a:pt x="996845" y="596703"/>
                      </a:cubicBezTo>
                      <a:lnTo>
                        <a:pt x="946477" y="546841"/>
                      </a:lnTo>
                      <a:cubicBezTo>
                        <a:pt x="934430" y="534914"/>
                        <a:pt x="914995" y="535011"/>
                        <a:pt x="903068" y="547059"/>
                      </a:cubicBezTo>
                      <a:lnTo>
                        <a:pt x="711725" y="740344"/>
                      </a:lnTo>
                      <a:cubicBezTo>
                        <a:pt x="699360" y="748226"/>
                        <a:pt x="689313" y="744295"/>
                        <a:pt x="661739" y="719332"/>
                      </a:cubicBezTo>
                      <a:lnTo>
                        <a:pt x="535436" y="593028"/>
                      </a:lnTo>
                      <a:cubicBezTo>
                        <a:pt x="524870" y="579553"/>
                        <a:pt x="516830" y="569445"/>
                        <a:pt x="520710" y="557602"/>
                      </a:cubicBezTo>
                      <a:lnTo>
                        <a:pt x="597984" y="478826"/>
                      </a:lnTo>
                      <a:lnTo>
                        <a:pt x="709855" y="368988"/>
                      </a:lnTo>
                      <a:cubicBezTo>
                        <a:pt x="715078" y="361976"/>
                        <a:pt x="718582" y="356117"/>
                        <a:pt x="720565" y="351055"/>
                      </a:cubicBezTo>
                      <a:cubicBezTo>
                        <a:pt x="721405" y="350159"/>
                        <a:pt x="721848" y="349083"/>
                        <a:pt x="722022" y="347917"/>
                      </a:cubicBezTo>
                      <a:cubicBezTo>
                        <a:pt x="723326" y="344409"/>
                        <a:pt x="723862" y="341379"/>
                        <a:pt x="723721" y="338718"/>
                      </a:cubicBezTo>
                      <a:cubicBezTo>
                        <a:pt x="723959" y="337241"/>
                        <a:pt x="723892" y="335759"/>
                        <a:pt x="723262" y="334338"/>
                      </a:cubicBezTo>
                      <a:cubicBezTo>
                        <a:pt x="723291" y="334071"/>
                        <a:pt x="723225" y="333829"/>
                        <a:pt x="723111" y="333602"/>
                      </a:cubicBezTo>
                      <a:cubicBezTo>
                        <a:pt x="722700" y="327088"/>
                        <a:pt x="719734" y="320887"/>
                        <a:pt x="714729" y="315979"/>
                      </a:cubicBezTo>
                      <a:lnTo>
                        <a:pt x="678087" y="280035"/>
                      </a:lnTo>
                      <a:lnTo>
                        <a:pt x="668098" y="262301"/>
                      </a:lnTo>
                      <a:cubicBezTo>
                        <a:pt x="669005" y="259420"/>
                        <a:pt x="673283" y="258942"/>
                        <a:pt x="678350" y="258990"/>
                      </a:cubicBezTo>
                      <a:close/>
                      <a:moveTo>
                        <a:pt x="72174" y="72174"/>
                      </a:moveTo>
                      <a:lnTo>
                        <a:pt x="72174" y="887737"/>
                      </a:lnTo>
                      <a:lnTo>
                        <a:pt x="1402569" y="887737"/>
                      </a:lnTo>
                      <a:lnTo>
                        <a:pt x="1402569" y="72174"/>
                      </a:lnTo>
                      <a:close/>
                      <a:moveTo>
                        <a:pt x="65620" y="0"/>
                      </a:moveTo>
                      <a:lnTo>
                        <a:pt x="1416339" y="0"/>
                      </a:lnTo>
                      <a:cubicBezTo>
                        <a:pt x="1452581" y="0"/>
                        <a:pt x="1481959" y="29379"/>
                        <a:pt x="1481959" y="65621"/>
                      </a:cubicBezTo>
                      <a:lnTo>
                        <a:pt x="1481959" y="896697"/>
                      </a:lnTo>
                      <a:cubicBezTo>
                        <a:pt x="1481959" y="932938"/>
                        <a:pt x="1452581" y="962317"/>
                        <a:pt x="1416339" y="962317"/>
                      </a:cubicBezTo>
                      <a:lnTo>
                        <a:pt x="65620" y="962317"/>
                      </a:lnTo>
                      <a:cubicBezTo>
                        <a:pt x="29379" y="962317"/>
                        <a:pt x="0" y="932938"/>
                        <a:pt x="0" y="896697"/>
                      </a:cubicBezTo>
                      <a:lnTo>
                        <a:pt x="0" y="65621"/>
                      </a:lnTo>
                      <a:cubicBezTo>
                        <a:pt x="0" y="29379"/>
                        <a:pt x="29379" y="0"/>
                        <a:pt x="65620" y="0"/>
                      </a:cubicBezTo>
                      <a:close/>
                    </a:path>
                  </a:pathLst>
                </a:custGeom>
                <a:solidFill>
                  <a:srgbClr val="0078D7"/>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sp>
              <p:nvSpPr>
                <p:cNvPr id="45" name="Freeform 44"/>
                <p:cNvSpPr>
                  <a:spLocks noChangeAspect="1"/>
                </p:cNvSpPr>
                <p:nvPr/>
              </p:nvSpPr>
              <p:spPr bwMode="auto">
                <a:xfrm>
                  <a:off x="6120688" y="4015536"/>
                  <a:ext cx="1024369" cy="120202"/>
                </a:xfrm>
                <a:custGeom>
                  <a:avLst/>
                  <a:gdLst>
                    <a:gd name="connsiteX0" fmla="*/ 1126907 w 1484366"/>
                    <a:gd name="connsiteY0" fmla="*/ 92222 h 174178"/>
                    <a:gd name="connsiteX1" fmla="*/ 1126907 w 1484366"/>
                    <a:gd name="connsiteY1" fmla="*/ 100883 h 174178"/>
                    <a:gd name="connsiteX2" fmla="*/ 1184646 w 1484366"/>
                    <a:gd name="connsiteY2" fmla="*/ 100883 h 174178"/>
                    <a:gd name="connsiteX3" fmla="*/ 1184646 w 1484366"/>
                    <a:gd name="connsiteY3" fmla="*/ 92222 h 174178"/>
                    <a:gd name="connsiteX4" fmla="*/ 1229754 w 1484366"/>
                    <a:gd name="connsiteY4" fmla="*/ 51724 h 174178"/>
                    <a:gd name="connsiteX5" fmla="*/ 1276267 w 1484366"/>
                    <a:gd name="connsiteY5" fmla="*/ 51724 h 174178"/>
                    <a:gd name="connsiteX6" fmla="*/ 1276267 w 1484366"/>
                    <a:gd name="connsiteY6" fmla="*/ 98237 h 174178"/>
                    <a:gd name="connsiteX7" fmla="*/ 1229754 w 1484366"/>
                    <a:gd name="connsiteY7" fmla="*/ 98237 h 174178"/>
                    <a:gd name="connsiteX8" fmla="*/ 1224142 w 1484366"/>
                    <a:gd name="connsiteY8" fmla="*/ 46112 h 174178"/>
                    <a:gd name="connsiteX9" fmla="*/ 1224142 w 1484366"/>
                    <a:gd name="connsiteY9" fmla="*/ 103850 h 174178"/>
                    <a:gd name="connsiteX10" fmla="*/ 1281879 w 1484366"/>
                    <a:gd name="connsiteY10" fmla="*/ 103850 h 174178"/>
                    <a:gd name="connsiteX11" fmla="*/ 1281879 w 1484366"/>
                    <a:gd name="connsiteY11" fmla="*/ 46112 h 174178"/>
                    <a:gd name="connsiteX12" fmla="*/ 1335992 w 1484366"/>
                    <a:gd name="connsiteY12" fmla="*/ 45213 h 174178"/>
                    <a:gd name="connsiteX13" fmla="*/ 1328262 w 1484366"/>
                    <a:gd name="connsiteY13" fmla="*/ 54101 h 174178"/>
                    <a:gd name="connsiteX14" fmla="*/ 1352498 w 1484366"/>
                    <a:gd name="connsiteY14" fmla="*/ 75181 h 174178"/>
                    <a:gd name="connsiteX15" fmla="*/ 1328262 w 1484366"/>
                    <a:gd name="connsiteY15" fmla="*/ 96262 h 174178"/>
                    <a:gd name="connsiteX16" fmla="*/ 1335992 w 1484366"/>
                    <a:gd name="connsiteY16" fmla="*/ 105149 h 174178"/>
                    <a:gd name="connsiteX17" fmla="*/ 1361471 w 1484366"/>
                    <a:gd name="connsiteY17" fmla="*/ 82986 h 174178"/>
                    <a:gd name="connsiteX18" fmla="*/ 1386951 w 1484366"/>
                    <a:gd name="connsiteY18" fmla="*/ 105149 h 174178"/>
                    <a:gd name="connsiteX19" fmla="*/ 1394681 w 1484366"/>
                    <a:gd name="connsiteY19" fmla="*/ 96262 h 174178"/>
                    <a:gd name="connsiteX20" fmla="*/ 1370445 w 1484366"/>
                    <a:gd name="connsiteY20" fmla="*/ 75181 h 174178"/>
                    <a:gd name="connsiteX21" fmla="*/ 1394681 w 1484366"/>
                    <a:gd name="connsiteY21" fmla="*/ 54101 h 174178"/>
                    <a:gd name="connsiteX22" fmla="*/ 1386951 w 1484366"/>
                    <a:gd name="connsiteY22" fmla="*/ 45213 h 174178"/>
                    <a:gd name="connsiteX23" fmla="*/ 1361471 w 1484366"/>
                    <a:gd name="connsiteY23" fmla="*/ 67375 h 174178"/>
                    <a:gd name="connsiteX24" fmla="*/ 63432 w 1484366"/>
                    <a:gd name="connsiteY24" fmla="*/ 0 h 174178"/>
                    <a:gd name="connsiteX25" fmla="*/ 83802 w 1484366"/>
                    <a:gd name="connsiteY25" fmla="*/ 0 h 174178"/>
                    <a:gd name="connsiteX26" fmla="*/ 1420934 w 1484366"/>
                    <a:gd name="connsiteY26" fmla="*/ 0 h 174178"/>
                    <a:gd name="connsiteX27" fmla="*/ 1484366 w 1484366"/>
                    <a:gd name="connsiteY27" fmla="*/ 63432 h 174178"/>
                    <a:gd name="connsiteX28" fmla="*/ 1484366 w 1484366"/>
                    <a:gd name="connsiteY28" fmla="*/ 150684 h 174178"/>
                    <a:gd name="connsiteX29" fmla="*/ 1479753 w 1484366"/>
                    <a:gd name="connsiteY29" fmla="*/ 174178 h 174178"/>
                    <a:gd name="connsiteX30" fmla="*/ 1430558 w 1484366"/>
                    <a:gd name="connsiteY30" fmla="*/ 149160 h 174178"/>
                    <a:gd name="connsiteX31" fmla="*/ 49548 w 1484366"/>
                    <a:gd name="connsiteY31" fmla="*/ 149661 h 174178"/>
                    <a:gd name="connsiteX32" fmla="*/ 1505 w 1484366"/>
                    <a:gd name="connsiteY32" fmla="*/ 161689 h 174178"/>
                    <a:gd name="connsiteX33" fmla="*/ 0 w 1484366"/>
                    <a:gd name="connsiteY33" fmla="*/ 63432 h 174178"/>
                    <a:gd name="connsiteX34" fmla="*/ 1289 w 1484366"/>
                    <a:gd name="connsiteY34" fmla="*/ 50648 h 174178"/>
                    <a:gd name="connsiteX35" fmla="*/ 4985 w 1484366"/>
                    <a:gd name="connsiteY35" fmla="*/ 38742 h 174178"/>
                    <a:gd name="connsiteX36" fmla="*/ 18580 w 1484366"/>
                    <a:gd name="connsiteY36" fmla="*/ 18578 h 174178"/>
                    <a:gd name="connsiteX37" fmla="*/ 38741 w 1484366"/>
                    <a:gd name="connsiteY37" fmla="*/ 4985 h 174178"/>
                    <a:gd name="connsiteX38" fmla="*/ 50648 w 1484366"/>
                    <a:gd name="connsiteY38" fmla="*/ 1289 h 174178"/>
                    <a:gd name="connsiteX39" fmla="*/ 63432 w 1484366"/>
                    <a:gd name="connsiteY39" fmla="*/ 0 h 17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484366" h="174178">
                      <a:moveTo>
                        <a:pt x="1126907" y="92222"/>
                      </a:moveTo>
                      <a:lnTo>
                        <a:pt x="1126907" y="100883"/>
                      </a:lnTo>
                      <a:lnTo>
                        <a:pt x="1184646" y="100883"/>
                      </a:lnTo>
                      <a:lnTo>
                        <a:pt x="1184646" y="92222"/>
                      </a:lnTo>
                      <a:close/>
                      <a:moveTo>
                        <a:pt x="1229754" y="51724"/>
                      </a:moveTo>
                      <a:lnTo>
                        <a:pt x="1276267" y="51724"/>
                      </a:lnTo>
                      <a:lnTo>
                        <a:pt x="1276267" y="98237"/>
                      </a:lnTo>
                      <a:lnTo>
                        <a:pt x="1229754" y="98237"/>
                      </a:lnTo>
                      <a:close/>
                      <a:moveTo>
                        <a:pt x="1224142" y="46112"/>
                      </a:moveTo>
                      <a:lnTo>
                        <a:pt x="1224142" y="103850"/>
                      </a:lnTo>
                      <a:lnTo>
                        <a:pt x="1281879" y="103850"/>
                      </a:lnTo>
                      <a:lnTo>
                        <a:pt x="1281879" y="46112"/>
                      </a:lnTo>
                      <a:close/>
                      <a:moveTo>
                        <a:pt x="1335992" y="45213"/>
                      </a:moveTo>
                      <a:lnTo>
                        <a:pt x="1328262" y="54101"/>
                      </a:lnTo>
                      <a:lnTo>
                        <a:pt x="1352498" y="75181"/>
                      </a:lnTo>
                      <a:lnTo>
                        <a:pt x="1328262" y="96262"/>
                      </a:lnTo>
                      <a:lnTo>
                        <a:pt x="1335992" y="105149"/>
                      </a:lnTo>
                      <a:lnTo>
                        <a:pt x="1361471" y="82986"/>
                      </a:lnTo>
                      <a:lnTo>
                        <a:pt x="1386951" y="105149"/>
                      </a:lnTo>
                      <a:lnTo>
                        <a:pt x="1394681" y="96262"/>
                      </a:lnTo>
                      <a:lnTo>
                        <a:pt x="1370445" y="75181"/>
                      </a:lnTo>
                      <a:lnTo>
                        <a:pt x="1394681" y="54101"/>
                      </a:lnTo>
                      <a:lnTo>
                        <a:pt x="1386951" y="45213"/>
                      </a:lnTo>
                      <a:lnTo>
                        <a:pt x="1361471" y="67375"/>
                      </a:lnTo>
                      <a:close/>
                      <a:moveTo>
                        <a:pt x="63432" y="0"/>
                      </a:moveTo>
                      <a:lnTo>
                        <a:pt x="83802" y="0"/>
                      </a:lnTo>
                      <a:lnTo>
                        <a:pt x="1420934" y="0"/>
                      </a:lnTo>
                      <a:cubicBezTo>
                        <a:pt x="1455967" y="0"/>
                        <a:pt x="1484366" y="28399"/>
                        <a:pt x="1484366" y="63432"/>
                      </a:cubicBezTo>
                      <a:lnTo>
                        <a:pt x="1484366" y="150684"/>
                      </a:lnTo>
                      <a:cubicBezTo>
                        <a:pt x="1484366" y="159000"/>
                        <a:pt x="1482766" y="166943"/>
                        <a:pt x="1479753" y="174178"/>
                      </a:cubicBezTo>
                      <a:cubicBezTo>
                        <a:pt x="1468946" y="158703"/>
                        <a:pt x="1450867" y="149160"/>
                        <a:pt x="1430558" y="149160"/>
                      </a:cubicBezTo>
                      <a:lnTo>
                        <a:pt x="49548" y="149661"/>
                      </a:lnTo>
                      <a:cubicBezTo>
                        <a:pt x="33534" y="148156"/>
                        <a:pt x="13509" y="150663"/>
                        <a:pt x="1505" y="161689"/>
                      </a:cubicBezTo>
                      <a:cubicBezTo>
                        <a:pt x="1002" y="128937"/>
                        <a:pt x="501" y="96184"/>
                        <a:pt x="0" y="63432"/>
                      </a:cubicBezTo>
                      <a:cubicBezTo>
                        <a:pt x="0" y="59053"/>
                        <a:pt x="444" y="54777"/>
                        <a:pt x="1289" y="50648"/>
                      </a:cubicBezTo>
                      <a:cubicBezTo>
                        <a:pt x="2135" y="46519"/>
                        <a:pt x="3380" y="42536"/>
                        <a:pt x="4985" y="38742"/>
                      </a:cubicBezTo>
                      <a:cubicBezTo>
                        <a:pt x="8195" y="31153"/>
                        <a:pt x="12839" y="24319"/>
                        <a:pt x="18580" y="18578"/>
                      </a:cubicBezTo>
                      <a:cubicBezTo>
                        <a:pt x="24319" y="12839"/>
                        <a:pt x="31152" y="8195"/>
                        <a:pt x="38741" y="4985"/>
                      </a:cubicBezTo>
                      <a:cubicBezTo>
                        <a:pt x="42536" y="3380"/>
                        <a:pt x="46519" y="2133"/>
                        <a:pt x="50648" y="1289"/>
                      </a:cubicBezTo>
                      <a:cubicBezTo>
                        <a:pt x="54778" y="444"/>
                        <a:pt x="59053" y="0"/>
                        <a:pt x="63432" y="0"/>
                      </a:cubicBezTo>
                      <a:close/>
                    </a:path>
                  </a:pathLst>
                </a:custGeom>
                <a:solidFill>
                  <a:srgbClr val="0078D7">
                    <a:lumMod val="50000"/>
                  </a:srgbClr>
                </a:solidFill>
                <a:ln w="9525" cap="flat" cmpd="sng" algn="ctr">
                  <a:noFill/>
                  <a:prstDash val="soli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marL="0" marR="0" lvl="0" indent="0" algn="ctr" defTabSz="913923" eaLnBrk="1" fontAlgn="auto" latinLnBrk="0" hangingPunct="1">
                    <a:lnSpc>
                      <a:spcPct val="100000"/>
                    </a:lnSpc>
                    <a:spcBef>
                      <a:spcPts val="0"/>
                    </a:spcBef>
                    <a:spcAft>
                      <a:spcPts val="0"/>
                    </a:spcAft>
                    <a:buClrTx/>
                    <a:buSzTx/>
                    <a:buFontTx/>
                    <a:buNone/>
                    <a:tabLst/>
                    <a:defRPr/>
                  </a:pPr>
                  <a:endParaRPr kumimoji="0" lang="en-US" sz="1399" b="0" i="0" u="none" strike="noStrike" kern="0" cap="none" spc="-50" normalizeH="0" baseline="0" noProof="0" dirty="0">
                    <a:ln>
                      <a:solidFill>
                        <a:srgbClr val="FFFFFF">
                          <a:alpha val="0"/>
                        </a:srgbClr>
                      </a:solidFill>
                    </a:ln>
                    <a:solidFill>
                      <a:schemeClr val="bg1"/>
                    </a:solidFill>
                    <a:effectLst/>
                    <a:uLnTx/>
                    <a:uFillTx/>
                    <a:ea typeface="Segoe UI" pitchFamily="34" charset="0"/>
                    <a:cs typeface="Segoe UI" pitchFamily="34" charset="0"/>
                  </a:endParaRPr>
                </a:p>
              </p:txBody>
            </p:sp>
          </p:grpSp>
          <p:sp>
            <p:nvSpPr>
              <p:cNvPr id="43" name="Rectangle 42"/>
              <p:cNvSpPr/>
              <p:nvPr/>
            </p:nvSpPr>
            <p:spPr bwMode="auto">
              <a:xfrm>
                <a:off x="1988473" y="5525875"/>
                <a:ext cx="325625" cy="193584"/>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4" name="Group 33"/>
            <p:cNvGrpSpPr/>
            <p:nvPr/>
          </p:nvGrpSpPr>
          <p:grpSpPr>
            <a:xfrm>
              <a:off x="10367610" y="3695698"/>
              <a:ext cx="454566" cy="270508"/>
              <a:chOff x="2776962" y="5334974"/>
              <a:chExt cx="454566" cy="270508"/>
            </a:xfrm>
          </p:grpSpPr>
          <p:sp>
            <p:nvSpPr>
              <p:cNvPr id="40" name="Freeform 39"/>
              <p:cNvSpPr>
                <a:spLocks noChangeAspect="1"/>
              </p:cNvSpPr>
              <p:nvPr/>
            </p:nvSpPr>
            <p:spPr>
              <a:xfrm>
                <a:off x="2776962" y="5334974"/>
                <a:ext cx="454566" cy="210559"/>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C00000"/>
              </a:solidFill>
              <a:ln w="10795" cap="flat" cmpd="sng" algn="ctr">
                <a:noFill/>
                <a:prstDash val="solid"/>
              </a:ln>
              <a:effectLst/>
            </p:spPr>
            <p:txBody>
              <a:bodyPr rot="0" spcFirstLastPara="0" vertOverflow="overflow" horzOverflow="overflow" vert="horz" wrap="square" lIns="93260" tIns="93260" rIns="93260" bIns="93260" numCol="1" spcCol="0" rtlCol="0" fromWordArt="0" anchor="b" anchorCtr="0" forceAA="0" compatLnSpc="1">
                <a:prstTxWarp prst="textNoShape">
                  <a:avLst/>
                </a:prstTxWarp>
                <a:noAutofit/>
              </a:bodyPr>
              <a:lstStyle/>
              <a:p>
                <a:pPr marL="0" marR="0" lvl="0" indent="0" algn="r" defTabSz="932597" eaLnBrk="1" fontAlgn="auto" latinLnBrk="0" hangingPunct="1">
                  <a:lnSpc>
                    <a:spcPct val="100000"/>
                  </a:lnSpc>
                  <a:spcBef>
                    <a:spcPts val="0"/>
                  </a:spcBef>
                  <a:spcAft>
                    <a:spcPts val="0"/>
                  </a:spcAft>
                  <a:buClrTx/>
                  <a:buSzTx/>
                  <a:buFontTx/>
                  <a:buNone/>
                  <a:tabLst/>
                  <a:defRPr/>
                </a:pPr>
                <a:endParaRPr kumimoji="0" lang="en-US" sz="1224" b="0" i="0" u="none" strike="noStrike" kern="0" cap="none" spc="0" normalizeH="0" baseline="0" noProof="0" dirty="0" err="1">
                  <a:ln>
                    <a:noFill/>
                  </a:ln>
                  <a:solidFill>
                    <a:schemeClr val="bg1"/>
                  </a:solidFill>
                  <a:effectLst/>
                  <a:uLnTx/>
                  <a:uFillTx/>
                  <a:ea typeface="+mn-ea"/>
                  <a:cs typeface="+mn-cs"/>
                </a:endParaRPr>
              </a:p>
            </p:txBody>
          </p:sp>
          <p:sp>
            <p:nvSpPr>
              <p:cNvPr id="41" name="Oval 40"/>
              <p:cNvSpPr>
                <a:spLocks noChangeAspect="1"/>
              </p:cNvSpPr>
              <p:nvPr/>
            </p:nvSpPr>
            <p:spPr bwMode="auto">
              <a:xfrm>
                <a:off x="2976813" y="5550618"/>
                <a:ext cx="54864" cy="54864"/>
              </a:xfrm>
              <a:prstGeom prst="ellipse">
                <a:avLst/>
              </a:prstGeom>
              <a:solidFill>
                <a:srgbClr val="C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grpSp>
        <p:grpSp>
          <p:nvGrpSpPr>
            <p:cNvPr id="35" name="Group 34"/>
            <p:cNvGrpSpPr/>
            <p:nvPr/>
          </p:nvGrpSpPr>
          <p:grpSpPr>
            <a:xfrm>
              <a:off x="10319799" y="3000273"/>
              <a:ext cx="550189" cy="341091"/>
              <a:chOff x="10006524" y="2822531"/>
              <a:chExt cx="550189" cy="341091"/>
            </a:xfrm>
          </p:grpSpPr>
          <p:grpSp>
            <p:nvGrpSpPr>
              <p:cNvPr id="36" name="Group 35"/>
              <p:cNvGrpSpPr/>
              <p:nvPr/>
            </p:nvGrpSpPr>
            <p:grpSpPr>
              <a:xfrm>
                <a:off x="10006524" y="2822531"/>
                <a:ext cx="550189" cy="341091"/>
                <a:chOff x="3770766" y="1894440"/>
                <a:chExt cx="3876018" cy="2402947"/>
              </a:xfrm>
            </p:grpSpPr>
            <p:sp>
              <p:nvSpPr>
                <p:cNvPr id="38" name="Freeform 37"/>
                <p:cNvSpPr/>
                <p:nvPr/>
              </p:nvSpPr>
              <p:spPr bwMode="auto">
                <a:xfrm>
                  <a:off x="3770766" y="1894440"/>
                  <a:ext cx="3876018" cy="2402947"/>
                </a:xfrm>
                <a:custGeom>
                  <a:avLst/>
                  <a:gdLst>
                    <a:gd name="connsiteX0" fmla="*/ 277735 w 3876018"/>
                    <a:gd name="connsiteY0" fmla="*/ 243977 h 2402947"/>
                    <a:gd name="connsiteX1" fmla="*/ 253185 w 3876018"/>
                    <a:gd name="connsiteY1" fmla="*/ 268527 h 2402947"/>
                    <a:gd name="connsiteX2" fmla="*/ 253185 w 3876018"/>
                    <a:gd name="connsiteY2" fmla="*/ 2134419 h 2402947"/>
                    <a:gd name="connsiteX3" fmla="*/ 277735 w 3876018"/>
                    <a:gd name="connsiteY3" fmla="*/ 2158969 h 2402947"/>
                    <a:gd name="connsiteX4" fmla="*/ 3598283 w 3876018"/>
                    <a:gd name="connsiteY4" fmla="*/ 2158969 h 2402947"/>
                    <a:gd name="connsiteX5" fmla="*/ 3622834 w 3876018"/>
                    <a:gd name="connsiteY5" fmla="*/ 2134419 h 2402947"/>
                    <a:gd name="connsiteX6" fmla="*/ 3622834 w 3876018"/>
                    <a:gd name="connsiteY6" fmla="*/ 268527 h 2402947"/>
                    <a:gd name="connsiteX7" fmla="*/ 3598283 w 3876018"/>
                    <a:gd name="connsiteY7" fmla="*/ 243977 h 2402947"/>
                    <a:gd name="connsiteX8" fmla="*/ 1936862 w 3876018"/>
                    <a:gd name="connsiteY8" fmla="*/ 71679 h 2402947"/>
                    <a:gd name="connsiteX9" fmla="*/ 1900286 w 3876018"/>
                    <a:gd name="connsiteY9" fmla="*/ 108255 h 2402947"/>
                    <a:gd name="connsiteX10" fmla="*/ 1936862 w 3876018"/>
                    <a:gd name="connsiteY10" fmla="*/ 144831 h 2402947"/>
                    <a:gd name="connsiteX11" fmla="*/ 1973438 w 3876018"/>
                    <a:gd name="connsiteY11" fmla="*/ 108255 h 2402947"/>
                    <a:gd name="connsiteX12" fmla="*/ 1936862 w 3876018"/>
                    <a:gd name="connsiteY12" fmla="*/ 71679 h 2402947"/>
                    <a:gd name="connsiteX13" fmla="*/ 67787 w 3876018"/>
                    <a:gd name="connsiteY13" fmla="*/ 0 h 2402947"/>
                    <a:gd name="connsiteX14" fmla="*/ 3808231 w 3876018"/>
                    <a:gd name="connsiteY14" fmla="*/ 0 h 2402947"/>
                    <a:gd name="connsiteX15" fmla="*/ 3876018 w 3876018"/>
                    <a:gd name="connsiteY15" fmla="*/ 67787 h 2402947"/>
                    <a:gd name="connsiteX16" fmla="*/ 3876018 w 3876018"/>
                    <a:gd name="connsiteY16" fmla="*/ 2335160 h 2402947"/>
                    <a:gd name="connsiteX17" fmla="*/ 3808231 w 3876018"/>
                    <a:gd name="connsiteY17" fmla="*/ 2402947 h 2402947"/>
                    <a:gd name="connsiteX18" fmla="*/ 67787 w 3876018"/>
                    <a:gd name="connsiteY18" fmla="*/ 2402947 h 2402947"/>
                    <a:gd name="connsiteX19" fmla="*/ 0 w 3876018"/>
                    <a:gd name="connsiteY19" fmla="*/ 2335160 h 2402947"/>
                    <a:gd name="connsiteX20" fmla="*/ 0 w 3876018"/>
                    <a:gd name="connsiteY20" fmla="*/ 67787 h 2402947"/>
                    <a:gd name="connsiteX21" fmla="*/ 67787 w 3876018"/>
                    <a:gd name="connsiteY21" fmla="*/ 0 h 240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76018" h="2402947">
                      <a:moveTo>
                        <a:pt x="277735" y="243977"/>
                      </a:moveTo>
                      <a:cubicBezTo>
                        <a:pt x="264177" y="243977"/>
                        <a:pt x="253185" y="254969"/>
                        <a:pt x="253185" y="268527"/>
                      </a:cubicBezTo>
                      <a:lnTo>
                        <a:pt x="253185" y="2134419"/>
                      </a:lnTo>
                      <a:cubicBezTo>
                        <a:pt x="253185" y="2147977"/>
                        <a:pt x="264177" y="2158969"/>
                        <a:pt x="277735" y="2158969"/>
                      </a:cubicBezTo>
                      <a:lnTo>
                        <a:pt x="3598283" y="2158969"/>
                      </a:lnTo>
                      <a:cubicBezTo>
                        <a:pt x="3611842" y="2158969"/>
                        <a:pt x="3622834" y="2147977"/>
                        <a:pt x="3622834" y="2134419"/>
                      </a:cubicBezTo>
                      <a:lnTo>
                        <a:pt x="3622834" y="268527"/>
                      </a:lnTo>
                      <a:cubicBezTo>
                        <a:pt x="3622834" y="254969"/>
                        <a:pt x="3611842" y="243977"/>
                        <a:pt x="3598283" y="243977"/>
                      </a:cubicBezTo>
                      <a:close/>
                      <a:moveTo>
                        <a:pt x="1936862" y="71679"/>
                      </a:moveTo>
                      <a:cubicBezTo>
                        <a:pt x="1916662" y="71679"/>
                        <a:pt x="1900286" y="88055"/>
                        <a:pt x="1900286" y="108255"/>
                      </a:cubicBezTo>
                      <a:cubicBezTo>
                        <a:pt x="1900286" y="128455"/>
                        <a:pt x="1916662" y="144831"/>
                        <a:pt x="1936862" y="144831"/>
                      </a:cubicBezTo>
                      <a:cubicBezTo>
                        <a:pt x="1957062" y="144831"/>
                        <a:pt x="1973438" y="128455"/>
                        <a:pt x="1973438" y="108255"/>
                      </a:cubicBezTo>
                      <a:cubicBezTo>
                        <a:pt x="1973438" y="88055"/>
                        <a:pt x="1957062" y="71679"/>
                        <a:pt x="1936862" y="71679"/>
                      </a:cubicBezTo>
                      <a:close/>
                      <a:moveTo>
                        <a:pt x="67787" y="0"/>
                      </a:moveTo>
                      <a:lnTo>
                        <a:pt x="3808231" y="0"/>
                      </a:lnTo>
                      <a:cubicBezTo>
                        <a:pt x="3845668" y="0"/>
                        <a:pt x="3876018" y="30350"/>
                        <a:pt x="3876018" y="67787"/>
                      </a:cubicBezTo>
                      <a:lnTo>
                        <a:pt x="3876018" y="2335160"/>
                      </a:lnTo>
                      <a:cubicBezTo>
                        <a:pt x="3876018" y="2372597"/>
                        <a:pt x="3845668" y="2402947"/>
                        <a:pt x="3808231" y="2402947"/>
                      </a:cubicBezTo>
                      <a:lnTo>
                        <a:pt x="67787" y="2402947"/>
                      </a:lnTo>
                      <a:cubicBezTo>
                        <a:pt x="30350" y="2402947"/>
                        <a:pt x="0" y="2372597"/>
                        <a:pt x="0" y="2335160"/>
                      </a:cubicBezTo>
                      <a:lnTo>
                        <a:pt x="0" y="67787"/>
                      </a:lnTo>
                      <a:cubicBezTo>
                        <a:pt x="0" y="30350"/>
                        <a:pt x="30350" y="0"/>
                        <a:pt x="67787" y="0"/>
                      </a:cubicBezTo>
                      <a:close/>
                    </a:path>
                  </a:pathLst>
                </a:custGeom>
                <a:solidFill>
                  <a:srgbClr val="505050">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marR="0" lvl="0" indent="-342834" algn="ctr" defTabSz="932293" eaLnBrk="1" fontAlgn="auto" latinLnBrk="0" hangingPunct="1">
                    <a:lnSpc>
                      <a:spcPct val="100000"/>
                    </a:lnSpc>
                    <a:spcBef>
                      <a:spcPts val="0"/>
                    </a:spcBef>
                    <a:spcAft>
                      <a:spcPts val="0"/>
                    </a:spcAft>
                    <a:buClrTx/>
                    <a:buSzTx/>
                    <a:buFont typeface="Wingdings 3" panose="05040102010807070707" pitchFamily="18" charset="2"/>
                    <a:buChar char="Æ"/>
                    <a:tabLst/>
                    <a:defRPr/>
                  </a:pPr>
                  <a:endParaRPr kumimoji="0" lang="en-IN" sz="2000" b="1" i="0" u="none" strike="noStrike" kern="0" cap="none" spc="0" normalizeH="0" baseline="0" noProof="0" dirty="0" err="1">
                    <a:ln>
                      <a:noFill/>
                    </a:ln>
                    <a:solidFill>
                      <a:schemeClr val="bg1"/>
                    </a:solidFill>
                    <a:effectLst/>
                    <a:uLnTx/>
                    <a:uFillTx/>
                    <a:ea typeface="Segoe UI" pitchFamily="34" charset="0"/>
                    <a:cs typeface="Segoe UI" pitchFamily="34" charset="0"/>
                  </a:endParaRPr>
                </a:p>
              </p:txBody>
            </p:sp>
            <p:pic>
              <p:nvPicPr>
                <p:cNvPr id="39" name="Picture 31" descr="E:\Eric Suchiang FD\Icons\Metro Icon\Metro icons ALL WHITE\start_windows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1707" y="4080893"/>
                  <a:ext cx="216493" cy="216493"/>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36"/>
              <p:cNvPicPr>
                <a:picLocks noChangeAspect="1"/>
              </p:cNvPicPr>
              <p:nvPr/>
            </p:nvPicPr>
            <p:blipFill rotWithShape="1">
              <a:blip r:embed="rId4"/>
              <a:srcRect r="4671" b="3054"/>
              <a:stretch/>
            </p:blipFill>
            <p:spPr>
              <a:xfrm>
                <a:off x="10041547" y="2854916"/>
                <a:ext cx="476455" cy="277975"/>
              </a:xfrm>
              <a:prstGeom prst="rect">
                <a:avLst/>
              </a:prstGeom>
              <a:noFill/>
              <a:ln w="9525">
                <a:solidFill>
                  <a:srgbClr val="D2D2D2">
                    <a:lumMod val="50000"/>
                  </a:srgbClr>
                </a:solidFill>
              </a:ln>
            </p:spPr>
          </p:pic>
        </p:grpSp>
      </p:grpSp>
      <p:sp>
        <p:nvSpPr>
          <p:cNvPr id="49" name="Isosceles Triangle 48"/>
          <p:cNvSpPr/>
          <p:nvPr/>
        </p:nvSpPr>
        <p:spPr bwMode="auto">
          <a:xfrm rot="5400000">
            <a:off x="2927368" y="3419295"/>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sp>
        <p:nvSpPr>
          <p:cNvPr id="62" name="Rectangle 442"/>
          <p:cNvSpPr>
            <a:spLocks noChangeArrowheads="1"/>
          </p:cNvSpPr>
          <p:nvPr/>
        </p:nvSpPr>
        <p:spPr bwMode="auto">
          <a:xfrm>
            <a:off x="7575786" y="2665652"/>
            <a:ext cx="43922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bg1"/>
                </a:solidFill>
                <a:effectLst/>
                <a:latin typeface="+mn-lt"/>
              </a:rPr>
              <a:t>PaaS</a:t>
            </a:r>
            <a:endParaRPr kumimoji="0" lang="en-US" altLang="en-US" sz="2000" b="0" i="0" u="none" strike="noStrike" cap="none" normalizeH="0" baseline="0" dirty="0">
              <a:ln>
                <a:noFill/>
              </a:ln>
              <a:solidFill>
                <a:schemeClr val="bg1"/>
              </a:solidFill>
              <a:effectLst/>
              <a:latin typeface="+mn-lt"/>
            </a:endParaRPr>
          </a:p>
        </p:txBody>
      </p:sp>
      <p:sp>
        <p:nvSpPr>
          <p:cNvPr id="63" name="Line 439"/>
          <p:cNvSpPr>
            <a:spLocks noChangeShapeType="1"/>
          </p:cNvSpPr>
          <p:nvPr/>
        </p:nvSpPr>
        <p:spPr bwMode="auto">
          <a:xfrm>
            <a:off x="5254722" y="2712713"/>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7" name="Rectangle 66"/>
          <p:cNvSpPr/>
          <p:nvPr/>
        </p:nvSpPr>
        <p:spPr bwMode="auto">
          <a:xfrm>
            <a:off x="4373431" y="2499932"/>
            <a:ext cx="1910669" cy="705424"/>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8" name="Rectangle 383"/>
          <p:cNvSpPr>
            <a:spLocks noChangeArrowheads="1"/>
          </p:cNvSpPr>
          <p:nvPr/>
        </p:nvSpPr>
        <p:spPr bwMode="auto">
          <a:xfrm>
            <a:off x="4451536" y="2626890"/>
            <a:ext cx="181299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SQL Server </a:t>
            </a:r>
            <a:br>
              <a:rPr lang="en-US" altLang="en-US" sz="1600" dirty="0">
                <a:solidFill>
                  <a:schemeClr val="bg1"/>
                </a:solidFill>
                <a:latin typeface="+mn-lt"/>
                <a:cs typeface="Segoe UI Semilight" panose="020B0402040204020203" pitchFamily="34" charset="0"/>
              </a:rPr>
            </a:br>
            <a:r>
              <a:rPr lang="en-US" altLang="en-US" sz="1600" dirty="0">
                <a:solidFill>
                  <a:schemeClr val="bg1"/>
                </a:solidFill>
                <a:latin typeface="+mn-lt"/>
                <a:cs typeface="Segoe UI Semilight" panose="020B0402040204020203" pitchFamily="34" charset="0"/>
              </a:rPr>
              <a:t>Integration Services</a:t>
            </a:r>
          </a:p>
        </p:txBody>
      </p:sp>
      <p:sp>
        <p:nvSpPr>
          <p:cNvPr id="69" name="Freeform 9"/>
          <p:cNvSpPr>
            <a:spLocks noChangeAspect="1" noEditPoints="1"/>
          </p:cNvSpPr>
          <p:nvPr/>
        </p:nvSpPr>
        <p:spPr bwMode="black">
          <a:xfrm>
            <a:off x="5675473" y="3347708"/>
            <a:ext cx="497955" cy="403757"/>
          </a:xfrm>
          <a:custGeom>
            <a:avLst/>
            <a:gdLst>
              <a:gd name="T0" fmla="*/ 600 w 1107"/>
              <a:gd name="T1" fmla="*/ 625 h 897"/>
              <a:gd name="T2" fmla="*/ 649 w 1107"/>
              <a:gd name="T3" fmla="*/ 567 h 897"/>
              <a:gd name="T4" fmla="*/ 727 w 1107"/>
              <a:gd name="T5" fmla="*/ 482 h 897"/>
              <a:gd name="T6" fmla="*/ 601 w 1107"/>
              <a:gd name="T7" fmla="*/ 434 h 897"/>
              <a:gd name="T8" fmla="*/ 628 w 1107"/>
              <a:gd name="T9" fmla="*/ 305 h 897"/>
              <a:gd name="T10" fmla="*/ 547 w 1107"/>
              <a:gd name="T11" fmla="*/ 240 h 897"/>
              <a:gd name="T12" fmla="*/ 427 w 1107"/>
              <a:gd name="T13" fmla="*/ 287 h 897"/>
              <a:gd name="T14" fmla="*/ 368 w 1107"/>
              <a:gd name="T15" fmla="*/ 170 h 897"/>
              <a:gd name="T16" fmla="*/ 285 w 1107"/>
              <a:gd name="T17" fmla="*/ 263 h 897"/>
              <a:gd name="T18" fmla="*/ 241 w 1107"/>
              <a:gd name="T19" fmla="*/ 313 h 897"/>
              <a:gd name="T20" fmla="*/ 139 w 1107"/>
              <a:gd name="T21" fmla="*/ 281 h 897"/>
              <a:gd name="T22" fmla="*/ 79 w 1107"/>
              <a:gd name="T23" fmla="*/ 355 h 897"/>
              <a:gd name="T24" fmla="*/ 132 w 1107"/>
              <a:gd name="T25" fmla="*/ 446 h 897"/>
              <a:gd name="T26" fmla="*/ 83 w 1107"/>
              <a:gd name="T27" fmla="*/ 505 h 897"/>
              <a:gd name="T28" fmla="*/ 5 w 1107"/>
              <a:gd name="T29" fmla="*/ 590 h 897"/>
              <a:gd name="T30" fmla="*/ 132 w 1107"/>
              <a:gd name="T31" fmla="*/ 638 h 897"/>
              <a:gd name="T32" fmla="*/ 145 w 1107"/>
              <a:gd name="T33" fmla="*/ 669 h 897"/>
              <a:gd name="T34" fmla="*/ 110 w 1107"/>
              <a:gd name="T35" fmla="*/ 793 h 897"/>
              <a:gd name="T36" fmla="*/ 230 w 1107"/>
              <a:gd name="T37" fmla="*/ 781 h 897"/>
              <a:gd name="T38" fmla="*/ 306 w 1107"/>
              <a:gd name="T39" fmla="*/ 785 h 897"/>
              <a:gd name="T40" fmla="*/ 346 w 1107"/>
              <a:gd name="T41" fmla="*/ 878 h 897"/>
              <a:gd name="T42" fmla="*/ 440 w 1107"/>
              <a:gd name="T43" fmla="*/ 872 h 897"/>
              <a:gd name="T44" fmla="*/ 466 w 1107"/>
              <a:gd name="T45" fmla="*/ 764 h 897"/>
              <a:gd name="T46" fmla="*/ 539 w 1107"/>
              <a:gd name="T47" fmla="*/ 755 h 897"/>
              <a:gd name="T48" fmla="*/ 659 w 1107"/>
              <a:gd name="T49" fmla="*/ 743 h 897"/>
              <a:gd name="T50" fmla="*/ 263 w 1107"/>
              <a:gd name="T51" fmla="*/ 452 h 897"/>
              <a:gd name="T52" fmla="*/ 281 w 1107"/>
              <a:gd name="T53" fmla="*/ 633 h 897"/>
              <a:gd name="T54" fmla="*/ 1002 w 1107"/>
              <a:gd name="T55" fmla="*/ 332 h 897"/>
              <a:gd name="T56" fmla="*/ 1043 w 1107"/>
              <a:gd name="T57" fmla="*/ 304 h 897"/>
              <a:gd name="T58" fmla="*/ 1107 w 1107"/>
              <a:gd name="T59" fmla="*/ 266 h 897"/>
              <a:gd name="T60" fmla="*/ 1037 w 1107"/>
              <a:gd name="T61" fmla="*/ 213 h 897"/>
              <a:gd name="T62" fmla="*/ 1077 w 1107"/>
              <a:gd name="T63" fmla="*/ 138 h 897"/>
              <a:gd name="T64" fmla="*/ 1038 w 1107"/>
              <a:gd name="T65" fmla="*/ 83 h 897"/>
              <a:gd name="T66" fmla="*/ 956 w 1107"/>
              <a:gd name="T67" fmla="*/ 91 h 897"/>
              <a:gd name="T68" fmla="*/ 940 w 1107"/>
              <a:gd name="T69" fmla="*/ 7 h 897"/>
              <a:gd name="T70" fmla="*/ 872 w 1107"/>
              <a:gd name="T71" fmla="*/ 50 h 897"/>
              <a:gd name="T72" fmla="*/ 836 w 1107"/>
              <a:gd name="T73" fmla="*/ 74 h 897"/>
              <a:gd name="T74" fmla="*/ 778 w 1107"/>
              <a:gd name="T75" fmla="*/ 35 h 897"/>
              <a:gd name="T76" fmla="*/ 728 w 1107"/>
              <a:gd name="T77" fmla="*/ 70 h 897"/>
              <a:gd name="T78" fmla="*/ 744 w 1107"/>
              <a:gd name="T79" fmla="*/ 136 h 897"/>
              <a:gd name="T80" fmla="*/ 703 w 1107"/>
              <a:gd name="T81" fmla="*/ 164 h 897"/>
              <a:gd name="T82" fmla="*/ 640 w 1107"/>
              <a:gd name="T83" fmla="*/ 203 h 897"/>
              <a:gd name="T84" fmla="*/ 710 w 1107"/>
              <a:gd name="T85" fmla="*/ 255 h 897"/>
              <a:gd name="T86" fmla="*/ 712 w 1107"/>
              <a:gd name="T87" fmla="*/ 277 h 897"/>
              <a:gd name="T88" fmla="*/ 668 w 1107"/>
              <a:gd name="T89" fmla="*/ 347 h 897"/>
              <a:gd name="T90" fmla="*/ 745 w 1107"/>
              <a:gd name="T91" fmla="*/ 361 h 897"/>
              <a:gd name="T92" fmla="*/ 791 w 1107"/>
              <a:gd name="T93" fmla="*/ 377 h 897"/>
              <a:gd name="T94" fmla="*/ 799 w 1107"/>
              <a:gd name="T95" fmla="*/ 443 h 897"/>
              <a:gd name="T96" fmla="*/ 859 w 1107"/>
              <a:gd name="T97" fmla="*/ 456 h 897"/>
              <a:gd name="T98" fmla="*/ 894 w 1107"/>
              <a:gd name="T99" fmla="*/ 393 h 897"/>
              <a:gd name="T100" fmla="*/ 941 w 1107"/>
              <a:gd name="T101" fmla="*/ 401 h 897"/>
              <a:gd name="T102" fmla="*/ 1018 w 1107"/>
              <a:gd name="T103" fmla="*/ 415 h 897"/>
              <a:gd name="T104" fmla="*/ 825 w 1107"/>
              <a:gd name="T105" fmla="*/ 164 h 897"/>
              <a:gd name="T106" fmla="*/ 803 w 1107"/>
              <a:gd name="T107" fmla="*/ 279 h 8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07" h="897">
                <a:moveTo>
                  <a:pt x="654" y="716"/>
                </a:moveTo>
                <a:cubicBezTo>
                  <a:pt x="616" y="670"/>
                  <a:pt x="616" y="670"/>
                  <a:pt x="616" y="670"/>
                </a:cubicBezTo>
                <a:cubicBezTo>
                  <a:pt x="593" y="654"/>
                  <a:pt x="603" y="638"/>
                  <a:pt x="600" y="625"/>
                </a:cubicBezTo>
                <a:cubicBezTo>
                  <a:pt x="600" y="625"/>
                  <a:pt x="600" y="625"/>
                  <a:pt x="600" y="625"/>
                </a:cubicBezTo>
                <a:cubicBezTo>
                  <a:pt x="605" y="617"/>
                  <a:pt x="611" y="609"/>
                  <a:pt x="608" y="596"/>
                </a:cubicBezTo>
                <a:cubicBezTo>
                  <a:pt x="618" y="580"/>
                  <a:pt x="623" y="572"/>
                  <a:pt x="649" y="567"/>
                </a:cubicBezTo>
                <a:cubicBezTo>
                  <a:pt x="715" y="553"/>
                  <a:pt x="715" y="553"/>
                  <a:pt x="715" y="553"/>
                </a:cubicBezTo>
                <a:cubicBezTo>
                  <a:pt x="728" y="550"/>
                  <a:pt x="733" y="542"/>
                  <a:pt x="730" y="529"/>
                </a:cubicBezTo>
                <a:cubicBezTo>
                  <a:pt x="727" y="482"/>
                  <a:pt x="727" y="482"/>
                  <a:pt x="727" y="482"/>
                </a:cubicBezTo>
                <a:cubicBezTo>
                  <a:pt x="724" y="469"/>
                  <a:pt x="717" y="463"/>
                  <a:pt x="701" y="453"/>
                </a:cubicBezTo>
                <a:cubicBezTo>
                  <a:pt x="641" y="459"/>
                  <a:pt x="641" y="459"/>
                  <a:pt x="641" y="459"/>
                </a:cubicBezTo>
                <a:cubicBezTo>
                  <a:pt x="620" y="457"/>
                  <a:pt x="604" y="447"/>
                  <a:pt x="601" y="434"/>
                </a:cubicBezTo>
                <a:cubicBezTo>
                  <a:pt x="598" y="421"/>
                  <a:pt x="590" y="416"/>
                  <a:pt x="580" y="397"/>
                </a:cubicBezTo>
                <a:cubicBezTo>
                  <a:pt x="577" y="384"/>
                  <a:pt x="574" y="371"/>
                  <a:pt x="584" y="355"/>
                </a:cubicBezTo>
                <a:cubicBezTo>
                  <a:pt x="628" y="305"/>
                  <a:pt x="628" y="305"/>
                  <a:pt x="628" y="305"/>
                </a:cubicBezTo>
                <a:cubicBezTo>
                  <a:pt x="634" y="297"/>
                  <a:pt x="631" y="284"/>
                  <a:pt x="623" y="279"/>
                </a:cubicBezTo>
                <a:cubicBezTo>
                  <a:pt x="581" y="240"/>
                  <a:pt x="581" y="240"/>
                  <a:pt x="581" y="240"/>
                </a:cubicBezTo>
                <a:cubicBezTo>
                  <a:pt x="573" y="235"/>
                  <a:pt x="560" y="238"/>
                  <a:pt x="547" y="240"/>
                </a:cubicBezTo>
                <a:cubicBezTo>
                  <a:pt x="503" y="291"/>
                  <a:pt x="503" y="291"/>
                  <a:pt x="503" y="291"/>
                </a:cubicBezTo>
                <a:cubicBezTo>
                  <a:pt x="484" y="302"/>
                  <a:pt x="471" y="304"/>
                  <a:pt x="463" y="299"/>
                </a:cubicBezTo>
                <a:cubicBezTo>
                  <a:pt x="456" y="294"/>
                  <a:pt x="435" y="292"/>
                  <a:pt x="427" y="287"/>
                </a:cubicBezTo>
                <a:cubicBezTo>
                  <a:pt x="419" y="282"/>
                  <a:pt x="403" y="271"/>
                  <a:pt x="400" y="258"/>
                </a:cubicBezTo>
                <a:cubicBezTo>
                  <a:pt x="386" y="193"/>
                  <a:pt x="386" y="193"/>
                  <a:pt x="386" y="193"/>
                </a:cubicBezTo>
                <a:cubicBezTo>
                  <a:pt x="384" y="180"/>
                  <a:pt x="368" y="170"/>
                  <a:pt x="368" y="170"/>
                </a:cubicBezTo>
                <a:cubicBezTo>
                  <a:pt x="308" y="176"/>
                  <a:pt x="308" y="176"/>
                  <a:pt x="308" y="176"/>
                </a:cubicBezTo>
                <a:cubicBezTo>
                  <a:pt x="308" y="176"/>
                  <a:pt x="289" y="187"/>
                  <a:pt x="292" y="200"/>
                </a:cubicBezTo>
                <a:cubicBezTo>
                  <a:pt x="285" y="263"/>
                  <a:pt x="285" y="263"/>
                  <a:pt x="285" y="263"/>
                </a:cubicBezTo>
                <a:cubicBezTo>
                  <a:pt x="291" y="289"/>
                  <a:pt x="277" y="292"/>
                  <a:pt x="272" y="300"/>
                </a:cubicBezTo>
                <a:cubicBezTo>
                  <a:pt x="272" y="300"/>
                  <a:pt x="272" y="300"/>
                  <a:pt x="267" y="308"/>
                </a:cubicBezTo>
                <a:cubicBezTo>
                  <a:pt x="259" y="302"/>
                  <a:pt x="246" y="305"/>
                  <a:pt x="241" y="313"/>
                </a:cubicBezTo>
                <a:cubicBezTo>
                  <a:pt x="236" y="321"/>
                  <a:pt x="236" y="321"/>
                  <a:pt x="236" y="321"/>
                </a:cubicBezTo>
                <a:cubicBezTo>
                  <a:pt x="223" y="324"/>
                  <a:pt x="210" y="327"/>
                  <a:pt x="194" y="317"/>
                </a:cubicBezTo>
                <a:cubicBezTo>
                  <a:pt x="139" y="281"/>
                  <a:pt x="139" y="281"/>
                  <a:pt x="139" y="281"/>
                </a:cubicBezTo>
                <a:cubicBezTo>
                  <a:pt x="131" y="276"/>
                  <a:pt x="110" y="273"/>
                  <a:pt x="104" y="281"/>
                </a:cubicBezTo>
                <a:cubicBezTo>
                  <a:pt x="79" y="321"/>
                  <a:pt x="79" y="321"/>
                  <a:pt x="79" y="321"/>
                </a:cubicBezTo>
                <a:cubicBezTo>
                  <a:pt x="66" y="324"/>
                  <a:pt x="68" y="337"/>
                  <a:pt x="79" y="355"/>
                </a:cubicBezTo>
                <a:cubicBezTo>
                  <a:pt x="121" y="394"/>
                  <a:pt x="121" y="394"/>
                  <a:pt x="121" y="394"/>
                </a:cubicBezTo>
                <a:cubicBezTo>
                  <a:pt x="140" y="417"/>
                  <a:pt x="135" y="425"/>
                  <a:pt x="132" y="446"/>
                </a:cubicBezTo>
                <a:cubicBezTo>
                  <a:pt x="132" y="446"/>
                  <a:pt x="132" y="446"/>
                  <a:pt x="132" y="446"/>
                </a:cubicBezTo>
                <a:cubicBezTo>
                  <a:pt x="127" y="454"/>
                  <a:pt x="122" y="462"/>
                  <a:pt x="117" y="470"/>
                </a:cubicBezTo>
                <a:cubicBezTo>
                  <a:pt x="117" y="470"/>
                  <a:pt x="117" y="470"/>
                  <a:pt x="117" y="470"/>
                </a:cubicBezTo>
                <a:cubicBezTo>
                  <a:pt x="120" y="483"/>
                  <a:pt x="109" y="499"/>
                  <a:pt x="83" y="505"/>
                </a:cubicBezTo>
                <a:cubicBezTo>
                  <a:pt x="23" y="511"/>
                  <a:pt x="23" y="511"/>
                  <a:pt x="23" y="511"/>
                </a:cubicBezTo>
                <a:cubicBezTo>
                  <a:pt x="10" y="514"/>
                  <a:pt x="0" y="529"/>
                  <a:pt x="2" y="543"/>
                </a:cubicBezTo>
                <a:cubicBezTo>
                  <a:pt x="5" y="590"/>
                  <a:pt x="5" y="590"/>
                  <a:pt x="5" y="590"/>
                </a:cubicBezTo>
                <a:cubicBezTo>
                  <a:pt x="8" y="603"/>
                  <a:pt x="16" y="608"/>
                  <a:pt x="37" y="610"/>
                </a:cubicBezTo>
                <a:cubicBezTo>
                  <a:pt x="92" y="612"/>
                  <a:pt x="92" y="612"/>
                  <a:pt x="92" y="612"/>
                </a:cubicBezTo>
                <a:cubicBezTo>
                  <a:pt x="113" y="614"/>
                  <a:pt x="129" y="625"/>
                  <a:pt x="132" y="638"/>
                </a:cubicBezTo>
                <a:cubicBezTo>
                  <a:pt x="132" y="638"/>
                  <a:pt x="132" y="638"/>
                  <a:pt x="132" y="638"/>
                </a:cubicBezTo>
                <a:cubicBezTo>
                  <a:pt x="140" y="643"/>
                  <a:pt x="142" y="656"/>
                  <a:pt x="150" y="661"/>
                </a:cubicBezTo>
                <a:cubicBezTo>
                  <a:pt x="145" y="669"/>
                  <a:pt x="145" y="669"/>
                  <a:pt x="145" y="669"/>
                </a:cubicBezTo>
                <a:cubicBezTo>
                  <a:pt x="153" y="674"/>
                  <a:pt x="156" y="687"/>
                  <a:pt x="140" y="711"/>
                </a:cubicBezTo>
                <a:cubicBezTo>
                  <a:pt x="109" y="759"/>
                  <a:pt x="109" y="759"/>
                  <a:pt x="109" y="759"/>
                </a:cubicBezTo>
                <a:cubicBezTo>
                  <a:pt x="99" y="775"/>
                  <a:pt x="102" y="788"/>
                  <a:pt x="110" y="793"/>
                </a:cubicBezTo>
                <a:cubicBezTo>
                  <a:pt x="152" y="832"/>
                  <a:pt x="152" y="832"/>
                  <a:pt x="152" y="832"/>
                </a:cubicBezTo>
                <a:cubicBezTo>
                  <a:pt x="160" y="837"/>
                  <a:pt x="173" y="834"/>
                  <a:pt x="178" y="826"/>
                </a:cubicBezTo>
                <a:cubicBezTo>
                  <a:pt x="230" y="781"/>
                  <a:pt x="230" y="781"/>
                  <a:pt x="230" y="781"/>
                </a:cubicBezTo>
                <a:cubicBezTo>
                  <a:pt x="248" y="770"/>
                  <a:pt x="261" y="767"/>
                  <a:pt x="269" y="772"/>
                </a:cubicBezTo>
                <a:cubicBezTo>
                  <a:pt x="269" y="772"/>
                  <a:pt x="269" y="772"/>
                  <a:pt x="269" y="772"/>
                </a:cubicBezTo>
                <a:cubicBezTo>
                  <a:pt x="282" y="769"/>
                  <a:pt x="298" y="779"/>
                  <a:pt x="306" y="785"/>
                </a:cubicBezTo>
                <a:cubicBezTo>
                  <a:pt x="306" y="785"/>
                  <a:pt x="306" y="785"/>
                  <a:pt x="306" y="785"/>
                </a:cubicBezTo>
                <a:cubicBezTo>
                  <a:pt x="319" y="782"/>
                  <a:pt x="327" y="787"/>
                  <a:pt x="332" y="813"/>
                </a:cubicBezTo>
                <a:cubicBezTo>
                  <a:pt x="346" y="878"/>
                  <a:pt x="346" y="878"/>
                  <a:pt x="346" y="878"/>
                </a:cubicBezTo>
                <a:cubicBezTo>
                  <a:pt x="349" y="892"/>
                  <a:pt x="357" y="897"/>
                  <a:pt x="370" y="894"/>
                </a:cubicBezTo>
                <a:cubicBezTo>
                  <a:pt x="425" y="896"/>
                  <a:pt x="425" y="896"/>
                  <a:pt x="425" y="896"/>
                </a:cubicBezTo>
                <a:cubicBezTo>
                  <a:pt x="430" y="888"/>
                  <a:pt x="443" y="885"/>
                  <a:pt x="440" y="872"/>
                </a:cubicBezTo>
                <a:cubicBezTo>
                  <a:pt x="440" y="804"/>
                  <a:pt x="440" y="804"/>
                  <a:pt x="440" y="804"/>
                </a:cubicBezTo>
                <a:cubicBezTo>
                  <a:pt x="442" y="783"/>
                  <a:pt x="460" y="772"/>
                  <a:pt x="466" y="764"/>
                </a:cubicBezTo>
                <a:cubicBezTo>
                  <a:pt x="466" y="764"/>
                  <a:pt x="466" y="764"/>
                  <a:pt x="466" y="764"/>
                </a:cubicBezTo>
                <a:cubicBezTo>
                  <a:pt x="479" y="761"/>
                  <a:pt x="492" y="758"/>
                  <a:pt x="497" y="750"/>
                </a:cubicBezTo>
                <a:cubicBezTo>
                  <a:pt x="497" y="750"/>
                  <a:pt x="497" y="750"/>
                  <a:pt x="497" y="750"/>
                </a:cubicBezTo>
                <a:cubicBezTo>
                  <a:pt x="510" y="747"/>
                  <a:pt x="523" y="745"/>
                  <a:pt x="539" y="755"/>
                </a:cubicBezTo>
                <a:cubicBezTo>
                  <a:pt x="594" y="791"/>
                  <a:pt x="594" y="791"/>
                  <a:pt x="594" y="791"/>
                </a:cubicBezTo>
                <a:cubicBezTo>
                  <a:pt x="602" y="796"/>
                  <a:pt x="623" y="798"/>
                  <a:pt x="628" y="790"/>
                </a:cubicBezTo>
                <a:cubicBezTo>
                  <a:pt x="659" y="743"/>
                  <a:pt x="659" y="743"/>
                  <a:pt x="659" y="743"/>
                </a:cubicBezTo>
                <a:cubicBezTo>
                  <a:pt x="659" y="743"/>
                  <a:pt x="669" y="727"/>
                  <a:pt x="654" y="716"/>
                </a:cubicBezTo>
                <a:close/>
                <a:moveTo>
                  <a:pt x="281" y="633"/>
                </a:moveTo>
                <a:cubicBezTo>
                  <a:pt x="223" y="584"/>
                  <a:pt x="219" y="502"/>
                  <a:pt x="263" y="452"/>
                </a:cubicBezTo>
                <a:cubicBezTo>
                  <a:pt x="313" y="393"/>
                  <a:pt x="399" y="382"/>
                  <a:pt x="457" y="431"/>
                </a:cubicBezTo>
                <a:cubicBezTo>
                  <a:pt x="507" y="475"/>
                  <a:pt x="518" y="561"/>
                  <a:pt x="469" y="619"/>
                </a:cubicBezTo>
                <a:cubicBezTo>
                  <a:pt x="420" y="678"/>
                  <a:pt x="339" y="682"/>
                  <a:pt x="281" y="633"/>
                </a:cubicBezTo>
                <a:close/>
                <a:moveTo>
                  <a:pt x="1019" y="398"/>
                </a:moveTo>
                <a:cubicBezTo>
                  <a:pt x="1004" y="362"/>
                  <a:pt x="1004" y="362"/>
                  <a:pt x="1004" y="362"/>
                </a:cubicBezTo>
                <a:cubicBezTo>
                  <a:pt x="992" y="348"/>
                  <a:pt x="1002" y="340"/>
                  <a:pt x="1002" y="332"/>
                </a:cubicBezTo>
                <a:cubicBezTo>
                  <a:pt x="1002" y="332"/>
                  <a:pt x="1002" y="332"/>
                  <a:pt x="1002" y="332"/>
                </a:cubicBezTo>
                <a:cubicBezTo>
                  <a:pt x="1007" y="328"/>
                  <a:pt x="1011" y="324"/>
                  <a:pt x="1012" y="315"/>
                </a:cubicBezTo>
                <a:cubicBezTo>
                  <a:pt x="1021" y="307"/>
                  <a:pt x="1026" y="303"/>
                  <a:pt x="1043" y="304"/>
                </a:cubicBezTo>
                <a:cubicBezTo>
                  <a:pt x="1086" y="307"/>
                  <a:pt x="1086" y="307"/>
                  <a:pt x="1086" y="307"/>
                </a:cubicBezTo>
                <a:cubicBezTo>
                  <a:pt x="1095" y="308"/>
                  <a:pt x="1099" y="304"/>
                  <a:pt x="1100" y="295"/>
                </a:cubicBezTo>
                <a:cubicBezTo>
                  <a:pt x="1107" y="266"/>
                  <a:pt x="1107" y="266"/>
                  <a:pt x="1107" y="266"/>
                </a:cubicBezTo>
                <a:cubicBezTo>
                  <a:pt x="1107" y="257"/>
                  <a:pt x="1103" y="252"/>
                  <a:pt x="1095" y="243"/>
                </a:cubicBezTo>
                <a:cubicBezTo>
                  <a:pt x="1057" y="236"/>
                  <a:pt x="1057" y="236"/>
                  <a:pt x="1057" y="236"/>
                </a:cubicBezTo>
                <a:cubicBezTo>
                  <a:pt x="1044" y="231"/>
                  <a:pt x="1036" y="222"/>
                  <a:pt x="1037" y="213"/>
                </a:cubicBezTo>
                <a:cubicBezTo>
                  <a:pt x="1038" y="205"/>
                  <a:pt x="1034" y="200"/>
                  <a:pt x="1030" y="187"/>
                </a:cubicBezTo>
                <a:cubicBezTo>
                  <a:pt x="1031" y="178"/>
                  <a:pt x="1032" y="170"/>
                  <a:pt x="1041" y="162"/>
                </a:cubicBezTo>
                <a:cubicBezTo>
                  <a:pt x="1077" y="138"/>
                  <a:pt x="1077" y="138"/>
                  <a:pt x="1077" y="138"/>
                </a:cubicBezTo>
                <a:cubicBezTo>
                  <a:pt x="1082" y="134"/>
                  <a:pt x="1083" y="126"/>
                  <a:pt x="1079" y="121"/>
                </a:cubicBezTo>
                <a:cubicBezTo>
                  <a:pt x="1059" y="89"/>
                  <a:pt x="1059" y="89"/>
                  <a:pt x="1059" y="89"/>
                </a:cubicBezTo>
                <a:cubicBezTo>
                  <a:pt x="1055" y="85"/>
                  <a:pt x="1047" y="84"/>
                  <a:pt x="1038" y="83"/>
                </a:cubicBezTo>
                <a:cubicBezTo>
                  <a:pt x="1002" y="107"/>
                  <a:pt x="1002" y="107"/>
                  <a:pt x="1002" y="107"/>
                </a:cubicBezTo>
                <a:cubicBezTo>
                  <a:pt x="989" y="110"/>
                  <a:pt x="980" y="110"/>
                  <a:pt x="976" y="105"/>
                </a:cubicBezTo>
                <a:cubicBezTo>
                  <a:pt x="972" y="100"/>
                  <a:pt x="960" y="95"/>
                  <a:pt x="956" y="91"/>
                </a:cubicBezTo>
                <a:cubicBezTo>
                  <a:pt x="952" y="86"/>
                  <a:pt x="944" y="77"/>
                  <a:pt x="944" y="68"/>
                </a:cubicBezTo>
                <a:cubicBezTo>
                  <a:pt x="948" y="25"/>
                  <a:pt x="948" y="25"/>
                  <a:pt x="948" y="25"/>
                </a:cubicBezTo>
                <a:cubicBezTo>
                  <a:pt x="948" y="17"/>
                  <a:pt x="940" y="7"/>
                  <a:pt x="940" y="7"/>
                </a:cubicBezTo>
                <a:cubicBezTo>
                  <a:pt x="902" y="0"/>
                  <a:pt x="902" y="0"/>
                  <a:pt x="902" y="0"/>
                </a:cubicBezTo>
                <a:cubicBezTo>
                  <a:pt x="902" y="0"/>
                  <a:pt x="889" y="4"/>
                  <a:pt x="888" y="12"/>
                </a:cubicBezTo>
                <a:cubicBezTo>
                  <a:pt x="872" y="50"/>
                  <a:pt x="872" y="50"/>
                  <a:pt x="872" y="50"/>
                </a:cubicBezTo>
                <a:cubicBezTo>
                  <a:pt x="871" y="67"/>
                  <a:pt x="862" y="67"/>
                  <a:pt x="858" y="71"/>
                </a:cubicBezTo>
                <a:cubicBezTo>
                  <a:pt x="858" y="71"/>
                  <a:pt x="858" y="71"/>
                  <a:pt x="853" y="75"/>
                </a:cubicBezTo>
                <a:cubicBezTo>
                  <a:pt x="849" y="70"/>
                  <a:pt x="840" y="70"/>
                  <a:pt x="836" y="74"/>
                </a:cubicBezTo>
                <a:cubicBezTo>
                  <a:pt x="831" y="78"/>
                  <a:pt x="831" y="78"/>
                  <a:pt x="831" y="78"/>
                </a:cubicBezTo>
                <a:cubicBezTo>
                  <a:pt x="822" y="77"/>
                  <a:pt x="814" y="76"/>
                  <a:pt x="806" y="67"/>
                </a:cubicBezTo>
                <a:cubicBezTo>
                  <a:pt x="778" y="35"/>
                  <a:pt x="778" y="35"/>
                  <a:pt x="778" y="35"/>
                </a:cubicBezTo>
                <a:cubicBezTo>
                  <a:pt x="774" y="30"/>
                  <a:pt x="762" y="25"/>
                  <a:pt x="757" y="29"/>
                </a:cubicBezTo>
                <a:cubicBezTo>
                  <a:pt x="734" y="49"/>
                  <a:pt x="734" y="49"/>
                  <a:pt x="734" y="49"/>
                </a:cubicBezTo>
                <a:cubicBezTo>
                  <a:pt x="725" y="49"/>
                  <a:pt x="725" y="57"/>
                  <a:pt x="728" y="70"/>
                </a:cubicBezTo>
                <a:cubicBezTo>
                  <a:pt x="747" y="102"/>
                  <a:pt x="747" y="102"/>
                  <a:pt x="747" y="102"/>
                </a:cubicBezTo>
                <a:cubicBezTo>
                  <a:pt x="754" y="120"/>
                  <a:pt x="750" y="124"/>
                  <a:pt x="744" y="136"/>
                </a:cubicBezTo>
                <a:cubicBezTo>
                  <a:pt x="744" y="136"/>
                  <a:pt x="744" y="136"/>
                  <a:pt x="744" y="136"/>
                </a:cubicBezTo>
                <a:cubicBezTo>
                  <a:pt x="740" y="140"/>
                  <a:pt x="735" y="144"/>
                  <a:pt x="731" y="148"/>
                </a:cubicBezTo>
                <a:cubicBezTo>
                  <a:pt x="731" y="148"/>
                  <a:pt x="731" y="148"/>
                  <a:pt x="731" y="148"/>
                </a:cubicBezTo>
                <a:cubicBezTo>
                  <a:pt x="730" y="157"/>
                  <a:pt x="721" y="165"/>
                  <a:pt x="703" y="164"/>
                </a:cubicBezTo>
                <a:cubicBezTo>
                  <a:pt x="665" y="157"/>
                  <a:pt x="665" y="157"/>
                  <a:pt x="665" y="157"/>
                </a:cubicBezTo>
                <a:cubicBezTo>
                  <a:pt x="656" y="156"/>
                  <a:pt x="647" y="164"/>
                  <a:pt x="647" y="173"/>
                </a:cubicBezTo>
                <a:cubicBezTo>
                  <a:pt x="640" y="203"/>
                  <a:pt x="640" y="203"/>
                  <a:pt x="640" y="203"/>
                </a:cubicBezTo>
                <a:cubicBezTo>
                  <a:pt x="639" y="211"/>
                  <a:pt x="643" y="216"/>
                  <a:pt x="656" y="221"/>
                </a:cubicBezTo>
                <a:cubicBezTo>
                  <a:pt x="690" y="232"/>
                  <a:pt x="690" y="232"/>
                  <a:pt x="690" y="232"/>
                </a:cubicBezTo>
                <a:cubicBezTo>
                  <a:pt x="702" y="237"/>
                  <a:pt x="710" y="246"/>
                  <a:pt x="710" y="255"/>
                </a:cubicBezTo>
                <a:cubicBezTo>
                  <a:pt x="710" y="255"/>
                  <a:pt x="710" y="255"/>
                  <a:pt x="710" y="255"/>
                </a:cubicBezTo>
                <a:cubicBezTo>
                  <a:pt x="714" y="260"/>
                  <a:pt x="713" y="268"/>
                  <a:pt x="717" y="273"/>
                </a:cubicBezTo>
                <a:cubicBezTo>
                  <a:pt x="712" y="277"/>
                  <a:pt x="712" y="277"/>
                  <a:pt x="712" y="277"/>
                </a:cubicBezTo>
                <a:cubicBezTo>
                  <a:pt x="716" y="281"/>
                  <a:pt x="716" y="290"/>
                  <a:pt x="702" y="302"/>
                </a:cubicBezTo>
                <a:cubicBezTo>
                  <a:pt x="674" y="326"/>
                  <a:pt x="674" y="326"/>
                  <a:pt x="674" y="326"/>
                </a:cubicBezTo>
                <a:cubicBezTo>
                  <a:pt x="665" y="334"/>
                  <a:pt x="664" y="343"/>
                  <a:pt x="668" y="347"/>
                </a:cubicBezTo>
                <a:cubicBezTo>
                  <a:pt x="687" y="379"/>
                  <a:pt x="687" y="379"/>
                  <a:pt x="687" y="379"/>
                </a:cubicBezTo>
                <a:cubicBezTo>
                  <a:pt x="691" y="383"/>
                  <a:pt x="700" y="384"/>
                  <a:pt x="704" y="380"/>
                </a:cubicBezTo>
                <a:cubicBezTo>
                  <a:pt x="745" y="361"/>
                  <a:pt x="745" y="361"/>
                  <a:pt x="745" y="361"/>
                </a:cubicBezTo>
                <a:cubicBezTo>
                  <a:pt x="758" y="358"/>
                  <a:pt x="767" y="358"/>
                  <a:pt x="771" y="363"/>
                </a:cubicBezTo>
                <a:cubicBezTo>
                  <a:pt x="771" y="363"/>
                  <a:pt x="771" y="363"/>
                  <a:pt x="771" y="363"/>
                </a:cubicBezTo>
                <a:cubicBezTo>
                  <a:pt x="779" y="364"/>
                  <a:pt x="787" y="373"/>
                  <a:pt x="791" y="377"/>
                </a:cubicBezTo>
                <a:cubicBezTo>
                  <a:pt x="791" y="377"/>
                  <a:pt x="791" y="377"/>
                  <a:pt x="791" y="377"/>
                </a:cubicBezTo>
                <a:cubicBezTo>
                  <a:pt x="800" y="378"/>
                  <a:pt x="804" y="383"/>
                  <a:pt x="802" y="400"/>
                </a:cubicBezTo>
                <a:cubicBezTo>
                  <a:pt x="799" y="443"/>
                  <a:pt x="799" y="443"/>
                  <a:pt x="799" y="443"/>
                </a:cubicBezTo>
                <a:cubicBezTo>
                  <a:pt x="798" y="451"/>
                  <a:pt x="802" y="456"/>
                  <a:pt x="811" y="457"/>
                </a:cubicBezTo>
                <a:cubicBezTo>
                  <a:pt x="845" y="468"/>
                  <a:pt x="845" y="468"/>
                  <a:pt x="845" y="468"/>
                </a:cubicBezTo>
                <a:cubicBezTo>
                  <a:pt x="849" y="464"/>
                  <a:pt x="858" y="464"/>
                  <a:pt x="859" y="456"/>
                </a:cubicBezTo>
                <a:cubicBezTo>
                  <a:pt x="871" y="413"/>
                  <a:pt x="871" y="413"/>
                  <a:pt x="871" y="413"/>
                </a:cubicBezTo>
                <a:cubicBezTo>
                  <a:pt x="876" y="401"/>
                  <a:pt x="889" y="397"/>
                  <a:pt x="894" y="393"/>
                </a:cubicBezTo>
                <a:cubicBezTo>
                  <a:pt x="894" y="393"/>
                  <a:pt x="894" y="393"/>
                  <a:pt x="894" y="393"/>
                </a:cubicBezTo>
                <a:cubicBezTo>
                  <a:pt x="902" y="394"/>
                  <a:pt x="911" y="395"/>
                  <a:pt x="916" y="391"/>
                </a:cubicBezTo>
                <a:cubicBezTo>
                  <a:pt x="916" y="391"/>
                  <a:pt x="916" y="391"/>
                  <a:pt x="916" y="391"/>
                </a:cubicBezTo>
                <a:cubicBezTo>
                  <a:pt x="924" y="391"/>
                  <a:pt x="933" y="392"/>
                  <a:pt x="941" y="401"/>
                </a:cubicBezTo>
                <a:cubicBezTo>
                  <a:pt x="969" y="433"/>
                  <a:pt x="969" y="433"/>
                  <a:pt x="969" y="433"/>
                </a:cubicBezTo>
                <a:cubicBezTo>
                  <a:pt x="973" y="438"/>
                  <a:pt x="985" y="443"/>
                  <a:pt x="990" y="439"/>
                </a:cubicBezTo>
                <a:cubicBezTo>
                  <a:pt x="1018" y="415"/>
                  <a:pt x="1018" y="415"/>
                  <a:pt x="1018" y="415"/>
                </a:cubicBezTo>
                <a:cubicBezTo>
                  <a:pt x="1018" y="415"/>
                  <a:pt x="1027" y="407"/>
                  <a:pt x="1019" y="398"/>
                </a:cubicBezTo>
                <a:close/>
                <a:moveTo>
                  <a:pt x="803" y="279"/>
                </a:moveTo>
                <a:cubicBezTo>
                  <a:pt x="776" y="238"/>
                  <a:pt x="788" y="187"/>
                  <a:pt x="825" y="164"/>
                </a:cubicBezTo>
                <a:cubicBezTo>
                  <a:pt x="866" y="136"/>
                  <a:pt x="921" y="144"/>
                  <a:pt x="948" y="185"/>
                </a:cubicBezTo>
                <a:cubicBezTo>
                  <a:pt x="972" y="221"/>
                  <a:pt x="963" y="277"/>
                  <a:pt x="922" y="304"/>
                </a:cubicBezTo>
                <a:cubicBezTo>
                  <a:pt x="881" y="332"/>
                  <a:pt x="830" y="320"/>
                  <a:pt x="803" y="279"/>
                </a:cubicBezTo>
                <a:close/>
              </a:path>
            </a:pathLst>
          </a:custGeom>
          <a:solidFill>
            <a:srgbClr val="00B0F0"/>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70" name="Picture 69"/>
          <p:cNvPicPr>
            <a:picLocks noChangeAspect="1"/>
          </p:cNvPicPr>
          <p:nvPr/>
        </p:nvPicPr>
        <p:blipFill>
          <a:blip r:embed="rId5"/>
          <a:stretch>
            <a:fillRect/>
          </a:stretch>
        </p:blipFill>
        <p:spPr>
          <a:xfrm>
            <a:off x="4787297" y="3464285"/>
            <a:ext cx="943904" cy="744730"/>
          </a:xfrm>
          <a:prstGeom prst="rect">
            <a:avLst/>
          </a:prstGeom>
        </p:spPr>
      </p:pic>
      <p:sp>
        <p:nvSpPr>
          <p:cNvPr id="71" name="Rectangle 437"/>
          <p:cNvSpPr>
            <a:spLocks noChangeArrowheads="1"/>
          </p:cNvSpPr>
          <p:nvPr/>
        </p:nvSpPr>
        <p:spPr bwMode="auto">
          <a:xfrm>
            <a:off x="4431305" y="4271544"/>
            <a:ext cx="23871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latin typeface="+mn-lt"/>
                <a:cs typeface="Segoe UI Semilight" panose="020B0402040204020203" pitchFamily="34" charset="0"/>
              </a:rPr>
              <a:t>Azure Data Factory</a:t>
            </a:r>
          </a:p>
        </p:txBody>
      </p:sp>
      <p:sp>
        <p:nvSpPr>
          <p:cNvPr id="72" name="Isosceles Triangle 71"/>
          <p:cNvSpPr/>
          <p:nvPr/>
        </p:nvSpPr>
        <p:spPr bwMode="auto">
          <a:xfrm rot="5400000">
            <a:off x="6264486" y="3417332"/>
            <a:ext cx="1288098" cy="315512"/>
          </a:xfrm>
          <a:prstGeom prst="triangle">
            <a:avLst/>
          </a:prstGeom>
          <a:solidFill>
            <a:srgbClr val="0078D7"/>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solidFill>
                <a:schemeClr val="bg1"/>
              </a:solidFill>
            </a:endParaRPr>
          </a:p>
        </p:txBody>
      </p:sp>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04183" y="4785968"/>
            <a:ext cx="780290" cy="780290"/>
          </a:xfrm>
          <a:prstGeom prst="rect">
            <a:avLst/>
          </a:prstGeom>
        </p:spPr>
      </p:pic>
      <p:sp>
        <p:nvSpPr>
          <p:cNvPr id="47" name="Rectangle 437"/>
          <p:cNvSpPr>
            <a:spLocks noChangeArrowheads="1"/>
          </p:cNvSpPr>
          <p:nvPr/>
        </p:nvSpPr>
        <p:spPr bwMode="auto">
          <a:xfrm>
            <a:off x="3344073" y="5565383"/>
            <a:ext cx="23871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lgn="ctr" defTabSz="914400"/>
            <a:r>
              <a:rPr lang="en-US" altLang="en-US" sz="1600" dirty="0">
                <a:latin typeface="+mn-lt"/>
                <a:cs typeface="Segoe UI Semilight" panose="020B0402040204020203" pitchFamily="34" charset="0"/>
              </a:rPr>
              <a:t>Blob Store</a:t>
            </a:r>
          </a:p>
        </p:txBody>
      </p:sp>
      <p:sp>
        <p:nvSpPr>
          <p:cNvPr id="48" name="Line 432"/>
          <p:cNvSpPr>
            <a:spLocks noChangeShapeType="1"/>
          </p:cNvSpPr>
          <p:nvPr/>
        </p:nvSpPr>
        <p:spPr bwMode="auto">
          <a:xfrm flipV="1">
            <a:off x="5074030" y="1589396"/>
            <a:ext cx="0" cy="465138"/>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0" name="Line 439"/>
          <p:cNvSpPr>
            <a:spLocks noChangeShapeType="1"/>
          </p:cNvSpPr>
          <p:nvPr/>
        </p:nvSpPr>
        <p:spPr bwMode="auto">
          <a:xfrm>
            <a:off x="5254722" y="1843926"/>
            <a:ext cx="548640" cy="0"/>
          </a:xfrm>
          <a:prstGeom prst="line">
            <a:avLst/>
          </a:prstGeom>
          <a:noFill/>
          <a:ln w="12700" cap="rnd">
            <a:solidFill>
              <a:schemeClr val="bg1"/>
            </a:solidFill>
            <a:prstDash val="solid"/>
            <a:round/>
            <a:headEnd/>
            <a:tailEnd type="triangle"/>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51" name="Rectangle 50"/>
          <p:cNvSpPr/>
          <p:nvPr/>
        </p:nvSpPr>
        <p:spPr bwMode="auto">
          <a:xfrm>
            <a:off x="4373431" y="1631145"/>
            <a:ext cx="1910669" cy="705424"/>
          </a:xfrm>
          <a:prstGeom prst="rect">
            <a:avLst/>
          </a:prstGeom>
          <a:solidFill>
            <a:srgbClr val="672A7B"/>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52" name="Rectangle 383"/>
          <p:cNvSpPr>
            <a:spLocks noChangeArrowheads="1"/>
          </p:cNvSpPr>
          <p:nvPr/>
        </p:nvSpPr>
        <p:spPr bwMode="auto">
          <a:xfrm>
            <a:off x="4451536" y="1758103"/>
            <a:ext cx="159415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defTabSz="914400"/>
            <a:r>
              <a:rPr lang="en-US" altLang="en-US" sz="1600" dirty="0">
                <a:solidFill>
                  <a:schemeClr val="bg1"/>
                </a:solidFill>
                <a:latin typeface="+mn-lt"/>
                <a:cs typeface="Segoe UI Semilight" panose="020B0402040204020203" pitchFamily="34" charset="0"/>
              </a:rPr>
              <a:t>BCP, Bulk Insert, </a:t>
            </a:r>
          </a:p>
          <a:p>
            <a:pPr lvl="0" defTabSz="914400"/>
            <a:r>
              <a:rPr lang="en-US" altLang="en-US" sz="1600" dirty="0" err="1">
                <a:solidFill>
                  <a:schemeClr val="bg1"/>
                </a:solidFill>
                <a:latin typeface="+mn-lt"/>
                <a:cs typeface="Segoe UI Semilight" panose="020B0402040204020203" pitchFamily="34" charset="0"/>
              </a:rPr>
              <a:t>SQLBulkCopy</a:t>
            </a:r>
            <a:endParaRPr lang="en-US" altLang="en-US" sz="1600" dirty="0">
              <a:solidFill>
                <a:schemeClr val="bg1"/>
              </a:solidFill>
              <a:latin typeface="+mn-lt"/>
              <a:cs typeface="Segoe UI Semilight" panose="020B0402040204020203" pitchFamily="34" charset="0"/>
            </a:endParaRPr>
          </a:p>
        </p:txBody>
      </p:sp>
      <p:pic>
        <p:nvPicPr>
          <p:cNvPr id="6" name="Picture 5"/>
          <p:cNvPicPr>
            <a:picLocks noChangeAspect="1"/>
          </p:cNvPicPr>
          <p:nvPr/>
        </p:nvPicPr>
        <p:blipFill>
          <a:blip r:embed="rId7"/>
          <a:stretch>
            <a:fillRect/>
          </a:stretch>
        </p:blipFill>
        <p:spPr>
          <a:xfrm>
            <a:off x="9227548" y="3851657"/>
            <a:ext cx="2789171" cy="2181804"/>
          </a:xfrm>
          <a:prstGeom prst="rect">
            <a:avLst/>
          </a:prstGeom>
        </p:spPr>
      </p:pic>
      <p:pic>
        <p:nvPicPr>
          <p:cNvPr id="7" name="Picture 6"/>
          <p:cNvPicPr>
            <a:picLocks noChangeAspect="1"/>
          </p:cNvPicPr>
          <p:nvPr/>
        </p:nvPicPr>
        <p:blipFill>
          <a:blip r:embed="rId8"/>
          <a:stretch>
            <a:fillRect/>
          </a:stretch>
        </p:blipFill>
        <p:spPr>
          <a:xfrm>
            <a:off x="9127874" y="1246609"/>
            <a:ext cx="2988521" cy="2066387"/>
          </a:xfrm>
          <a:prstGeom prst="rect">
            <a:avLst/>
          </a:prstGeom>
        </p:spPr>
      </p:pic>
      <p:grpSp>
        <p:nvGrpSpPr>
          <p:cNvPr id="107" name="Group 106"/>
          <p:cNvGrpSpPr/>
          <p:nvPr/>
        </p:nvGrpSpPr>
        <p:grpSpPr>
          <a:xfrm>
            <a:off x="5455184" y="4841942"/>
            <a:ext cx="938531" cy="942738"/>
            <a:chOff x="5546161" y="3649688"/>
            <a:chExt cx="938531" cy="942738"/>
          </a:xfrm>
        </p:grpSpPr>
        <p:grpSp>
          <p:nvGrpSpPr>
            <p:cNvPr id="108" name="Group 107"/>
            <p:cNvGrpSpPr/>
            <p:nvPr/>
          </p:nvGrpSpPr>
          <p:grpSpPr>
            <a:xfrm>
              <a:off x="5610051" y="3649688"/>
              <a:ext cx="874641" cy="657238"/>
              <a:chOff x="8732379" y="2971946"/>
              <a:chExt cx="889966" cy="697244"/>
            </a:xfrm>
          </p:grpSpPr>
          <p:sp>
            <p:nvSpPr>
              <p:cNvPr id="110" name="Rounded Rectangle 109"/>
              <p:cNvSpPr/>
              <p:nvPr/>
            </p:nvSpPr>
            <p:spPr bwMode="auto">
              <a:xfrm>
                <a:off x="8732379" y="2971946"/>
                <a:ext cx="889966" cy="687105"/>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11" name="Group 110"/>
              <p:cNvGrpSpPr/>
              <p:nvPr/>
            </p:nvGrpSpPr>
            <p:grpSpPr>
              <a:xfrm>
                <a:off x="8732379" y="2978727"/>
                <a:ext cx="889966" cy="690463"/>
                <a:chOff x="9140202" y="2629601"/>
                <a:chExt cx="686820" cy="532856"/>
              </a:xfrm>
            </p:grpSpPr>
            <p:sp>
              <p:nvSpPr>
                <p:cNvPr id="112" name="Rounded Rectangle 111"/>
                <p:cNvSpPr/>
                <p:nvPr/>
              </p:nvSpPr>
              <p:spPr bwMode="auto">
                <a:xfrm>
                  <a:off x="9172728" y="2716865"/>
                  <a:ext cx="621769" cy="421745"/>
                </a:xfrm>
                <a:prstGeom prst="roundRect">
                  <a:avLst>
                    <a:gd name="adj" fmla="val 8814"/>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IN" sz="2353"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ound Same Side Corner Rectangle 24"/>
                <p:cNvSpPr/>
                <p:nvPr/>
              </p:nvSpPr>
              <p:spPr bwMode="auto">
                <a:xfrm>
                  <a:off x="9140202" y="2629601"/>
                  <a:ext cx="686820" cy="72331"/>
                </a:xfrm>
                <a:custGeom>
                  <a:avLst/>
                  <a:gdLst/>
                  <a:ahLst/>
                  <a:cxnLst/>
                  <a:rect l="l" t="t" r="r" b="b"/>
                  <a:pathLst>
                    <a:path w="2978870" h="367475">
                      <a:moveTo>
                        <a:pt x="2215797" y="171532"/>
                      </a:moveTo>
                      <a:lnTo>
                        <a:pt x="2215797" y="194591"/>
                      </a:lnTo>
                      <a:lnTo>
                        <a:pt x="2350501" y="194591"/>
                      </a:lnTo>
                      <a:lnTo>
                        <a:pt x="2350501" y="171532"/>
                      </a:lnTo>
                      <a:close/>
                      <a:moveTo>
                        <a:pt x="2415257" y="84395"/>
                      </a:moveTo>
                      <a:lnTo>
                        <a:pt x="2504657" y="84395"/>
                      </a:lnTo>
                      <a:lnTo>
                        <a:pt x="2504657" y="174124"/>
                      </a:lnTo>
                      <a:lnTo>
                        <a:pt x="2415257" y="174124"/>
                      </a:lnTo>
                      <a:close/>
                      <a:moveTo>
                        <a:pt x="2394626" y="63928"/>
                      </a:moveTo>
                      <a:lnTo>
                        <a:pt x="2394626" y="194591"/>
                      </a:lnTo>
                      <a:lnTo>
                        <a:pt x="2525288" y="194591"/>
                      </a:lnTo>
                      <a:lnTo>
                        <a:pt x="2525288" y="63928"/>
                      </a:lnTo>
                      <a:close/>
                      <a:moveTo>
                        <a:pt x="2579907" y="61914"/>
                      </a:moveTo>
                      <a:lnTo>
                        <a:pt x="2641028" y="128359"/>
                      </a:lnTo>
                      <a:lnTo>
                        <a:pt x="2580103" y="194591"/>
                      </a:lnTo>
                      <a:lnTo>
                        <a:pt x="2615359" y="194591"/>
                      </a:lnTo>
                      <a:lnTo>
                        <a:pt x="2658657" y="147522"/>
                      </a:lnTo>
                      <a:lnTo>
                        <a:pt x="2701954" y="194591"/>
                      </a:lnTo>
                      <a:lnTo>
                        <a:pt x="2737210" y="194591"/>
                      </a:lnTo>
                      <a:lnTo>
                        <a:pt x="2676285" y="128359"/>
                      </a:lnTo>
                      <a:lnTo>
                        <a:pt x="2737406" y="61914"/>
                      </a:lnTo>
                      <a:lnTo>
                        <a:pt x="2702150" y="61914"/>
                      </a:lnTo>
                      <a:lnTo>
                        <a:pt x="2658657" y="109196"/>
                      </a:lnTo>
                      <a:lnTo>
                        <a:pt x="2615164" y="61914"/>
                      </a:lnTo>
                      <a:close/>
                      <a:moveTo>
                        <a:pt x="142516" y="0"/>
                      </a:moveTo>
                      <a:lnTo>
                        <a:pt x="2836354" y="0"/>
                      </a:lnTo>
                      <a:cubicBezTo>
                        <a:pt x="2915063" y="0"/>
                        <a:pt x="2978870" y="63807"/>
                        <a:pt x="2978870" y="142516"/>
                      </a:cubicBezTo>
                      <a:lnTo>
                        <a:pt x="2978870" y="367475"/>
                      </a:lnTo>
                      <a:cubicBezTo>
                        <a:pt x="2931876" y="302273"/>
                        <a:pt x="2855153" y="260271"/>
                        <a:pt x="2768620" y="260271"/>
                      </a:cubicBezTo>
                      <a:lnTo>
                        <a:pt x="210250" y="260271"/>
                      </a:lnTo>
                      <a:cubicBezTo>
                        <a:pt x="123717" y="260271"/>
                        <a:pt x="46994" y="302273"/>
                        <a:pt x="0" y="367475"/>
                      </a:cubicBezTo>
                      <a:lnTo>
                        <a:pt x="0" y="142516"/>
                      </a:lnTo>
                      <a:cubicBezTo>
                        <a:pt x="0" y="63807"/>
                        <a:pt x="63807" y="0"/>
                        <a:pt x="142516" y="0"/>
                      </a:cubicBezTo>
                      <a:close/>
                    </a:path>
                  </a:pathLst>
                </a:custGeom>
                <a:solidFill>
                  <a:srgbClr val="DC3C0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a:defRPr/>
                  </a:pPr>
                  <a:endParaRPr lang="en-US" sz="3921" kern="0" dirty="0">
                    <a:solidFill>
                      <a:srgbClr val="008272"/>
                    </a:solidFill>
                    <a:latin typeface="Segoe UI Light" pitchFamily="34" charset="0"/>
                  </a:endParaRPr>
                </a:p>
              </p:txBody>
            </p:sp>
            <p:sp>
              <p:nvSpPr>
                <p:cNvPr id="114" name="Rounded Rectangle 8"/>
                <p:cNvSpPr/>
                <p:nvPr/>
              </p:nvSpPr>
              <p:spPr bwMode="auto">
                <a:xfrm>
                  <a:off x="9140202" y="2693017"/>
                  <a:ext cx="686820" cy="469440"/>
                </a:xfrm>
                <a:custGeom>
                  <a:avLst/>
                  <a:gdLst/>
                  <a:ahLst/>
                  <a:cxnLst/>
                  <a:rect l="l" t="t" r="r" b="b"/>
                  <a:pathLst>
                    <a:path w="2978870" h="2384982">
                      <a:moveTo>
                        <a:pt x="351958" y="124689"/>
                      </a:moveTo>
                      <a:cubicBezTo>
                        <a:pt x="243589" y="124689"/>
                        <a:pt x="155739" y="212539"/>
                        <a:pt x="155739" y="320908"/>
                      </a:cubicBezTo>
                      <a:lnTo>
                        <a:pt x="155739" y="2064074"/>
                      </a:lnTo>
                      <a:cubicBezTo>
                        <a:pt x="155739" y="2172443"/>
                        <a:pt x="243589" y="2260293"/>
                        <a:pt x="351958" y="2260293"/>
                      </a:cubicBezTo>
                      <a:lnTo>
                        <a:pt x="2626912" y="2260293"/>
                      </a:lnTo>
                      <a:cubicBezTo>
                        <a:pt x="2735281" y="2260293"/>
                        <a:pt x="2823131" y="2172443"/>
                        <a:pt x="2823131" y="2064074"/>
                      </a:cubicBezTo>
                      <a:lnTo>
                        <a:pt x="2823131" y="320908"/>
                      </a:lnTo>
                      <a:cubicBezTo>
                        <a:pt x="2823131" y="212539"/>
                        <a:pt x="2735281" y="124689"/>
                        <a:pt x="2626912" y="124689"/>
                      </a:cubicBezTo>
                      <a:close/>
                      <a:moveTo>
                        <a:pt x="261680" y="0"/>
                      </a:moveTo>
                      <a:lnTo>
                        <a:pt x="2717190" y="0"/>
                      </a:lnTo>
                      <a:cubicBezTo>
                        <a:pt x="2861712" y="0"/>
                        <a:pt x="2978870" y="117158"/>
                        <a:pt x="2978870" y="261680"/>
                      </a:cubicBezTo>
                      <a:lnTo>
                        <a:pt x="2978870" y="2123302"/>
                      </a:lnTo>
                      <a:cubicBezTo>
                        <a:pt x="2978870" y="2267824"/>
                        <a:pt x="2861712" y="2384982"/>
                        <a:pt x="2717190" y="2384982"/>
                      </a:cubicBezTo>
                      <a:lnTo>
                        <a:pt x="261680" y="2384982"/>
                      </a:lnTo>
                      <a:cubicBezTo>
                        <a:pt x="117158" y="2384982"/>
                        <a:pt x="0" y="2267824"/>
                        <a:pt x="0" y="2123302"/>
                      </a:cubicBezTo>
                      <a:lnTo>
                        <a:pt x="0" y="261680"/>
                      </a:lnTo>
                      <a:cubicBezTo>
                        <a:pt x="0" y="117158"/>
                        <a:pt x="117158" y="0"/>
                        <a:pt x="261680" y="0"/>
                      </a:cubicBezTo>
                      <a:close/>
                    </a:path>
                  </a:pathLst>
                </a:custGeom>
                <a:solidFill>
                  <a:srgbClr val="DC3C00"/>
                </a:solidFill>
                <a:ln w="9525" cap="flat" cmpd="sng" algn="ctr">
                  <a:noFill/>
                  <a:prstDash val="solid"/>
                  <a:headEnd type="none" w="med" len="med"/>
                  <a:tailEnd type="none" w="med" len="med"/>
                </a:ln>
                <a:effectLst/>
              </p:spPr>
              <p:txBody>
                <a:bodyPr vert="horz" wrap="square" lIns="89639" tIns="44819" rIns="89639" bIns="44819" numCol="1" rtlCol="0" anchor="ctr" anchorCtr="0" compatLnSpc="1">
                  <a:prstTxWarp prst="textNoShape">
                    <a:avLst/>
                  </a:prstTxWarp>
                </a:bodyPr>
                <a:lstStyle/>
                <a:p>
                  <a:pPr algn="ctr" defTabSz="896091">
                    <a:defRPr/>
                  </a:pPr>
                  <a:endParaRPr lang="en-US" sz="3921" kern="0" dirty="0">
                    <a:solidFill>
                      <a:srgbClr val="008272"/>
                    </a:solidFill>
                    <a:latin typeface="Segoe UI Light" pitchFamily="34" charset="0"/>
                  </a:endParaRPr>
                </a:p>
              </p:txBody>
            </p:sp>
            <p:sp>
              <p:nvSpPr>
                <p:cNvPr id="115" name="Oval 22"/>
                <p:cNvSpPr/>
                <p:nvPr/>
              </p:nvSpPr>
              <p:spPr bwMode="auto">
                <a:xfrm rot="20189084">
                  <a:off x="9432549" y="2841051"/>
                  <a:ext cx="222134" cy="222072"/>
                </a:xfrm>
                <a:custGeom>
                  <a:avLst/>
                  <a:gdLst/>
                  <a:ahLst/>
                  <a:cxnLst/>
                  <a:rect l="l" t="t" r="r" b="b"/>
                  <a:pathLst>
                    <a:path w="784990" h="784777">
                      <a:moveTo>
                        <a:pt x="392495" y="288840"/>
                      </a:moveTo>
                      <a:cubicBezTo>
                        <a:pt x="335307" y="288840"/>
                        <a:pt x="288947" y="335200"/>
                        <a:pt x="288947" y="392388"/>
                      </a:cubicBezTo>
                      <a:cubicBezTo>
                        <a:pt x="288947" y="449576"/>
                        <a:pt x="335307" y="495936"/>
                        <a:pt x="392495" y="495936"/>
                      </a:cubicBezTo>
                      <a:cubicBezTo>
                        <a:pt x="449683" y="495936"/>
                        <a:pt x="496043" y="449576"/>
                        <a:pt x="496043" y="392388"/>
                      </a:cubicBezTo>
                      <a:cubicBezTo>
                        <a:pt x="496043" y="335200"/>
                        <a:pt x="449683" y="288840"/>
                        <a:pt x="392495" y="288840"/>
                      </a:cubicBezTo>
                      <a:close/>
                      <a:moveTo>
                        <a:pt x="392495" y="226927"/>
                      </a:moveTo>
                      <a:cubicBezTo>
                        <a:pt x="483877" y="226927"/>
                        <a:pt x="557956" y="301006"/>
                        <a:pt x="557956" y="392388"/>
                      </a:cubicBezTo>
                      <a:cubicBezTo>
                        <a:pt x="557956" y="483770"/>
                        <a:pt x="483877" y="557849"/>
                        <a:pt x="392495" y="557849"/>
                      </a:cubicBezTo>
                      <a:cubicBezTo>
                        <a:pt x="301113" y="557849"/>
                        <a:pt x="227034" y="483770"/>
                        <a:pt x="227034" y="392388"/>
                      </a:cubicBezTo>
                      <a:cubicBezTo>
                        <a:pt x="227034" y="301006"/>
                        <a:pt x="301113" y="226927"/>
                        <a:pt x="392495" y="226927"/>
                      </a:cubicBezTo>
                      <a:close/>
                      <a:moveTo>
                        <a:pt x="392495" y="163775"/>
                      </a:moveTo>
                      <a:cubicBezTo>
                        <a:pt x="266236" y="163775"/>
                        <a:pt x="163882" y="266129"/>
                        <a:pt x="163882" y="392388"/>
                      </a:cubicBezTo>
                      <a:cubicBezTo>
                        <a:pt x="163882" y="518647"/>
                        <a:pt x="266236" y="621001"/>
                        <a:pt x="392495" y="621001"/>
                      </a:cubicBezTo>
                      <a:cubicBezTo>
                        <a:pt x="518754" y="621001"/>
                        <a:pt x="621108" y="518647"/>
                        <a:pt x="621108" y="392388"/>
                      </a:cubicBezTo>
                      <a:cubicBezTo>
                        <a:pt x="621108" y="266129"/>
                        <a:pt x="518754" y="163775"/>
                        <a:pt x="392495" y="163775"/>
                      </a:cubicBezTo>
                      <a:close/>
                      <a:moveTo>
                        <a:pt x="494519" y="0"/>
                      </a:moveTo>
                      <a:cubicBezTo>
                        <a:pt x="533265" y="9641"/>
                        <a:pt x="569531" y="25539"/>
                        <a:pt x="602435" y="46450"/>
                      </a:cubicBezTo>
                      <a:cubicBezTo>
                        <a:pt x="569363" y="85876"/>
                        <a:pt x="571723" y="144558"/>
                        <a:pt x="608575" y="182500"/>
                      </a:cubicBezTo>
                      <a:cubicBezTo>
                        <a:pt x="645331" y="220342"/>
                        <a:pt x="703708" y="224488"/>
                        <a:pt x="744053" y="192814"/>
                      </a:cubicBezTo>
                      <a:cubicBezTo>
                        <a:pt x="762217" y="222841"/>
                        <a:pt x="776124" y="255573"/>
                        <a:pt x="784919" y="290342"/>
                      </a:cubicBezTo>
                      <a:cubicBezTo>
                        <a:pt x="733343" y="295269"/>
                        <a:pt x="693723" y="339195"/>
                        <a:pt x="693723" y="392375"/>
                      </a:cubicBezTo>
                      <a:cubicBezTo>
                        <a:pt x="693723" y="445581"/>
                        <a:pt x="733381" y="489524"/>
                        <a:pt x="784990" y="494423"/>
                      </a:cubicBezTo>
                      <a:cubicBezTo>
                        <a:pt x="776303" y="529655"/>
                        <a:pt x="762484" y="562868"/>
                        <a:pt x="744630" y="593463"/>
                      </a:cubicBezTo>
                      <a:cubicBezTo>
                        <a:pt x="704276" y="560945"/>
                        <a:pt x="645223" y="564701"/>
                        <a:pt x="608070" y="602769"/>
                      </a:cubicBezTo>
                      <a:cubicBezTo>
                        <a:pt x="571200" y="640548"/>
                        <a:pt x="568636" y="699068"/>
                        <a:pt x="601436" y="738557"/>
                      </a:cubicBezTo>
                      <a:cubicBezTo>
                        <a:pt x="568882" y="759179"/>
                        <a:pt x="532722" y="774304"/>
                        <a:pt x="494349" y="783911"/>
                      </a:cubicBezTo>
                      <a:cubicBezTo>
                        <a:pt x="489081" y="732755"/>
                        <a:pt x="445360" y="693603"/>
                        <a:pt x="392495" y="693603"/>
                      </a:cubicBezTo>
                      <a:cubicBezTo>
                        <a:pt x="339322" y="693603"/>
                        <a:pt x="295401" y="733212"/>
                        <a:pt x="290466" y="784777"/>
                      </a:cubicBezTo>
                      <a:cubicBezTo>
                        <a:pt x="251680" y="775160"/>
                        <a:pt x="215366" y="759316"/>
                        <a:pt x="182394" y="738535"/>
                      </a:cubicBezTo>
                      <a:cubicBezTo>
                        <a:pt x="215637" y="699094"/>
                        <a:pt x="213337" y="640264"/>
                        <a:pt x="176416" y="602251"/>
                      </a:cubicBezTo>
                      <a:cubicBezTo>
                        <a:pt x="139723" y="564474"/>
                        <a:pt x="81483" y="560277"/>
                        <a:pt x="41156" y="591796"/>
                      </a:cubicBezTo>
                      <a:cubicBezTo>
                        <a:pt x="22900" y="561955"/>
                        <a:pt x="9664" y="529001"/>
                        <a:pt x="959" y="494230"/>
                      </a:cubicBezTo>
                      <a:cubicBezTo>
                        <a:pt x="52115" y="488961"/>
                        <a:pt x="91267" y="445241"/>
                        <a:pt x="91267" y="392375"/>
                      </a:cubicBezTo>
                      <a:cubicBezTo>
                        <a:pt x="91267" y="339169"/>
                        <a:pt x="51609" y="295227"/>
                        <a:pt x="0" y="290327"/>
                      </a:cubicBezTo>
                      <a:cubicBezTo>
                        <a:pt x="8687" y="255096"/>
                        <a:pt x="22506" y="221883"/>
                        <a:pt x="40359" y="191287"/>
                      </a:cubicBezTo>
                      <a:cubicBezTo>
                        <a:pt x="80713" y="223806"/>
                        <a:pt x="139767" y="220050"/>
                        <a:pt x="176920" y="181982"/>
                      </a:cubicBezTo>
                      <a:cubicBezTo>
                        <a:pt x="213791" y="144202"/>
                        <a:pt x="216354" y="85681"/>
                        <a:pt x="183553" y="46192"/>
                      </a:cubicBezTo>
                      <a:cubicBezTo>
                        <a:pt x="216108" y="25570"/>
                        <a:pt x="252268" y="10445"/>
                        <a:pt x="290641" y="838"/>
                      </a:cubicBezTo>
                      <a:cubicBezTo>
                        <a:pt x="295909" y="51995"/>
                        <a:pt x="339629" y="91147"/>
                        <a:pt x="392495" y="91147"/>
                      </a:cubicBezTo>
                      <a:cubicBezTo>
                        <a:pt x="445659" y="91147"/>
                        <a:pt x="489574" y="51553"/>
                        <a:pt x="494519" y="0"/>
                      </a:cubicBezTo>
                      <a:close/>
                    </a:path>
                  </a:pathLst>
                </a:custGeom>
                <a:solidFill>
                  <a:srgbClr val="DC3C00"/>
                </a:solidFill>
                <a:ln w="10795" cap="flat" cmpd="sng" algn="ctr">
                  <a:noFill/>
                  <a:prstDash val="soli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ndParaRPr>
                </a:p>
              </p:txBody>
            </p:sp>
            <p:sp>
              <p:nvSpPr>
                <p:cNvPr id="116" name="Oval 22"/>
                <p:cNvSpPr/>
                <p:nvPr/>
              </p:nvSpPr>
              <p:spPr bwMode="auto">
                <a:xfrm rot="20189084">
                  <a:off x="9312541" y="2799141"/>
                  <a:ext cx="137246" cy="137209"/>
                </a:xfrm>
                <a:custGeom>
                  <a:avLst/>
                  <a:gdLst/>
                  <a:ahLst/>
                  <a:cxnLst/>
                  <a:rect l="l" t="t" r="r" b="b"/>
                  <a:pathLst>
                    <a:path w="784990" h="784777">
                      <a:moveTo>
                        <a:pt x="392495" y="288840"/>
                      </a:moveTo>
                      <a:cubicBezTo>
                        <a:pt x="335307" y="288840"/>
                        <a:pt x="288947" y="335200"/>
                        <a:pt x="288947" y="392388"/>
                      </a:cubicBezTo>
                      <a:cubicBezTo>
                        <a:pt x="288947" y="449576"/>
                        <a:pt x="335307" y="495936"/>
                        <a:pt x="392495" y="495936"/>
                      </a:cubicBezTo>
                      <a:cubicBezTo>
                        <a:pt x="449683" y="495936"/>
                        <a:pt x="496043" y="449576"/>
                        <a:pt x="496043" y="392388"/>
                      </a:cubicBezTo>
                      <a:cubicBezTo>
                        <a:pt x="496043" y="335200"/>
                        <a:pt x="449683" y="288840"/>
                        <a:pt x="392495" y="288840"/>
                      </a:cubicBezTo>
                      <a:close/>
                      <a:moveTo>
                        <a:pt x="392495" y="226927"/>
                      </a:moveTo>
                      <a:cubicBezTo>
                        <a:pt x="483877" y="226927"/>
                        <a:pt x="557956" y="301006"/>
                        <a:pt x="557956" y="392388"/>
                      </a:cubicBezTo>
                      <a:cubicBezTo>
                        <a:pt x="557956" y="483770"/>
                        <a:pt x="483877" y="557849"/>
                        <a:pt x="392495" y="557849"/>
                      </a:cubicBezTo>
                      <a:cubicBezTo>
                        <a:pt x="301113" y="557849"/>
                        <a:pt x="227034" y="483770"/>
                        <a:pt x="227034" y="392388"/>
                      </a:cubicBezTo>
                      <a:cubicBezTo>
                        <a:pt x="227034" y="301006"/>
                        <a:pt x="301113" y="226927"/>
                        <a:pt x="392495" y="226927"/>
                      </a:cubicBezTo>
                      <a:close/>
                      <a:moveTo>
                        <a:pt x="392495" y="163775"/>
                      </a:moveTo>
                      <a:cubicBezTo>
                        <a:pt x="266236" y="163775"/>
                        <a:pt x="163882" y="266129"/>
                        <a:pt x="163882" y="392388"/>
                      </a:cubicBezTo>
                      <a:cubicBezTo>
                        <a:pt x="163882" y="518647"/>
                        <a:pt x="266236" y="621001"/>
                        <a:pt x="392495" y="621001"/>
                      </a:cubicBezTo>
                      <a:cubicBezTo>
                        <a:pt x="518754" y="621001"/>
                        <a:pt x="621108" y="518647"/>
                        <a:pt x="621108" y="392388"/>
                      </a:cubicBezTo>
                      <a:cubicBezTo>
                        <a:pt x="621108" y="266129"/>
                        <a:pt x="518754" y="163775"/>
                        <a:pt x="392495" y="163775"/>
                      </a:cubicBezTo>
                      <a:close/>
                      <a:moveTo>
                        <a:pt x="494519" y="0"/>
                      </a:moveTo>
                      <a:cubicBezTo>
                        <a:pt x="533265" y="9641"/>
                        <a:pt x="569531" y="25539"/>
                        <a:pt x="602435" y="46450"/>
                      </a:cubicBezTo>
                      <a:cubicBezTo>
                        <a:pt x="569363" y="85876"/>
                        <a:pt x="571723" y="144558"/>
                        <a:pt x="608575" y="182500"/>
                      </a:cubicBezTo>
                      <a:cubicBezTo>
                        <a:pt x="645331" y="220342"/>
                        <a:pt x="703708" y="224488"/>
                        <a:pt x="744053" y="192814"/>
                      </a:cubicBezTo>
                      <a:cubicBezTo>
                        <a:pt x="762217" y="222841"/>
                        <a:pt x="776124" y="255573"/>
                        <a:pt x="784919" y="290342"/>
                      </a:cubicBezTo>
                      <a:cubicBezTo>
                        <a:pt x="733343" y="295269"/>
                        <a:pt x="693723" y="339195"/>
                        <a:pt x="693723" y="392375"/>
                      </a:cubicBezTo>
                      <a:cubicBezTo>
                        <a:pt x="693723" y="445581"/>
                        <a:pt x="733381" y="489524"/>
                        <a:pt x="784990" y="494423"/>
                      </a:cubicBezTo>
                      <a:cubicBezTo>
                        <a:pt x="776303" y="529655"/>
                        <a:pt x="762484" y="562868"/>
                        <a:pt x="744630" y="593463"/>
                      </a:cubicBezTo>
                      <a:cubicBezTo>
                        <a:pt x="704276" y="560945"/>
                        <a:pt x="645223" y="564701"/>
                        <a:pt x="608070" y="602769"/>
                      </a:cubicBezTo>
                      <a:cubicBezTo>
                        <a:pt x="571200" y="640548"/>
                        <a:pt x="568636" y="699068"/>
                        <a:pt x="601436" y="738557"/>
                      </a:cubicBezTo>
                      <a:cubicBezTo>
                        <a:pt x="568882" y="759179"/>
                        <a:pt x="532722" y="774304"/>
                        <a:pt x="494349" y="783911"/>
                      </a:cubicBezTo>
                      <a:cubicBezTo>
                        <a:pt x="489081" y="732755"/>
                        <a:pt x="445360" y="693603"/>
                        <a:pt x="392495" y="693603"/>
                      </a:cubicBezTo>
                      <a:cubicBezTo>
                        <a:pt x="339322" y="693603"/>
                        <a:pt x="295401" y="733212"/>
                        <a:pt x="290466" y="784777"/>
                      </a:cubicBezTo>
                      <a:cubicBezTo>
                        <a:pt x="251680" y="775160"/>
                        <a:pt x="215366" y="759316"/>
                        <a:pt x="182394" y="738535"/>
                      </a:cubicBezTo>
                      <a:cubicBezTo>
                        <a:pt x="215637" y="699094"/>
                        <a:pt x="213337" y="640264"/>
                        <a:pt x="176416" y="602251"/>
                      </a:cubicBezTo>
                      <a:cubicBezTo>
                        <a:pt x="139723" y="564474"/>
                        <a:pt x="81483" y="560277"/>
                        <a:pt x="41156" y="591796"/>
                      </a:cubicBezTo>
                      <a:cubicBezTo>
                        <a:pt x="22900" y="561955"/>
                        <a:pt x="9664" y="529001"/>
                        <a:pt x="959" y="494230"/>
                      </a:cubicBezTo>
                      <a:cubicBezTo>
                        <a:pt x="52115" y="488961"/>
                        <a:pt x="91267" y="445241"/>
                        <a:pt x="91267" y="392375"/>
                      </a:cubicBezTo>
                      <a:cubicBezTo>
                        <a:pt x="91267" y="339169"/>
                        <a:pt x="51609" y="295227"/>
                        <a:pt x="0" y="290327"/>
                      </a:cubicBezTo>
                      <a:cubicBezTo>
                        <a:pt x="8687" y="255096"/>
                        <a:pt x="22506" y="221883"/>
                        <a:pt x="40359" y="191287"/>
                      </a:cubicBezTo>
                      <a:cubicBezTo>
                        <a:pt x="80713" y="223806"/>
                        <a:pt x="139767" y="220050"/>
                        <a:pt x="176920" y="181982"/>
                      </a:cubicBezTo>
                      <a:cubicBezTo>
                        <a:pt x="213791" y="144202"/>
                        <a:pt x="216354" y="85681"/>
                        <a:pt x="183553" y="46192"/>
                      </a:cubicBezTo>
                      <a:cubicBezTo>
                        <a:pt x="216108" y="25570"/>
                        <a:pt x="252268" y="10445"/>
                        <a:pt x="290641" y="838"/>
                      </a:cubicBezTo>
                      <a:cubicBezTo>
                        <a:pt x="295909" y="51995"/>
                        <a:pt x="339629" y="91147"/>
                        <a:pt x="392495" y="91147"/>
                      </a:cubicBezTo>
                      <a:cubicBezTo>
                        <a:pt x="445659" y="91147"/>
                        <a:pt x="489574" y="51553"/>
                        <a:pt x="494519" y="0"/>
                      </a:cubicBezTo>
                      <a:close/>
                    </a:path>
                  </a:pathLst>
                </a:custGeom>
                <a:solidFill>
                  <a:srgbClr val="DC3C00"/>
                </a:solidFill>
                <a:ln w="10795" cap="flat" cmpd="sng" algn="ctr">
                  <a:noFill/>
                  <a:prstDash val="solid"/>
                </a:ln>
                <a:effectLst/>
              </p:spPr>
              <p:txBody>
                <a:bodyPr vert="horz" wrap="square" lIns="89639" tIns="44819" rIns="89639" bIns="44819" numCol="1" rtlCol="0" anchor="ctr" anchorCtr="0" compatLnSpc="1">
                  <a:prstTxWarp prst="textNoShape">
                    <a:avLst/>
                  </a:prstTxWarp>
                </a:bodyPr>
                <a:lstStyle/>
                <a:p>
                  <a:pPr algn="ctr" defTabSz="896091" fontAlgn="base">
                    <a:spcBef>
                      <a:spcPct val="0"/>
                    </a:spcBef>
                    <a:spcAft>
                      <a:spcPct val="0"/>
                    </a:spcAft>
                    <a:defRPr/>
                  </a:pPr>
                  <a:endParaRPr lang="en-US" sz="2157" kern="0" dirty="0">
                    <a:gradFill>
                      <a:gsLst>
                        <a:gs pos="0">
                          <a:srgbClr val="FFFFFF"/>
                        </a:gs>
                        <a:gs pos="100000">
                          <a:srgbClr val="FFFFFF"/>
                        </a:gs>
                      </a:gsLst>
                      <a:lin ang="5400000" scaled="0"/>
                    </a:gradFill>
                  </a:endParaRPr>
                </a:p>
              </p:txBody>
            </p:sp>
          </p:grpSp>
        </p:grpSp>
        <p:sp>
          <p:nvSpPr>
            <p:cNvPr id="109" name="TextBox 108"/>
            <p:cNvSpPr txBox="1"/>
            <p:nvPr/>
          </p:nvSpPr>
          <p:spPr>
            <a:xfrm>
              <a:off x="5546161" y="4287548"/>
              <a:ext cx="903060" cy="304878"/>
            </a:xfrm>
            <a:prstGeom prst="rect">
              <a:avLst/>
            </a:prstGeom>
            <a:noFill/>
          </p:spPr>
          <p:txBody>
            <a:bodyPr wrap="square" rtlCol="0">
              <a:spAutoFit/>
            </a:bodyPr>
            <a:lstStyle/>
            <a:p>
              <a:pPr defTabSz="932742">
                <a:defRPr/>
              </a:pPr>
              <a:r>
                <a:rPr lang="en-US" sz="1400" kern="0" dirty="0">
                  <a:solidFill>
                    <a:srgbClr val="C00000"/>
                  </a:solidFill>
                  <a:latin typeface="Segoe UI Semibold" panose="020B0702040204020203" pitchFamily="34" charset="0"/>
                  <a:cs typeface="Segoe UI Semibold" panose="020B0702040204020203" pitchFamily="34" charset="0"/>
                </a:rPr>
                <a:t>PolyBase</a:t>
              </a:r>
            </a:p>
          </p:txBody>
        </p:sp>
      </p:grpSp>
    </p:spTree>
    <p:extLst>
      <p:ext uri="{BB962C8B-B14F-4D97-AF65-F5344CB8AC3E}">
        <p14:creationId xmlns:p14="http://schemas.microsoft.com/office/powerpoint/2010/main" val="1329517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Polybase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19800" y="3750425"/>
            <a:ext cx="5334000" cy="2297723"/>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75462"/>
            <a:ext cx="4323270" cy="3549926"/>
          </a:xfrm>
          <a:prstGeom prst="rect">
            <a:avLst/>
          </a:prstGeom>
        </p:spPr>
      </p:pic>
      <p:sp>
        <p:nvSpPr>
          <p:cNvPr id="7" name="Content Placeholder 2"/>
          <p:cNvSpPr txBox="1">
            <a:spLocks/>
          </p:cNvSpPr>
          <p:nvPr/>
        </p:nvSpPr>
        <p:spPr>
          <a:xfrm>
            <a:off x="5527343" y="332735"/>
            <a:ext cx="6127845" cy="271590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sz="2400" dirty="0"/>
              <a:t>Integrierter Zugriff auf Hadoop oder Blob Store via T-SQL</a:t>
            </a:r>
          </a:p>
          <a:p>
            <a:r>
              <a:rPr lang="de-DE" sz="2400" dirty="0"/>
              <a:t>Integration von Semistrukturierten Daten</a:t>
            </a:r>
          </a:p>
          <a:p>
            <a:r>
              <a:rPr lang="de-DE" sz="2400" dirty="0"/>
              <a:t>Interessant für Archivierungskonzepte</a:t>
            </a:r>
          </a:p>
          <a:p>
            <a:r>
              <a:rPr lang="de-DE" sz="2400" dirty="0"/>
              <a:t>Hochparalleler Zugriff zwischen SQL DW &amp; Hadoop / Blob Store / (Data Lake)</a:t>
            </a:r>
          </a:p>
          <a:p>
            <a:r>
              <a:rPr lang="de-DE" sz="2400" dirty="0"/>
              <a:t>Ermöglicht kombinierte Abfragen</a:t>
            </a:r>
          </a:p>
        </p:txBody>
      </p:sp>
    </p:spTree>
    <p:extLst>
      <p:ext uri="{BB962C8B-B14F-4D97-AF65-F5344CB8AC3E}">
        <p14:creationId xmlns:p14="http://schemas.microsoft.com/office/powerpoint/2010/main" val="27822593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Tools &amp; </a:t>
            </a:r>
            <a:r>
              <a:rPr lang="en-US" dirty="0" err="1"/>
              <a:t>Entwicklungsumgebung</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580796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Admin &amp; Monitoring Tools</a:t>
            </a:r>
            <a:endParaRPr lang="de-DE" dirty="0"/>
          </a:p>
        </p:txBody>
      </p:sp>
      <p:sp>
        <p:nvSpPr>
          <p:cNvPr id="3" name="Content Placeholder 2"/>
          <p:cNvSpPr>
            <a:spLocks noGrp="1"/>
          </p:cNvSpPr>
          <p:nvPr>
            <p:ph idx="1"/>
          </p:nvPr>
        </p:nvSpPr>
        <p:spPr>
          <a:xfrm>
            <a:off x="838200" y="1825625"/>
            <a:ext cx="3872793" cy="3856038"/>
          </a:xfrm>
        </p:spPr>
        <p:txBody>
          <a:bodyPr>
            <a:normAutofit/>
          </a:bodyPr>
          <a:lstStyle/>
          <a:p>
            <a:r>
              <a:rPr lang="de-DE" sz="2000" dirty="0"/>
              <a:t>Azure Management Portal</a:t>
            </a:r>
          </a:p>
          <a:p>
            <a:pPr lvl="1"/>
            <a:r>
              <a:rPr lang="de-DE" sz="1600" dirty="0"/>
              <a:t>Performance Monitor</a:t>
            </a:r>
          </a:p>
          <a:p>
            <a:pPr lvl="1"/>
            <a:r>
              <a:rPr lang="de-DE" sz="1600" dirty="0" err="1"/>
              <a:t>Alerts</a:t>
            </a:r>
            <a:endParaRPr lang="de-DE" sz="1600" dirty="0"/>
          </a:p>
          <a:p>
            <a:r>
              <a:rPr lang="de-DE" sz="2000" dirty="0"/>
              <a:t>SQL Server Management Studio</a:t>
            </a:r>
          </a:p>
          <a:p>
            <a:pPr lvl="1"/>
            <a:r>
              <a:rPr lang="de-DE" sz="1600" dirty="0"/>
              <a:t>Gewohnte Oberfläche</a:t>
            </a:r>
          </a:p>
          <a:p>
            <a:pPr lvl="1"/>
            <a:r>
              <a:rPr lang="de-DE" sz="1600" dirty="0"/>
              <a:t>Mehrere Datenbanken verwalten</a:t>
            </a:r>
          </a:p>
          <a:p>
            <a:r>
              <a:rPr lang="de-DE" sz="2000" dirty="0"/>
              <a:t>System Views</a:t>
            </a:r>
          </a:p>
          <a:p>
            <a:pPr lvl="1"/>
            <a:r>
              <a:rPr lang="de-DE" sz="1600" dirty="0" err="1"/>
              <a:t>master.sys.resource_stats</a:t>
            </a:r>
            <a:endParaRPr lang="de-DE" sz="1600" dirty="0"/>
          </a:p>
          <a:p>
            <a:pPr lvl="1"/>
            <a:r>
              <a:rPr lang="de-DE" sz="1600" dirty="0" err="1"/>
              <a:t>user_db.dm_db_resource_stats</a:t>
            </a:r>
            <a:endParaRPr lang="de-DE" sz="1600" dirty="0"/>
          </a:p>
          <a:p>
            <a:pPr marL="0" indent="0">
              <a:buNone/>
            </a:pPr>
            <a:endParaRPr lang="de-DE" sz="2000" dirty="0"/>
          </a:p>
          <a:p>
            <a:pPr marL="0" indent="0">
              <a:buNone/>
            </a:pPr>
            <a:endParaRPr lang="de-DE" sz="2000" dirty="0"/>
          </a:p>
        </p:txBody>
      </p:sp>
      <p:pic>
        <p:nvPicPr>
          <p:cNvPr id="5" name="Grafik 4"/>
          <p:cNvPicPr>
            <a:picLocks noChangeAspect="1"/>
          </p:cNvPicPr>
          <p:nvPr/>
        </p:nvPicPr>
        <p:blipFill>
          <a:blip r:embed="rId2"/>
          <a:stretch>
            <a:fillRect/>
          </a:stretch>
        </p:blipFill>
        <p:spPr>
          <a:xfrm>
            <a:off x="5793875" y="1486255"/>
            <a:ext cx="5154211" cy="4598422"/>
          </a:xfrm>
          <a:prstGeom prst="rect">
            <a:avLst/>
          </a:prstGeom>
        </p:spPr>
      </p:pic>
    </p:spTree>
    <p:extLst>
      <p:ext uri="{BB962C8B-B14F-4D97-AF65-F5344CB8AC3E}">
        <p14:creationId xmlns:p14="http://schemas.microsoft.com/office/powerpoint/2010/main" val="24247767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 Tools</a:t>
            </a:r>
            <a:endParaRPr lang="de-DE" dirty="0"/>
          </a:p>
        </p:txBody>
      </p:sp>
      <p:sp>
        <p:nvSpPr>
          <p:cNvPr id="3" name="Content Placeholder 2"/>
          <p:cNvSpPr>
            <a:spLocks noGrp="1"/>
          </p:cNvSpPr>
          <p:nvPr>
            <p:ph idx="1"/>
          </p:nvPr>
        </p:nvSpPr>
        <p:spPr/>
        <p:txBody>
          <a:bodyPr>
            <a:normAutofit/>
          </a:bodyPr>
          <a:lstStyle/>
          <a:p>
            <a:r>
              <a:rPr lang="de-DE" sz="2000" dirty="0"/>
              <a:t>Data Tools in Visual Studio</a:t>
            </a:r>
          </a:p>
          <a:p>
            <a:r>
              <a:rPr lang="de-DE" sz="2000" dirty="0"/>
              <a:t>REST</a:t>
            </a:r>
          </a:p>
          <a:p>
            <a:r>
              <a:rPr lang="de-DE" sz="2000" dirty="0" err="1"/>
              <a:t>Powershell</a:t>
            </a:r>
            <a:endParaRPr lang="de-DE" sz="2000" dirty="0"/>
          </a:p>
          <a:p>
            <a:r>
              <a:rPr lang="de-DE" sz="2000" dirty="0"/>
              <a:t>T-SQL</a:t>
            </a:r>
          </a:p>
          <a:p>
            <a:r>
              <a:rPr lang="de-DE" sz="2000" dirty="0"/>
              <a:t>DAC Framework</a:t>
            </a:r>
          </a:p>
          <a:p>
            <a:r>
              <a:rPr lang="de-DE" sz="2000" dirty="0"/>
              <a:t>SSIS</a:t>
            </a:r>
          </a:p>
          <a:p>
            <a:r>
              <a:rPr lang="de-DE" sz="2000" dirty="0"/>
              <a:t>C#</a:t>
            </a:r>
          </a:p>
          <a:p>
            <a:r>
              <a:rPr lang="de-DE" sz="2000" dirty="0"/>
              <a:t>Ruby</a:t>
            </a:r>
          </a:p>
          <a:p>
            <a:r>
              <a:rPr lang="de-DE" sz="2000" dirty="0"/>
              <a:t>Python</a:t>
            </a:r>
          </a:p>
          <a:p>
            <a:r>
              <a:rPr lang="de-DE" sz="2000" dirty="0"/>
              <a:t>etc.</a:t>
            </a:r>
          </a:p>
        </p:txBody>
      </p:sp>
      <p:pic>
        <p:nvPicPr>
          <p:cNvPr id="5" name="Grafik 4"/>
          <p:cNvPicPr>
            <a:picLocks noChangeAspect="1"/>
          </p:cNvPicPr>
          <p:nvPr/>
        </p:nvPicPr>
        <p:blipFill>
          <a:blip r:embed="rId2"/>
          <a:stretch>
            <a:fillRect/>
          </a:stretch>
        </p:blipFill>
        <p:spPr>
          <a:xfrm>
            <a:off x="4457510" y="87305"/>
            <a:ext cx="6313164" cy="3733512"/>
          </a:xfrm>
          <a:prstGeom prst="rect">
            <a:avLst/>
          </a:prstGeom>
        </p:spPr>
      </p:pic>
      <p:pic>
        <p:nvPicPr>
          <p:cNvPr id="4" name="Picture 3"/>
          <p:cNvPicPr>
            <a:picLocks noChangeAspect="1"/>
          </p:cNvPicPr>
          <p:nvPr/>
        </p:nvPicPr>
        <p:blipFill>
          <a:blip r:embed="rId3"/>
          <a:stretch>
            <a:fillRect/>
          </a:stretch>
        </p:blipFill>
        <p:spPr>
          <a:xfrm>
            <a:off x="8767450" y="2060341"/>
            <a:ext cx="3242172" cy="3890605"/>
          </a:xfrm>
          <a:prstGeom prst="rect">
            <a:avLst/>
          </a:prstGeom>
        </p:spPr>
      </p:pic>
    </p:spTree>
    <p:extLst>
      <p:ext uri="{BB962C8B-B14F-4D97-AF65-F5344CB8AC3E}">
        <p14:creationId xmlns:p14="http://schemas.microsoft.com/office/powerpoint/2010/main" val="2170599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Execution </a:t>
            </a:r>
            <a:r>
              <a:rPr lang="en-US" dirty="0" err="1"/>
              <a:t>Pläne</a:t>
            </a:r>
            <a:r>
              <a:rPr lang="en-US" dirty="0"/>
              <a:t> </a:t>
            </a:r>
            <a:r>
              <a:rPr lang="en-US" dirty="0" err="1"/>
              <a:t>für</a:t>
            </a:r>
            <a:r>
              <a:rPr lang="en-US" dirty="0"/>
              <a:t> SQL DW</a:t>
            </a:r>
            <a:endParaRPr lang="de-DE" dirty="0"/>
          </a:p>
        </p:txBody>
      </p:sp>
      <p:sp>
        <p:nvSpPr>
          <p:cNvPr id="3" name="Content Placeholder 2"/>
          <p:cNvSpPr>
            <a:spLocks noGrp="1"/>
          </p:cNvSpPr>
          <p:nvPr>
            <p:ph idx="1"/>
          </p:nvPr>
        </p:nvSpPr>
        <p:spPr>
          <a:xfrm>
            <a:off x="838200" y="1825625"/>
            <a:ext cx="4386943" cy="2768146"/>
          </a:xfrm>
        </p:spPr>
        <p:txBody>
          <a:bodyPr>
            <a:noAutofit/>
          </a:bodyPr>
          <a:lstStyle/>
          <a:p>
            <a:pPr marL="0" indent="0">
              <a:buNone/>
            </a:pPr>
            <a:r>
              <a:rPr lang="en-US" sz="2400" dirty="0"/>
              <a:t>select * from </a:t>
            </a:r>
            <a:r>
              <a:rPr lang="en-US" sz="2400" dirty="0" err="1"/>
              <a:t>sys.dm_pdw_exec_requests</a:t>
            </a:r>
            <a:r>
              <a:rPr lang="en-US" sz="2400" dirty="0"/>
              <a:t> </a:t>
            </a:r>
            <a:br>
              <a:rPr lang="en-US" sz="2400" dirty="0"/>
            </a:br>
            <a:r>
              <a:rPr lang="en-US" sz="2400" dirty="0"/>
              <a:t>where status like 'Running'</a:t>
            </a:r>
          </a:p>
          <a:p>
            <a:pPr marL="0" indent="0">
              <a:buNone/>
            </a:pPr>
            <a:r>
              <a:rPr lang="en-US" sz="2400" dirty="0"/>
              <a:t>select * from </a:t>
            </a:r>
            <a:r>
              <a:rPr lang="en-US" sz="2400" dirty="0" err="1"/>
              <a:t>sys.dm_pdw_request_steps</a:t>
            </a:r>
            <a:br>
              <a:rPr lang="en-US" sz="2400" dirty="0"/>
            </a:br>
            <a:r>
              <a:rPr lang="en-US" sz="2400" dirty="0"/>
              <a:t>where </a:t>
            </a:r>
            <a:r>
              <a:rPr lang="en-US" sz="2400" dirty="0" err="1"/>
              <a:t>request_id</a:t>
            </a:r>
            <a:r>
              <a:rPr lang="en-US" sz="2400" dirty="0"/>
              <a:t> like '</a:t>
            </a:r>
            <a:r>
              <a:rPr lang="en-US" sz="2400" dirty="0" err="1"/>
              <a:t>QIDxxxx</a:t>
            </a:r>
            <a:r>
              <a:rPr lang="en-US" sz="2400" dirty="0"/>
              <a:t>'</a:t>
            </a:r>
            <a:br>
              <a:rPr lang="en-US" sz="2400" dirty="0"/>
            </a:br>
            <a:r>
              <a:rPr lang="en-US" sz="2400" dirty="0"/>
              <a:t>ORDER BY </a:t>
            </a:r>
            <a:r>
              <a:rPr lang="en-US" sz="2400" dirty="0" err="1"/>
              <a:t>Step_index</a:t>
            </a:r>
            <a:r>
              <a:rPr lang="en-US" sz="2400" dirty="0"/>
              <a:t> ASC</a:t>
            </a:r>
          </a:p>
        </p:txBody>
      </p:sp>
      <p:pic>
        <p:nvPicPr>
          <p:cNvPr id="4" name="Picture 3"/>
          <p:cNvPicPr>
            <a:picLocks noChangeAspect="1"/>
          </p:cNvPicPr>
          <p:nvPr/>
        </p:nvPicPr>
        <p:blipFill>
          <a:blip r:embed="rId2"/>
          <a:stretch>
            <a:fillRect/>
          </a:stretch>
        </p:blipFill>
        <p:spPr>
          <a:xfrm>
            <a:off x="955978" y="4935411"/>
            <a:ext cx="10713508" cy="1015535"/>
          </a:xfrm>
          <a:prstGeom prst="rect">
            <a:avLst/>
          </a:prstGeom>
        </p:spPr>
      </p:pic>
      <p:pic>
        <p:nvPicPr>
          <p:cNvPr id="5" name="Picture 4"/>
          <p:cNvPicPr>
            <a:picLocks noChangeAspect="1"/>
          </p:cNvPicPr>
          <p:nvPr/>
        </p:nvPicPr>
        <p:blipFill>
          <a:blip r:embed="rId3"/>
          <a:stretch>
            <a:fillRect/>
          </a:stretch>
        </p:blipFill>
        <p:spPr>
          <a:xfrm>
            <a:off x="5302584" y="1365363"/>
            <a:ext cx="6366902" cy="3342049"/>
          </a:xfrm>
          <a:prstGeom prst="rect">
            <a:avLst/>
          </a:prstGeom>
        </p:spPr>
      </p:pic>
    </p:spTree>
    <p:extLst>
      <p:ext uri="{BB962C8B-B14F-4D97-AF65-F5344CB8AC3E}">
        <p14:creationId xmlns:p14="http://schemas.microsoft.com/office/powerpoint/2010/main" val="21866360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Reporting Tools / Power BI</a:t>
            </a:r>
            <a:endParaRPr lang="de-DE" dirty="0"/>
          </a:p>
        </p:txBody>
      </p:sp>
      <p:sp>
        <p:nvSpPr>
          <p:cNvPr id="3" name="Content Placeholder 2"/>
          <p:cNvSpPr>
            <a:spLocks noGrp="1"/>
          </p:cNvSpPr>
          <p:nvPr>
            <p:ph idx="1"/>
          </p:nvPr>
        </p:nvSpPr>
        <p:spPr>
          <a:xfrm>
            <a:off x="838200" y="1825625"/>
            <a:ext cx="5827005" cy="3990384"/>
          </a:xfrm>
        </p:spPr>
        <p:txBody>
          <a:bodyPr>
            <a:normAutofit fontScale="92500" lnSpcReduction="10000"/>
          </a:bodyPr>
          <a:lstStyle/>
          <a:p>
            <a:r>
              <a:rPr lang="de-DE" dirty="0"/>
              <a:t>SQL Server Reportinf Services</a:t>
            </a:r>
          </a:p>
          <a:p>
            <a:r>
              <a:rPr lang="de-DE" dirty="0"/>
              <a:t>Power BI</a:t>
            </a:r>
          </a:p>
          <a:p>
            <a:r>
              <a:rPr lang="de-DE" dirty="0"/>
              <a:t>Excel</a:t>
            </a:r>
          </a:p>
          <a:p>
            <a:r>
              <a:rPr lang="en-US" dirty="0"/>
              <a:t>3rd Party</a:t>
            </a:r>
            <a:endParaRPr lang="de-DE" dirty="0"/>
          </a:p>
          <a:p>
            <a:r>
              <a:rPr lang="de-DE" dirty="0"/>
              <a:t>ODBC Konnektoren</a:t>
            </a:r>
          </a:p>
          <a:p>
            <a:pPr marL="0" indent="0">
              <a:buNone/>
            </a:pPr>
            <a:endParaRPr lang="en-US" dirty="0"/>
          </a:p>
          <a:p>
            <a:pPr marL="0" indent="0">
              <a:buNone/>
            </a:pPr>
            <a:endParaRPr lang="en-US" dirty="0"/>
          </a:p>
          <a:p>
            <a:pPr marL="0" indent="0">
              <a:buNone/>
            </a:pPr>
            <a:endParaRPr lang="en-US" sz="1600" dirty="0"/>
          </a:p>
          <a:p>
            <a:pPr marL="0" indent="0">
              <a:buNone/>
            </a:pPr>
            <a:r>
              <a:rPr lang="de-DE" sz="1600" dirty="0">
                <a:hlinkClick r:id="rId2"/>
              </a:rPr>
              <a:t>https://azure.microsoft.com/en-us/documentation/articles/sql-data-warehouse-integrate-power-bi/</a:t>
            </a:r>
            <a:r>
              <a:rPr lang="de-DE" sz="1600" dirty="0"/>
              <a:t> </a:t>
            </a:r>
          </a:p>
          <a:p>
            <a:pPr marL="0" indent="0">
              <a:buNone/>
            </a:pPr>
            <a:endParaRPr lang="de-DE" dirty="0"/>
          </a:p>
        </p:txBody>
      </p:sp>
      <p:pic>
        <p:nvPicPr>
          <p:cNvPr id="5" name="Grafik 3"/>
          <p:cNvPicPr>
            <a:picLocks noChangeAspect="1"/>
          </p:cNvPicPr>
          <p:nvPr/>
        </p:nvPicPr>
        <p:blipFill>
          <a:blip r:embed="rId3"/>
          <a:stretch>
            <a:fillRect/>
          </a:stretch>
        </p:blipFill>
        <p:spPr>
          <a:xfrm>
            <a:off x="7997501" y="283939"/>
            <a:ext cx="3356299" cy="2268998"/>
          </a:xfrm>
          <a:prstGeom prst="rect">
            <a:avLst/>
          </a:prstGeom>
        </p:spPr>
      </p:pic>
      <p:pic>
        <p:nvPicPr>
          <p:cNvPr id="4" name="Picture 3"/>
          <p:cNvPicPr>
            <a:picLocks noChangeAspect="1"/>
          </p:cNvPicPr>
          <p:nvPr/>
        </p:nvPicPr>
        <p:blipFill>
          <a:blip r:embed="rId4"/>
          <a:stretch>
            <a:fillRect/>
          </a:stretch>
        </p:blipFill>
        <p:spPr>
          <a:xfrm>
            <a:off x="6923182" y="2850219"/>
            <a:ext cx="4430618" cy="26083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0013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Analytics – Cortana Analytics Suite</a:t>
            </a:r>
            <a:endParaRPr lang="de-DE" dirty="0"/>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a:blip r:embed="rId2"/>
          <a:stretch>
            <a:fillRect/>
          </a:stretch>
        </p:blipFill>
        <p:spPr>
          <a:xfrm>
            <a:off x="838200" y="1725317"/>
            <a:ext cx="9801225" cy="4191000"/>
          </a:xfrm>
          <a:prstGeom prst="rect">
            <a:avLst/>
          </a:prstGeom>
        </p:spPr>
      </p:pic>
    </p:spTree>
    <p:extLst>
      <p:ext uri="{BB962C8B-B14F-4D97-AF65-F5344CB8AC3E}">
        <p14:creationId xmlns:p14="http://schemas.microsoft.com/office/powerpoint/2010/main" val="1679269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lang="en-US" sz="4100" kern="0" dirty="0">
                <a:solidFill>
                  <a:srgbClr val="333333"/>
                </a:solidFill>
                <a:latin typeface="Source Sans Pro Light"/>
                <a:ea typeface="Source Sans Pro Light"/>
                <a:cs typeface="Source Sans Pro Light"/>
                <a:sym typeface="Source Sans Pro Light"/>
              </a:rPr>
              <a:t>pmOne</a:t>
            </a:r>
            <a:r>
              <a:rPr sz="4100" kern="0" dirty="0">
                <a:solidFill>
                  <a:srgbClr val="333333"/>
                </a:solidFill>
                <a:latin typeface="Source Sans Pro Light"/>
                <a:ea typeface="Source Sans Pro Light"/>
                <a:cs typeface="Source Sans Pro Light"/>
                <a:sym typeface="Source Sans Pro Light"/>
              </a:rPr>
              <a:t> </a:t>
            </a:r>
            <a:r>
              <a:rPr lang="en-US" sz="4100" b="1" kern="0" dirty="0">
                <a:solidFill>
                  <a:srgbClr val="4BA8DF"/>
                </a:solidFill>
                <a:latin typeface="Source Sans Pro Semibold"/>
                <a:ea typeface="Source Sans Pro Semibold"/>
                <a:cs typeface="Source Sans Pro Semibold"/>
                <a:sym typeface="Source Sans Pro Semibold"/>
              </a:rPr>
              <a:t>Analytics</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6" name="Shape 786"/>
          <p:cNvSpPr/>
          <p:nvPr/>
        </p:nvSpPr>
        <p:spPr>
          <a:xfrm>
            <a:off x="7829883" y="6497137"/>
            <a:ext cx="3589862"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sz="1100" kern="0"/>
              <a:t>Lorem ipsum dolor sit amet, consectetur adipiscing</a:t>
            </a:r>
          </a:p>
        </p:txBody>
      </p:sp>
      <p:sp>
        <p:nvSpPr>
          <p:cNvPr id="822" name="Shape 822"/>
          <p:cNvSpPr>
            <a:spLocks noGrp="1"/>
          </p:cNvSpPr>
          <p:nvPr>
            <p:ph type="sldNum" sz="quarter" idx="2"/>
          </p:nvPr>
        </p:nvSpPr>
        <p:spPr>
          <a:xfrm>
            <a:off x="11773078" y="6442631"/>
            <a:ext cx="250068"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pPr defTabSz="292100">
                <a:defRPr sz="1800" b="0">
                  <a:solidFill>
                    <a:srgbClr val="000000"/>
                  </a:solidFill>
                </a:defRPr>
              </a:pPr>
              <a:t>4</a:t>
            </a:fld>
            <a:endParaRPr kern="0"/>
          </a:p>
        </p:txBody>
      </p:sp>
      <p:grpSp>
        <p:nvGrpSpPr>
          <p:cNvPr id="2" name="Group 1"/>
          <p:cNvGrpSpPr/>
          <p:nvPr/>
        </p:nvGrpSpPr>
        <p:grpSpPr>
          <a:xfrm>
            <a:off x="0" y="1437971"/>
            <a:ext cx="12222240" cy="5420029"/>
            <a:chOff x="0" y="2851299"/>
            <a:chExt cx="24444479" cy="10892758"/>
          </a:xfrm>
        </p:grpSpPr>
        <p:pic>
          <p:nvPicPr>
            <p:cNvPr id="66" name="Picture 6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17308" y="2851299"/>
              <a:ext cx="7828084" cy="3802968"/>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07956" y="6732815"/>
              <a:ext cx="4676043" cy="2862552"/>
            </a:xfrm>
            <a:prstGeom prst="rect">
              <a:avLst/>
            </a:prstGeom>
          </p:spPr>
        </p:pic>
        <p:pic>
          <p:nvPicPr>
            <p:cNvPr id="68" name="Picture 6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9633498"/>
              <a:ext cx="8335108" cy="4082502"/>
            </a:xfrm>
            <a:prstGeom prst="rect">
              <a:avLst/>
            </a:prstGeom>
          </p:spPr>
        </p:pic>
        <p:pic>
          <p:nvPicPr>
            <p:cNvPr id="69" name="Picture 6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451228" y="10035848"/>
              <a:ext cx="7993251" cy="3708209"/>
            </a:xfrm>
            <a:prstGeom prst="rect">
              <a:avLst/>
            </a:prstGeom>
          </p:spPr>
        </p:pic>
        <p:pic>
          <p:nvPicPr>
            <p:cNvPr id="70" name="Picture 6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68923" y="9942888"/>
              <a:ext cx="8248490" cy="3801169"/>
            </a:xfrm>
            <a:prstGeom prst="rect">
              <a:avLst/>
            </a:prstGeom>
          </p:spPr>
        </p:pic>
        <p:pic>
          <p:nvPicPr>
            <p:cNvPr id="71" name="Picture 7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21" y="2863540"/>
              <a:ext cx="9239250" cy="4286250"/>
            </a:xfrm>
            <a:prstGeom prst="rect">
              <a:avLst/>
            </a:prstGeom>
          </p:spPr>
        </p:pic>
        <p:pic>
          <p:nvPicPr>
            <p:cNvPr id="72" name="Picture 7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51923" y="6635426"/>
              <a:ext cx="5895972" cy="3400423"/>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651797" y="6635426"/>
              <a:ext cx="5190062" cy="3460041"/>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54694" y="6635426"/>
              <a:ext cx="5212707" cy="3400423"/>
            </a:xfrm>
            <a:prstGeom prst="rect">
              <a:avLst/>
            </a:prstGeom>
          </p:spPr>
        </p:pic>
        <p:pic>
          <p:nvPicPr>
            <p:cNvPr id="75" name="Picture 7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654267"/>
              <a:ext cx="4557959" cy="3019648"/>
            </a:xfrm>
            <a:prstGeom prst="rect">
              <a:avLst/>
            </a:prstGeom>
          </p:spPr>
        </p:pic>
        <p:pic>
          <p:nvPicPr>
            <p:cNvPr id="76" name="Picture 75"/>
            <p:cNvPicPr>
              <a:picLocks noChangeAspect="1"/>
            </p:cNvPicPr>
            <p:nvPr/>
          </p:nvPicPr>
          <p:blipFill rotWithShape="1">
            <a:blip r:embed="rId12" cstate="print">
              <a:extLst>
                <a:ext uri="{28A0092B-C50C-407E-A947-70E740481C1C}">
                  <a14:useLocalDpi xmlns:a14="http://schemas.microsoft.com/office/drawing/2010/main" val="0"/>
                </a:ext>
              </a:extLst>
            </a:blip>
            <a:srcRect l="28656"/>
            <a:stretch/>
          </p:blipFill>
          <p:spPr>
            <a:xfrm>
              <a:off x="9244471" y="2863540"/>
              <a:ext cx="4704560" cy="3771886"/>
            </a:xfrm>
            <a:prstGeom prst="rect">
              <a:avLst/>
            </a:prstGeom>
          </p:spPr>
        </p:pic>
        <p:pic>
          <p:nvPicPr>
            <p:cNvPr id="77" name="Picture 7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013683" y="2853100"/>
              <a:ext cx="5370317" cy="3801168"/>
            </a:xfrm>
            <a:prstGeom prst="rect">
              <a:avLst/>
            </a:prstGeom>
          </p:spPr>
        </p:pic>
      </p:grpSp>
      <p:pic>
        <p:nvPicPr>
          <p:cNvPr id="23" name="Picture 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56881" y="266050"/>
            <a:ext cx="1448488" cy="674247"/>
          </a:xfrm>
          <a:prstGeom prst="rect">
            <a:avLst/>
          </a:prstGeom>
        </p:spPr>
      </p:pic>
    </p:spTree>
    <p:extLst>
      <p:ext uri="{BB962C8B-B14F-4D97-AF65-F5344CB8AC3E}">
        <p14:creationId xmlns:p14="http://schemas.microsoft.com/office/powerpoint/2010/main" val="1077409082"/>
      </p:ext>
    </p:extLst>
  </p:cSld>
  <p:clrMapOvr>
    <a:masterClrMapping/>
  </p:clrMapOvr>
  <p:transition spd="med" advTm="5997"/>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 - </a:t>
            </a:r>
            <a:r>
              <a:rPr lang="en-US" dirty="0" err="1"/>
              <a:t>Skalierbarkeit</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1305465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DTU – Database Transaction Unit</a:t>
            </a:r>
            <a:endParaRPr lang="de-DE" dirty="0"/>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20143" y="2494961"/>
            <a:ext cx="5915643" cy="3321211"/>
          </a:xfrm>
        </p:spPr>
      </p:pic>
      <p:sp>
        <p:nvSpPr>
          <p:cNvPr id="5" name="Inhaltsplatzhalter 2"/>
          <p:cNvSpPr txBox="1">
            <a:spLocks/>
          </p:cNvSpPr>
          <p:nvPr/>
        </p:nvSpPr>
        <p:spPr>
          <a:xfrm>
            <a:off x="838200" y="1825625"/>
            <a:ext cx="10839620" cy="4006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b="1" dirty="0" err="1">
                <a:gradFill>
                  <a:gsLst>
                    <a:gs pos="2917">
                      <a:schemeClr val="tx1"/>
                    </a:gs>
                    <a:gs pos="30000">
                      <a:schemeClr val="tx1"/>
                    </a:gs>
                  </a:gsLst>
                  <a:lin ang="5400000" scaled="0"/>
                </a:gradFill>
              </a:rPr>
              <a:t>Abgeschlossene</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Transaktionen</a:t>
            </a:r>
            <a:r>
              <a:rPr lang="en-US" sz="2000" b="1" dirty="0">
                <a:gradFill>
                  <a:gsLst>
                    <a:gs pos="2917">
                      <a:schemeClr val="tx1"/>
                    </a:gs>
                    <a:gs pos="30000">
                      <a:schemeClr val="tx1"/>
                    </a:gs>
                  </a:gsLst>
                  <a:lin ang="5400000" scaled="0"/>
                </a:gradFill>
              </a:rPr>
              <a:t> pro </a:t>
            </a:r>
            <a:r>
              <a:rPr lang="en-US" sz="2000" b="1" dirty="0" err="1">
                <a:gradFill>
                  <a:gsLst>
                    <a:gs pos="2917">
                      <a:schemeClr val="tx1"/>
                    </a:gs>
                    <a:gs pos="30000">
                      <a:schemeClr val="tx1"/>
                    </a:gs>
                  </a:gsLst>
                  <a:lin ang="5400000" scaled="0"/>
                </a:gradFill>
              </a:rPr>
              <a:t>Sekunde</a:t>
            </a:r>
            <a:endParaRPr lang="en-US" sz="2000" b="1" dirty="0">
              <a:gradFill>
                <a:gsLst>
                  <a:gs pos="2917">
                    <a:schemeClr val="tx1"/>
                  </a:gs>
                  <a:gs pos="30000">
                    <a:schemeClr val="tx1"/>
                  </a:gs>
                </a:gsLst>
                <a:lin ang="5400000" scaled="0"/>
              </a:gradFill>
            </a:endParaRPr>
          </a:p>
          <a:p>
            <a:pPr>
              <a:spcAft>
                <a:spcPts val="1200"/>
              </a:spcAft>
            </a:pPr>
            <a:endParaRPr lang="en-US" sz="2000" b="1" dirty="0">
              <a:gradFill>
                <a:gsLst>
                  <a:gs pos="2917">
                    <a:schemeClr val="tx1"/>
                  </a:gs>
                  <a:gs pos="30000">
                    <a:schemeClr val="tx1"/>
                  </a:gs>
                </a:gsLst>
                <a:lin ang="5400000" scaled="0"/>
              </a:gradFill>
            </a:endParaRPr>
          </a:p>
        </p:txBody>
      </p:sp>
      <p:grpSp>
        <p:nvGrpSpPr>
          <p:cNvPr id="40" name="Gruppieren 39"/>
          <p:cNvGrpSpPr/>
          <p:nvPr/>
        </p:nvGrpSpPr>
        <p:grpSpPr>
          <a:xfrm>
            <a:off x="-709745" y="2483421"/>
            <a:ext cx="6466309" cy="3229836"/>
            <a:chOff x="-1177336" y="2059137"/>
            <a:chExt cx="8522803" cy="4222009"/>
          </a:xfrm>
        </p:grpSpPr>
        <p:sp>
          <p:nvSpPr>
            <p:cNvPr id="6" name="Rectangle 22"/>
            <p:cNvSpPr/>
            <p:nvPr/>
          </p:nvSpPr>
          <p:spPr>
            <a:xfrm>
              <a:off x="2200503" y="2402813"/>
              <a:ext cx="3410091" cy="3093979"/>
            </a:xfrm>
            <a:prstGeom prst="rect">
              <a:avLst/>
            </a:prstGeom>
            <a:solidFill>
              <a:schemeClr val="bg1">
                <a:lumMod val="95000"/>
              </a:schemeClr>
            </a:solidFill>
            <a:ln w="38100">
              <a:solidFill>
                <a:srgbClr val="0072C6"/>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tx1"/>
                </a:solidFill>
              </a:endParaRPr>
            </a:p>
          </p:txBody>
        </p:sp>
        <p:cxnSp>
          <p:nvCxnSpPr>
            <p:cNvPr id="7" name="Straight Connector 4"/>
            <p:cNvCxnSpPr>
              <a:stCxn id="6" idx="1"/>
              <a:endCxn id="6" idx="3"/>
            </p:cNvCxnSpPr>
            <p:nvPr/>
          </p:nvCxnSpPr>
          <p:spPr>
            <a:xfrm>
              <a:off x="2200503" y="3949803"/>
              <a:ext cx="3410089" cy="0"/>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2"/>
              <a:endCxn id="6" idx="0"/>
            </p:cNvCxnSpPr>
            <p:nvPr/>
          </p:nvCxnSpPr>
          <p:spPr>
            <a:xfrm flipV="1">
              <a:off x="3905548" y="2402813"/>
              <a:ext cx="0" cy="3093981"/>
            </a:xfrm>
            <a:prstGeom prst="line">
              <a:avLst/>
            </a:prstGeom>
            <a:ln w="38100">
              <a:solidFill>
                <a:srgbClr val="0072C6"/>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 name="Oval 2"/>
            <p:cNvSpPr/>
            <p:nvPr/>
          </p:nvSpPr>
          <p:spPr bwMode="auto">
            <a:xfrm>
              <a:off x="2802928" y="3594312"/>
              <a:ext cx="2728870" cy="1492362"/>
            </a:xfrm>
            <a:prstGeom prst="ellipse">
              <a:avLst/>
            </a:prstGeom>
            <a:solidFill>
              <a:srgbClr val="0072C6"/>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4113" fontAlgn="base">
                <a:lnSpc>
                  <a:spcPct val="90000"/>
                </a:lnSpc>
                <a:spcBef>
                  <a:spcPct val="0"/>
                </a:spcBef>
                <a:spcAft>
                  <a:spcPct val="0"/>
                </a:spcAft>
              </a:pPr>
              <a:endParaRPr lang="en-US" sz="1500" dirty="0">
                <a:solidFill>
                  <a:schemeClr val="bg1"/>
                </a:solidFill>
                <a:latin typeface="Segoe Pro Semibold" panose="020B0702040504020203" pitchFamily="34" charset="0"/>
                <a:ea typeface="Segoe UI" pitchFamily="34" charset="0"/>
                <a:cs typeface="Segoe UI" pitchFamily="34" charset="0"/>
              </a:endParaRPr>
            </a:p>
          </p:txBody>
        </p:sp>
        <p:grpSp>
          <p:nvGrpSpPr>
            <p:cNvPr id="10" name="Group 78"/>
            <p:cNvGrpSpPr/>
            <p:nvPr/>
          </p:nvGrpSpPr>
          <p:grpSpPr>
            <a:xfrm>
              <a:off x="-1177336" y="4244950"/>
              <a:ext cx="2069443" cy="1255989"/>
              <a:chOff x="-1189681" y="4499295"/>
              <a:chExt cx="2069443" cy="1255989"/>
            </a:xfrm>
          </p:grpSpPr>
          <p:cxnSp>
            <p:nvCxnSpPr>
              <p:cNvPr id="11" name="Straight Connector 57"/>
              <p:cNvCxnSpPr>
                <a:endCxn id="24" idx="2"/>
              </p:cNvCxnSpPr>
              <p:nvPr/>
            </p:nvCxnSpPr>
            <p:spPr>
              <a:xfrm>
                <a:off x="-1189681" y="4747606"/>
                <a:ext cx="2069443" cy="2562"/>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58"/>
              <p:cNvCxnSpPr>
                <a:endCxn id="23" idx="4"/>
              </p:cNvCxnSpPr>
              <p:nvPr/>
            </p:nvCxnSpPr>
            <p:spPr>
              <a:xfrm flipV="1">
                <a:off x="-417762" y="4499295"/>
                <a:ext cx="0" cy="1255989"/>
              </a:xfrm>
              <a:prstGeom prst="line">
                <a:avLst/>
              </a:prstGeom>
              <a:ln w="19050">
                <a:solidFill>
                  <a:schemeClr val="bg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sp>
          <p:nvSpPr>
            <p:cNvPr id="13" name="TextBox 23"/>
            <p:cNvSpPr txBox="1"/>
            <p:nvPr/>
          </p:nvSpPr>
          <p:spPr>
            <a:xfrm>
              <a:off x="3652917" y="2059137"/>
              <a:ext cx="505267" cy="292388"/>
            </a:xfrm>
            <a:prstGeom prst="rect">
              <a:avLst/>
            </a:prstGeom>
            <a:noFill/>
          </p:spPr>
          <p:txBody>
            <a:bodyPr wrap="none" rtlCol="0" anchor="ctr" anchorCtr="0">
              <a:spAutoFit/>
            </a:bodyPr>
            <a:lstStyle/>
            <a:p>
              <a:pPr algn="ctr"/>
              <a:r>
                <a:rPr lang="en-US" sz="1300" dirty="0">
                  <a:solidFill>
                    <a:srgbClr val="0072C6"/>
                  </a:solidFill>
                  <a:latin typeface="Segoe Pro Semibold" panose="020B0702040504020203" pitchFamily="34" charset="0"/>
                </a:rPr>
                <a:t>CPU</a:t>
              </a:r>
            </a:p>
          </p:txBody>
        </p:sp>
        <p:sp>
          <p:nvSpPr>
            <p:cNvPr id="14" name="TextBox 24"/>
            <p:cNvSpPr txBox="1"/>
            <p:nvPr/>
          </p:nvSpPr>
          <p:spPr>
            <a:xfrm rot="16200000">
              <a:off x="1405319" y="3757116"/>
              <a:ext cx="1215936" cy="385377"/>
            </a:xfrm>
            <a:prstGeom prst="rect">
              <a:avLst/>
            </a:prstGeom>
            <a:noFill/>
          </p:spPr>
          <p:txBody>
            <a:bodyPr wrap="none" rtlCol="0" anchor="ctr" anchorCtr="0">
              <a:spAutoFit/>
            </a:bodyPr>
            <a:lstStyle/>
            <a:p>
              <a:pPr algn="ctr"/>
              <a:r>
                <a:rPr lang="en-US" sz="1300" dirty="0" err="1">
                  <a:solidFill>
                    <a:srgbClr val="0072C6"/>
                  </a:solidFill>
                  <a:latin typeface="Segoe Pro Semibold" panose="020B0702040504020203" pitchFamily="34" charset="0"/>
                </a:rPr>
                <a:t>Schreiben</a:t>
              </a:r>
              <a:endParaRPr lang="en-US" sz="1300" dirty="0">
                <a:solidFill>
                  <a:srgbClr val="0072C6"/>
                </a:solidFill>
                <a:latin typeface="Segoe Pro Semibold" panose="020B0702040504020203" pitchFamily="34" charset="0"/>
              </a:endParaRPr>
            </a:p>
          </p:txBody>
        </p:sp>
        <p:sp>
          <p:nvSpPr>
            <p:cNvPr id="15" name="TextBox 25"/>
            <p:cNvSpPr txBox="1"/>
            <p:nvPr/>
          </p:nvSpPr>
          <p:spPr>
            <a:xfrm rot="5400000">
              <a:off x="5418909" y="3757116"/>
              <a:ext cx="800873" cy="385377"/>
            </a:xfrm>
            <a:prstGeom prst="rect">
              <a:avLst/>
            </a:prstGeom>
            <a:noFill/>
          </p:spPr>
          <p:txBody>
            <a:bodyPr wrap="none" rtlCol="0" anchor="ctr" anchorCtr="0">
              <a:spAutoFit/>
            </a:bodyPr>
            <a:lstStyle/>
            <a:p>
              <a:pPr algn="ctr"/>
              <a:r>
                <a:rPr lang="en-US" sz="1300" dirty="0" err="1">
                  <a:solidFill>
                    <a:srgbClr val="0072C6"/>
                  </a:solidFill>
                  <a:latin typeface="Segoe Pro Semibold" panose="020B0702040504020203" pitchFamily="34" charset="0"/>
                </a:rPr>
                <a:t>Lesen</a:t>
              </a:r>
              <a:endParaRPr lang="en-US" sz="1300" dirty="0">
                <a:solidFill>
                  <a:srgbClr val="0072C6"/>
                </a:solidFill>
                <a:latin typeface="Segoe Pro Semibold" panose="020B0702040504020203" pitchFamily="34" charset="0"/>
              </a:endParaRPr>
            </a:p>
          </p:txBody>
        </p:sp>
        <p:sp>
          <p:nvSpPr>
            <p:cNvPr id="16" name="TextBox 26"/>
            <p:cNvSpPr txBox="1"/>
            <p:nvPr/>
          </p:nvSpPr>
          <p:spPr>
            <a:xfrm>
              <a:off x="3358471" y="5502771"/>
              <a:ext cx="1099085" cy="382207"/>
            </a:xfrm>
            <a:prstGeom prst="rect">
              <a:avLst/>
            </a:prstGeom>
            <a:noFill/>
          </p:spPr>
          <p:txBody>
            <a:bodyPr wrap="none" rtlCol="0" anchor="ctr" anchorCtr="0">
              <a:spAutoFit/>
            </a:bodyPr>
            <a:lstStyle/>
            <a:p>
              <a:pPr algn="ctr"/>
              <a:r>
                <a:rPr lang="en-US" sz="1300" dirty="0">
                  <a:solidFill>
                    <a:srgbClr val="0072C6"/>
                  </a:solidFill>
                  <a:latin typeface="Segoe Pro Semibold" panose="020B0702040504020203" pitchFamily="34" charset="0"/>
                </a:rPr>
                <a:t>Speicher</a:t>
              </a:r>
              <a:endParaRPr lang="en-US" sz="1300" i="1" dirty="0">
                <a:solidFill>
                  <a:srgbClr val="0072C6"/>
                </a:solidFill>
                <a:latin typeface="Segoe Pro Semibold" panose="020B0702040504020203" pitchFamily="34" charset="0"/>
              </a:endParaRPr>
            </a:p>
          </p:txBody>
        </p:sp>
        <p:grpSp>
          <p:nvGrpSpPr>
            <p:cNvPr id="20" name="Group 63"/>
            <p:cNvGrpSpPr/>
            <p:nvPr/>
          </p:nvGrpSpPr>
          <p:grpSpPr>
            <a:xfrm>
              <a:off x="5275947" y="3281678"/>
              <a:ext cx="1332729" cy="672676"/>
              <a:chOff x="5748311" y="2310256"/>
              <a:chExt cx="841256" cy="614465"/>
            </a:xfrm>
          </p:grpSpPr>
          <p:cxnSp>
            <p:nvCxnSpPr>
              <p:cNvPr id="21" name="Straight Connector 64"/>
              <p:cNvCxnSpPr/>
              <p:nvPr/>
            </p:nvCxnSpPr>
            <p:spPr>
              <a:xfrm flipV="1">
                <a:off x="5748311" y="2310256"/>
                <a:ext cx="480581" cy="614465"/>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65"/>
              <p:cNvCxnSpPr/>
              <p:nvPr/>
            </p:nvCxnSpPr>
            <p:spPr>
              <a:xfrm>
                <a:off x="6228892" y="2310256"/>
                <a:ext cx="360675"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3" name="Oval 10"/>
            <p:cNvSpPr/>
            <p:nvPr/>
          </p:nvSpPr>
          <p:spPr bwMode="auto">
            <a:xfrm>
              <a:off x="3813166" y="3511641"/>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56"/>
            <p:cNvSpPr/>
            <p:nvPr/>
          </p:nvSpPr>
          <p:spPr bwMode="auto">
            <a:xfrm>
              <a:off x="5204334" y="3856157"/>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66"/>
            <p:cNvSpPr txBox="1"/>
            <p:nvPr/>
          </p:nvSpPr>
          <p:spPr>
            <a:xfrm>
              <a:off x="6479204" y="3010675"/>
              <a:ext cx="866263"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65000"/>
                    </a:schemeClr>
                  </a:solidFill>
                  <a:latin typeface="Segoe Pro Semibold" panose="020B0702040504020203" pitchFamily="34" charset="0"/>
                </a:rPr>
                <a:t>75%</a:t>
              </a:r>
            </a:p>
          </p:txBody>
        </p:sp>
        <p:grpSp>
          <p:nvGrpSpPr>
            <p:cNvPr id="26" name="Group 67"/>
            <p:cNvGrpSpPr/>
            <p:nvPr/>
          </p:nvGrpSpPr>
          <p:grpSpPr>
            <a:xfrm rot="10800000">
              <a:off x="1294940" y="3982569"/>
              <a:ext cx="1705045" cy="880122"/>
              <a:chOff x="5748311" y="1847849"/>
              <a:chExt cx="1441626" cy="1076872"/>
            </a:xfrm>
          </p:grpSpPr>
          <p:cxnSp>
            <p:nvCxnSpPr>
              <p:cNvPr id="27" name="Straight Connector 68"/>
              <p:cNvCxnSpPr/>
              <p:nvPr/>
            </p:nvCxnSpPr>
            <p:spPr>
              <a:xfrm flipV="1">
                <a:off x="5748311" y="1847851"/>
                <a:ext cx="798521" cy="1076870"/>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Arrow Connector 69"/>
              <p:cNvCxnSpPr/>
              <p:nvPr/>
            </p:nvCxnSpPr>
            <p:spPr>
              <a:xfrm rot="10800000" flipH="1" flipV="1">
                <a:off x="6537338" y="1847849"/>
                <a:ext cx="652599" cy="2"/>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29" name="TextBox 73"/>
            <p:cNvSpPr txBox="1"/>
            <p:nvPr/>
          </p:nvSpPr>
          <p:spPr>
            <a:xfrm>
              <a:off x="569529" y="4602415"/>
              <a:ext cx="87107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65000"/>
                    </a:schemeClr>
                  </a:solidFill>
                  <a:latin typeface="Segoe Pro Semibold" panose="020B0702040504020203" pitchFamily="34" charset="0"/>
                </a:rPr>
                <a:t>50%</a:t>
              </a:r>
            </a:p>
          </p:txBody>
        </p:sp>
        <p:sp>
          <p:nvSpPr>
            <p:cNvPr id="30" name="Oval 54"/>
            <p:cNvSpPr/>
            <p:nvPr/>
          </p:nvSpPr>
          <p:spPr bwMode="auto">
            <a:xfrm>
              <a:off x="2947604" y="3856158"/>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Group 74"/>
            <p:cNvGrpSpPr/>
            <p:nvPr/>
          </p:nvGrpSpPr>
          <p:grpSpPr>
            <a:xfrm rot="10800000">
              <a:off x="1322712" y="5073327"/>
              <a:ext cx="2559091" cy="944580"/>
              <a:chOff x="5748311" y="2673454"/>
              <a:chExt cx="470411" cy="251267"/>
            </a:xfrm>
          </p:grpSpPr>
          <p:cxnSp>
            <p:nvCxnSpPr>
              <p:cNvPr id="32" name="Straight Connector 75"/>
              <p:cNvCxnSpPr/>
              <p:nvPr/>
            </p:nvCxnSpPr>
            <p:spPr>
              <a:xfrm rot="10800000" flipH="1">
                <a:off x="5748311" y="2673454"/>
                <a:ext cx="166614" cy="251267"/>
              </a:xfrm>
              <a:prstGeom prst="line">
                <a:avLst/>
              </a:prstGeom>
              <a:ln w="38100">
                <a:solidFill>
                  <a:schemeClr val="bg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Arrow Connector 76"/>
              <p:cNvCxnSpPr/>
              <p:nvPr/>
            </p:nvCxnSpPr>
            <p:spPr>
              <a:xfrm rot="10800000" flipH="1">
                <a:off x="5916170" y="2674375"/>
                <a:ext cx="302552" cy="0"/>
              </a:xfrm>
              <a:prstGeom prst="straightConnector1">
                <a:avLst/>
              </a:prstGeom>
              <a:ln w="38100">
                <a:solidFill>
                  <a:schemeClr val="bg1">
                    <a:lumMod val="6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4" name="TextBox 77"/>
            <p:cNvSpPr txBox="1"/>
            <p:nvPr/>
          </p:nvSpPr>
          <p:spPr>
            <a:xfrm>
              <a:off x="569529" y="5708682"/>
              <a:ext cx="871072" cy="572464"/>
            </a:xfrm>
            <a:prstGeom prst="rect">
              <a:avLst/>
            </a:prstGeom>
            <a:noFill/>
          </p:spPr>
          <p:txBody>
            <a:bodyPr wrap="none" lIns="182880" tIns="146304" rIns="182880" bIns="146304" rtlCol="0">
              <a:spAutoFit/>
            </a:bodyPr>
            <a:lstStyle/>
            <a:p>
              <a:pPr>
                <a:lnSpc>
                  <a:spcPct val="90000"/>
                </a:lnSpc>
                <a:spcAft>
                  <a:spcPts val="600"/>
                </a:spcAft>
              </a:pPr>
              <a:r>
                <a:rPr lang="en-US" sz="2000" dirty="0">
                  <a:solidFill>
                    <a:schemeClr val="bg1">
                      <a:lumMod val="65000"/>
                    </a:schemeClr>
                  </a:solidFill>
                  <a:latin typeface="Segoe Pro Semibold" panose="020B0702040504020203" pitchFamily="34" charset="0"/>
                </a:rPr>
                <a:t>60%</a:t>
              </a:r>
            </a:p>
          </p:txBody>
        </p:sp>
        <p:sp>
          <p:nvSpPr>
            <p:cNvPr id="35" name="Oval 55"/>
            <p:cNvSpPr/>
            <p:nvPr/>
          </p:nvSpPr>
          <p:spPr bwMode="auto">
            <a:xfrm>
              <a:off x="3817935" y="4954917"/>
              <a:ext cx="187287" cy="187287"/>
            </a:xfrm>
            <a:prstGeom prst="ellipse">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83"/>
            <p:cNvSpPr/>
            <p:nvPr/>
          </p:nvSpPr>
          <p:spPr>
            <a:xfrm>
              <a:off x="3780215" y="4251813"/>
              <a:ext cx="1775184" cy="446578"/>
            </a:xfrm>
            <a:prstGeom prst="rect">
              <a:avLst/>
            </a:prstGeom>
          </p:spPr>
          <p:txBody>
            <a:bodyPr wrap="none">
              <a:spAutoFit/>
            </a:bodyPr>
            <a:lstStyle/>
            <a:p>
              <a:pPr algn="ctr" defTabSz="914113" fontAlgn="base">
                <a:lnSpc>
                  <a:spcPct val="90000"/>
                </a:lnSpc>
                <a:spcBef>
                  <a:spcPct val="0"/>
                </a:spcBef>
                <a:spcAft>
                  <a:spcPct val="0"/>
                </a:spcAft>
              </a:pPr>
              <a:r>
                <a:rPr lang="en-US" dirty="0" err="1">
                  <a:solidFill>
                    <a:schemeClr val="bg1"/>
                  </a:solidFill>
                  <a:latin typeface="Segoe Pro Semibold" panose="020B0702040504020203" pitchFamily="34" charset="0"/>
                  <a:ea typeface="Segoe UI" pitchFamily="34" charset="0"/>
                  <a:cs typeface="Segoe UI" pitchFamily="34" charset="0"/>
                </a:rPr>
                <a:t>Auslastung</a:t>
              </a:r>
              <a:endParaRPr lang="en-US" dirty="0">
                <a:solidFill>
                  <a:schemeClr val="bg1"/>
                </a:solidFill>
                <a:latin typeface="Segoe Pro Semibold" panose="020B0702040504020203" pitchFamily="34" charset="0"/>
                <a:ea typeface="Segoe UI" pitchFamily="34" charset="0"/>
                <a:cs typeface="Segoe UI" pitchFamily="34" charset="0"/>
              </a:endParaRPr>
            </a:p>
          </p:txBody>
        </p:sp>
      </p:grpSp>
    </p:spTree>
    <p:extLst>
      <p:ext uri="{BB962C8B-B14F-4D97-AF65-F5344CB8AC3E}">
        <p14:creationId xmlns:p14="http://schemas.microsoft.com/office/powerpoint/2010/main" val="1251387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Einzeldatenbank</a:t>
            </a: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7205" y="2364141"/>
            <a:ext cx="9337590" cy="3468247"/>
          </a:xfrm>
          <a:prstGeom prst="rect">
            <a:avLst/>
          </a:prstGeom>
        </p:spPr>
      </p:pic>
      <p:sp>
        <p:nvSpPr>
          <p:cNvPr id="6" name="Inhaltsplatzhalter 2"/>
          <p:cNvSpPr>
            <a:spLocks noGrp="1"/>
          </p:cNvSpPr>
          <p:nvPr>
            <p:ph idx="1"/>
          </p:nvPr>
        </p:nvSpPr>
        <p:spPr>
          <a:xfrm>
            <a:off x="838200" y="1825625"/>
            <a:ext cx="10020300" cy="4006763"/>
          </a:xfrm>
        </p:spPr>
        <p:txBody>
          <a:bodyPr>
            <a:normAutofit/>
          </a:bodyPr>
          <a:lstStyle/>
          <a:p>
            <a:pPr marL="0" indent="0">
              <a:spcAft>
                <a:spcPts val="1200"/>
              </a:spcAft>
              <a:buNone/>
            </a:pPr>
            <a:r>
              <a:rPr lang="en-US" sz="2400" b="1" dirty="0" err="1">
                <a:gradFill>
                  <a:gsLst>
                    <a:gs pos="2917">
                      <a:schemeClr val="tx1"/>
                    </a:gs>
                    <a:gs pos="30000">
                      <a:schemeClr val="tx1"/>
                    </a:gs>
                  </a:gsLst>
                  <a:lin ang="5400000" scaled="0"/>
                </a:gradFill>
              </a:rPr>
              <a:t>Unterschiedliche</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Leistungsstufen</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innerhalb</a:t>
            </a:r>
            <a:r>
              <a:rPr lang="en-US" sz="2400" b="1" dirty="0">
                <a:gradFill>
                  <a:gsLst>
                    <a:gs pos="2917">
                      <a:schemeClr val="tx1"/>
                    </a:gs>
                    <a:gs pos="30000">
                      <a:schemeClr val="tx1"/>
                    </a:gs>
                  </a:gsLst>
                  <a:lin ang="5400000" scaled="0"/>
                </a:gradFill>
              </a:rPr>
              <a:t> der </a:t>
            </a:r>
            <a:r>
              <a:rPr lang="en-US" sz="2400" b="1" dirty="0" err="1">
                <a:gradFill>
                  <a:gsLst>
                    <a:gs pos="2917">
                      <a:schemeClr val="tx1"/>
                    </a:gs>
                    <a:gs pos="30000">
                      <a:schemeClr val="tx1"/>
                    </a:gs>
                  </a:gsLst>
                  <a:lin ang="5400000" scaled="0"/>
                </a:gradFill>
              </a:rPr>
              <a:t>drei</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Dienstebenen</a:t>
            </a:r>
            <a:endParaRPr lang="en-US" sz="2000" b="1" dirty="0">
              <a:gradFill>
                <a:gsLst>
                  <a:gs pos="2917">
                    <a:schemeClr val="tx1"/>
                  </a:gs>
                  <a:gs pos="30000">
                    <a:schemeClr val="tx1"/>
                  </a:gs>
                </a:gsLst>
                <a:lin ang="5400000" scaled="0"/>
              </a:gradFill>
            </a:endParaRPr>
          </a:p>
          <a:p>
            <a:pPr marL="0" indent="0">
              <a:spcAft>
                <a:spcPts val="1200"/>
              </a:spcAft>
              <a:buNone/>
            </a:pPr>
            <a:endParaRPr lang="en-US" b="1" dirty="0">
              <a:gradFill>
                <a:gsLst>
                  <a:gs pos="2917">
                    <a:schemeClr val="tx1"/>
                  </a:gs>
                  <a:gs pos="30000">
                    <a:schemeClr val="tx1"/>
                  </a:gs>
                </a:gsLst>
                <a:lin ang="5400000" scaled="0"/>
              </a:gradFill>
            </a:endParaRPr>
          </a:p>
          <a:p>
            <a:pPr lvl="1">
              <a:spcAft>
                <a:spcPts val="1200"/>
              </a:spcAft>
            </a:pPr>
            <a:endParaRPr lang="en-US" b="1" dirty="0">
              <a:gradFill>
                <a:gsLst>
                  <a:gs pos="2917">
                    <a:schemeClr val="tx1"/>
                  </a:gs>
                  <a:gs pos="30000">
                    <a:schemeClr val="tx1"/>
                  </a:gs>
                </a:gsLst>
                <a:lin ang="5400000" scaled="0"/>
              </a:gradFill>
            </a:endParaRPr>
          </a:p>
          <a:p>
            <a:pPr marL="457200" lvl="1" indent="0">
              <a:spcAft>
                <a:spcPts val="1200"/>
              </a:spcAft>
              <a:buNone/>
            </a:pPr>
            <a:endParaRPr lang="en-US"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7157541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DTU vs. </a:t>
            </a:r>
            <a:r>
              <a:rPr lang="en-US" dirty="0" err="1"/>
              <a:t>eDTU</a:t>
            </a:r>
            <a:endParaRPr lang="de-DE" dirty="0"/>
          </a:p>
        </p:txBody>
      </p:sp>
      <p:pic>
        <p:nvPicPr>
          <p:cNvPr id="6" name="Inhaltsplatzhalt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806" y="3363414"/>
            <a:ext cx="5703899" cy="2468974"/>
          </a:xfrm>
        </p:spPr>
      </p:pic>
      <p:pic>
        <p:nvPicPr>
          <p:cNvPr id="7" name="Grafik 6"/>
          <p:cNvPicPr>
            <a:picLocks noChangeAspect="1"/>
          </p:cNvPicPr>
          <p:nvPr/>
        </p:nvPicPr>
        <p:blipFill>
          <a:blip r:embed="rId3"/>
          <a:stretch>
            <a:fillRect/>
          </a:stretch>
        </p:blipFill>
        <p:spPr>
          <a:xfrm>
            <a:off x="6684042" y="1825625"/>
            <a:ext cx="5179142" cy="3689566"/>
          </a:xfrm>
          <a:prstGeom prst="rect">
            <a:avLst/>
          </a:prstGeom>
        </p:spPr>
      </p:pic>
      <p:sp>
        <p:nvSpPr>
          <p:cNvPr id="10" name="Inhaltsplatzhalter 2"/>
          <p:cNvSpPr txBox="1">
            <a:spLocks/>
          </p:cNvSpPr>
          <p:nvPr/>
        </p:nvSpPr>
        <p:spPr>
          <a:xfrm>
            <a:off x="838200" y="1825625"/>
            <a:ext cx="10839620" cy="40067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pPr>
            <a:r>
              <a:rPr lang="en-US" sz="2000" b="1" dirty="0" err="1">
                <a:gradFill>
                  <a:gsLst>
                    <a:gs pos="2917">
                      <a:schemeClr val="tx1"/>
                    </a:gs>
                    <a:gs pos="30000">
                      <a:schemeClr val="tx1"/>
                    </a:gs>
                  </a:gsLst>
                  <a:lin ang="5400000" scaled="0"/>
                </a:gradFill>
              </a:rPr>
              <a:t>Zusammenfassung</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mehrerer</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Datenbanken</a:t>
            </a:r>
            <a:endParaRPr lang="en-US" sz="2000" b="1" dirty="0">
              <a:gradFill>
                <a:gsLst>
                  <a:gs pos="2917">
                    <a:schemeClr val="tx1"/>
                  </a:gs>
                  <a:gs pos="30000">
                    <a:schemeClr val="tx1"/>
                  </a:gs>
                </a:gsLst>
                <a:lin ang="5400000" scaled="0"/>
              </a:gradFill>
            </a:endParaRPr>
          </a:p>
          <a:p>
            <a:pPr>
              <a:spcAft>
                <a:spcPts val="1200"/>
              </a:spcAft>
            </a:pPr>
            <a:r>
              <a:rPr lang="en-US" sz="2000" b="1" dirty="0" err="1">
                <a:gradFill>
                  <a:gsLst>
                    <a:gs pos="2917">
                      <a:schemeClr val="tx1"/>
                    </a:gs>
                    <a:gs pos="30000">
                      <a:schemeClr val="tx1"/>
                    </a:gs>
                  </a:gsLst>
                  <a:lin ang="5400000" scaled="0"/>
                </a:gradFill>
              </a:rPr>
              <a:t>Auslastung</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wird</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nach</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Bedarf</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verteilt</a:t>
            </a:r>
            <a:endParaRPr lang="en-US" sz="2000" b="1" dirty="0">
              <a:gradFill>
                <a:gsLst>
                  <a:gs pos="2917">
                    <a:schemeClr val="tx1"/>
                  </a:gs>
                  <a:gs pos="30000">
                    <a:schemeClr val="tx1"/>
                  </a:gs>
                </a:gsLst>
                <a:lin ang="5400000" scaled="0"/>
              </a:gradFill>
            </a:endParaRPr>
          </a:p>
          <a:p>
            <a:pPr>
              <a:spcAft>
                <a:spcPts val="1200"/>
              </a:spcAft>
            </a:pPr>
            <a:r>
              <a:rPr lang="en-US" sz="2000" b="1" dirty="0" err="1">
                <a:gradFill>
                  <a:gsLst>
                    <a:gs pos="2917">
                      <a:schemeClr val="tx1"/>
                    </a:gs>
                    <a:gs pos="30000">
                      <a:schemeClr val="tx1"/>
                    </a:gs>
                  </a:gsLst>
                  <a:lin ang="5400000" scaled="0"/>
                </a:gradFill>
              </a:rPr>
              <a:t>Garantierte</a:t>
            </a:r>
            <a:r>
              <a:rPr lang="en-US" sz="2000" b="1" dirty="0">
                <a:gradFill>
                  <a:gsLst>
                    <a:gs pos="2917">
                      <a:schemeClr val="tx1"/>
                    </a:gs>
                    <a:gs pos="30000">
                      <a:schemeClr val="tx1"/>
                    </a:gs>
                  </a:gsLst>
                  <a:lin ang="5400000" scaled="0"/>
                </a:gradFill>
              </a:rPr>
              <a:t> </a:t>
            </a:r>
            <a:r>
              <a:rPr lang="en-US" sz="2000" b="1" dirty="0" err="1">
                <a:gradFill>
                  <a:gsLst>
                    <a:gs pos="2917">
                      <a:schemeClr val="tx1"/>
                    </a:gs>
                    <a:gs pos="30000">
                      <a:schemeClr val="tx1"/>
                    </a:gs>
                  </a:gsLst>
                  <a:lin ang="5400000" scaled="0"/>
                </a:gradFill>
              </a:rPr>
              <a:t>Mindestleistung</a:t>
            </a:r>
            <a:br>
              <a:rPr lang="en-US" sz="2000" b="1" dirty="0">
                <a:gradFill>
                  <a:gsLst>
                    <a:gs pos="2917">
                      <a:schemeClr val="tx1"/>
                    </a:gs>
                    <a:gs pos="30000">
                      <a:schemeClr val="tx1"/>
                    </a:gs>
                  </a:gsLst>
                  <a:lin ang="5400000" scaled="0"/>
                </a:gradFill>
              </a:rPr>
            </a:br>
            <a:endParaRPr lang="en-US" sz="2000" b="1" dirty="0">
              <a:gradFill>
                <a:gsLst>
                  <a:gs pos="2917">
                    <a:schemeClr val="tx1"/>
                  </a:gs>
                  <a:gs pos="30000">
                    <a:schemeClr val="tx1"/>
                  </a:gs>
                </a:gsLst>
                <a:lin ang="5400000" scaled="0"/>
              </a:gradFill>
            </a:endParaRPr>
          </a:p>
          <a:p>
            <a:pPr>
              <a:spcAft>
                <a:spcPts val="1200"/>
              </a:spcAft>
            </a:pPr>
            <a:endParaRPr lang="en-US" sz="2000" b="1"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528091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Elastische Datenbankpools</a:t>
            </a:r>
          </a:p>
        </p:txBody>
      </p:sp>
      <p:sp>
        <p:nvSpPr>
          <p:cNvPr id="6" name="Inhaltsplatzhalter 2"/>
          <p:cNvSpPr>
            <a:spLocks noGrp="1"/>
          </p:cNvSpPr>
          <p:nvPr>
            <p:ph idx="1"/>
          </p:nvPr>
        </p:nvSpPr>
        <p:spPr>
          <a:xfrm>
            <a:off x="838200" y="1825625"/>
            <a:ext cx="10839620" cy="4006763"/>
          </a:xfrm>
        </p:spPr>
        <p:txBody>
          <a:bodyPr>
            <a:normAutofit/>
          </a:bodyPr>
          <a:lstStyle/>
          <a:p>
            <a:pPr marL="0" indent="0">
              <a:spcAft>
                <a:spcPts val="1200"/>
              </a:spcAft>
              <a:buNone/>
            </a:pPr>
            <a:r>
              <a:rPr lang="en-US" sz="2400" b="1" dirty="0" err="1">
                <a:gradFill>
                  <a:gsLst>
                    <a:gs pos="2917">
                      <a:schemeClr val="tx1"/>
                    </a:gs>
                    <a:gs pos="30000">
                      <a:schemeClr val="tx1"/>
                    </a:gs>
                  </a:gsLst>
                  <a:lin ang="5400000" scaled="0"/>
                </a:gradFill>
              </a:rPr>
              <a:t>Drei</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Dienstebenen</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mit</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Angabe</a:t>
            </a:r>
            <a:r>
              <a:rPr lang="en-US" sz="2400" b="1" dirty="0">
                <a:gradFill>
                  <a:gsLst>
                    <a:gs pos="2917">
                      <a:schemeClr val="tx1"/>
                    </a:gs>
                    <a:gs pos="30000">
                      <a:schemeClr val="tx1"/>
                    </a:gs>
                  </a:gsLst>
                  <a:lin ang="5400000" scaled="0"/>
                </a:gradFill>
              </a:rPr>
              <a:t> der </a:t>
            </a:r>
            <a:r>
              <a:rPr lang="en-US" sz="2400" b="1" dirty="0" err="1">
                <a:gradFill>
                  <a:gsLst>
                    <a:gs pos="2917">
                      <a:schemeClr val="tx1"/>
                    </a:gs>
                    <a:gs pos="30000">
                      <a:schemeClr val="tx1"/>
                    </a:gs>
                  </a:gsLst>
                  <a:lin ang="5400000" scaled="0"/>
                </a:gradFill>
              </a:rPr>
              <a:t>maximalen</a:t>
            </a:r>
            <a:r>
              <a:rPr lang="en-US" sz="2400" b="1" dirty="0">
                <a:gradFill>
                  <a:gsLst>
                    <a:gs pos="2917">
                      <a:schemeClr val="tx1"/>
                    </a:gs>
                    <a:gs pos="30000">
                      <a:schemeClr val="tx1"/>
                    </a:gs>
                  </a:gsLst>
                  <a:lin ang="5400000" scaled="0"/>
                </a:gradFill>
              </a:rPr>
              <a:t> </a:t>
            </a:r>
            <a:r>
              <a:rPr lang="en-US" sz="2400" b="1" dirty="0" err="1">
                <a:gradFill>
                  <a:gsLst>
                    <a:gs pos="2917">
                      <a:schemeClr val="tx1"/>
                    </a:gs>
                    <a:gs pos="30000">
                      <a:schemeClr val="tx1"/>
                    </a:gs>
                  </a:gsLst>
                  <a:lin ang="5400000" scaled="0"/>
                </a:gradFill>
              </a:rPr>
              <a:t>Leistungen</a:t>
            </a:r>
            <a:r>
              <a:rPr lang="en-US" sz="2400" b="1" dirty="0">
                <a:gradFill>
                  <a:gsLst>
                    <a:gs pos="2917">
                      <a:schemeClr val="tx1"/>
                    </a:gs>
                    <a:gs pos="30000">
                      <a:schemeClr val="tx1"/>
                    </a:gs>
                  </a:gsLst>
                  <a:lin ang="5400000" scaled="0"/>
                </a:gradFill>
              </a:rPr>
              <a:t> je </a:t>
            </a:r>
            <a:r>
              <a:rPr lang="en-US" sz="2400" b="1" dirty="0" err="1">
                <a:gradFill>
                  <a:gsLst>
                    <a:gs pos="2917">
                      <a:schemeClr val="tx1"/>
                    </a:gs>
                    <a:gs pos="30000">
                      <a:schemeClr val="tx1"/>
                    </a:gs>
                  </a:gsLst>
                  <a:lin ang="5400000" scaled="0"/>
                </a:gradFill>
              </a:rPr>
              <a:t>Datenbank</a:t>
            </a:r>
            <a:br>
              <a:rPr lang="en-US" sz="2000" b="1" dirty="0">
                <a:gradFill>
                  <a:gsLst>
                    <a:gs pos="2917">
                      <a:schemeClr val="tx1"/>
                    </a:gs>
                    <a:gs pos="30000">
                      <a:schemeClr val="tx1"/>
                    </a:gs>
                  </a:gsLst>
                  <a:lin ang="5400000" scaled="0"/>
                </a:gradFill>
              </a:rPr>
            </a:br>
            <a:endParaRPr lang="en-US" sz="2000" b="1" dirty="0">
              <a:gradFill>
                <a:gsLst>
                  <a:gs pos="2917">
                    <a:schemeClr val="tx1"/>
                  </a:gs>
                  <a:gs pos="30000">
                    <a:schemeClr val="tx1"/>
                  </a:gs>
                </a:gsLst>
                <a:lin ang="5400000" scaled="0"/>
              </a:gradFill>
            </a:endParaRPr>
          </a:p>
          <a:p>
            <a:pPr marL="0" indent="0">
              <a:spcAft>
                <a:spcPts val="1200"/>
              </a:spcAft>
              <a:buNone/>
            </a:pPr>
            <a:endParaRPr lang="en-US" b="1" dirty="0">
              <a:gradFill>
                <a:gsLst>
                  <a:gs pos="2917">
                    <a:schemeClr val="tx1"/>
                  </a:gs>
                  <a:gs pos="30000">
                    <a:schemeClr val="tx1"/>
                  </a:gs>
                </a:gsLst>
                <a:lin ang="5400000" scaled="0"/>
              </a:gradFill>
            </a:endParaRPr>
          </a:p>
          <a:p>
            <a:pPr lvl="1">
              <a:spcAft>
                <a:spcPts val="1200"/>
              </a:spcAft>
            </a:pPr>
            <a:endParaRPr lang="en-US" b="1" dirty="0">
              <a:gradFill>
                <a:gsLst>
                  <a:gs pos="2917">
                    <a:schemeClr val="tx1"/>
                  </a:gs>
                  <a:gs pos="30000">
                    <a:schemeClr val="tx1"/>
                  </a:gs>
                </a:gsLst>
                <a:lin ang="5400000" scaled="0"/>
              </a:gradFill>
            </a:endParaRPr>
          </a:p>
          <a:p>
            <a:pPr marL="457200" lvl="1" indent="0">
              <a:spcAft>
                <a:spcPts val="1200"/>
              </a:spcAft>
              <a:buNone/>
            </a:pPr>
            <a:endParaRPr lang="en-US" b="1" dirty="0">
              <a:gradFill>
                <a:gsLst>
                  <a:gs pos="2917">
                    <a:schemeClr val="tx1"/>
                  </a:gs>
                  <a:gs pos="30000">
                    <a:schemeClr val="tx1"/>
                  </a:gs>
                </a:gsLst>
                <a:lin ang="5400000" scaled="0"/>
              </a:gradFill>
            </a:endParaRPr>
          </a:p>
        </p:txBody>
      </p:sp>
      <p:pic>
        <p:nvPicPr>
          <p:cNvPr id="7" name="Grafik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629" y="2503127"/>
            <a:ext cx="8678918" cy="3562573"/>
          </a:xfrm>
          <a:prstGeom prst="rect">
            <a:avLst/>
          </a:prstGeom>
        </p:spPr>
      </p:pic>
    </p:spTree>
    <p:extLst>
      <p:ext uri="{BB962C8B-B14F-4D97-AF65-F5344CB8AC3E}">
        <p14:creationId xmlns:p14="http://schemas.microsoft.com/office/powerpoint/2010/main" val="38241033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 Warehouse - </a:t>
            </a:r>
            <a:r>
              <a:rPr lang="en-US" dirty="0" err="1"/>
              <a:t>Skalierbarkeit</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36049311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SQL Data Warehouse - Skalierbarkeit</a:t>
            </a:r>
          </a:p>
        </p:txBody>
      </p:sp>
      <p:sp>
        <p:nvSpPr>
          <p:cNvPr id="3" name="Inhaltsplatzhalter 2"/>
          <p:cNvSpPr>
            <a:spLocks noGrp="1"/>
          </p:cNvSpPr>
          <p:nvPr>
            <p:ph idx="1"/>
          </p:nvPr>
        </p:nvSpPr>
        <p:spPr/>
        <p:txBody>
          <a:bodyPr>
            <a:normAutofit/>
          </a:bodyPr>
          <a:lstStyle/>
          <a:p>
            <a:pPr marL="0" indent="0">
              <a:buNone/>
            </a:pPr>
            <a:r>
              <a:rPr lang="de-DE">
                <a:latin typeface="Open Sans" panose="020B0606030504020204" pitchFamily="34" charset="0"/>
                <a:ea typeface="Open Sans" panose="020B0606030504020204" pitchFamily="34" charset="0"/>
                <a:cs typeface="Open Sans" panose="020B0606030504020204" pitchFamily="34" charset="0"/>
              </a:rPr>
              <a:t>Rechenleistung </a:t>
            </a:r>
            <a:r>
              <a:rPr lang="de-DE" dirty="0">
                <a:latin typeface="Open Sans" panose="020B0606030504020204" pitchFamily="34" charset="0"/>
                <a:ea typeface="Open Sans" panose="020B0606030504020204" pitchFamily="34" charset="0"/>
                <a:cs typeface="Open Sans" panose="020B0606030504020204" pitchFamily="34" charset="0"/>
              </a:rPr>
              <a:t>/ Memory skalierbar mittels DWU </a:t>
            </a:r>
          </a:p>
          <a:p>
            <a:pPr lvl="1"/>
            <a:r>
              <a:rPr lang="de-DE" b="1" dirty="0">
                <a:latin typeface="Open Sans" panose="020B0606030504020204" pitchFamily="34" charset="0"/>
                <a:ea typeface="Open Sans" panose="020B0606030504020204" pitchFamily="34" charset="0"/>
                <a:cs typeface="Open Sans" panose="020B0606030504020204" pitchFamily="34" charset="0"/>
              </a:rPr>
              <a:t>Scan/Aggregation</a:t>
            </a:r>
            <a:r>
              <a:rPr lang="de-DE" dirty="0">
                <a:latin typeface="Open Sans" panose="020B0606030504020204" pitchFamily="34" charset="0"/>
                <a:ea typeface="Open Sans" panose="020B0606030504020204" pitchFamily="34" charset="0"/>
                <a:cs typeface="Open Sans" panose="020B0606030504020204" pitchFamily="34" charset="0"/>
              </a:rPr>
              <a:t> für IP und CPU</a:t>
            </a:r>
          </a:p>
          <a:p>
            <a:pPr lvl="1"/>
            <a:r>
              <a:rPr lang="de-DE" b="1" dirty="0">
                <a:latin typeface="Open Sans" panose="020B0606030504020204" pitchFamily="34" charset="0"/>
                <a:ea typeface="Open Sans" panose="020B0606030504020204" pitchFamily="34" charset="0"/>
                <a:cs typeface="Open Sans" panose="020B0606030504020204" pitchFamily="34" charset="0"/>
              </a:rPr>
              <a:t>Laden</a:t>
            </a:r>
            <a:r>
              <a:rPr lang="de-DE" dirty="0">
                <a:latin typeface="Open Sans" panose="020B0606030504020204" pitchFamily="34" charset="0"/>
                <a:ea typeface="Open Sans" panose="020B0606030504020204" pitchFamily="34" charset="0"/>
                <a:cs typeface="Open Sans" panose="020B0606030504020204" pitchFamily="34" charset="0"/>
              </a:rPr>
              <a:t> für Netzwerkleistung und CPU</a:t>
            </a:r>
          </a:p>
          <a:p>
            <a:pPr lvl="1"/>
            <a:r>
              <a:rPr lang="de-DE" b="1" dirty="0">
                <a:latin typeface="Open Sans" panose="020B0606030504020204" pitchFamily="34" charset="0"/>
                <a:ea typeface="Open Sans" panose="020B0606030504020204" pitchFamily="34" charset="0"/>
                <a:cs typeface="Open Sans" panose="020B0606030504020204" pitchFamily="34" charset="0"/>
              </a:rPr>
              <a:t>Create Table as Select</a:t>
            </a:r>
            <a:r>
              <a:rPr lang="de-DE" dirty="0">
                <a:latin typeface="Open Sans" panose="020B0606030504020204" pitchFamily="34" charset="0"/>
                <a:ea typeface="Open Sans" panose="020B0606030504020204" pitchFamily="34" charset="0"/>
                <a:cs typeface="Open Sans" panose="020B0606030504020204" pitchFamily="34" charset="0"/>
              </a:rPr>
              <a:t> für CPU und Netzwerkleistung</a:t>
            </a:r>
          </a:p>
          <a:p>
            <a:pPr marL="0" indent="0">
              <a:buNone/>
            </a:pPr>
            <a:r>
              <a:rPr lang="de-DE" dirty="0">
                <a:latin typeface="Open Sans" panose="020B0606030504020204" pitchFamily="34" charset="0"/>
                <a:ea typeface="Open Sans" panose="020B0606030504020204" pitchFamily="34" charset="0"/>
                <a:cs typeface="Open Sans" panose="020B0606030504020204" pitchFamily="34" charset="0"/>
              </a:rPr>
              <a:t>Speicherskalierbarkeit basierend auf Azure Blob Speicher</a:t>
            </a:r>
          </a:p>
          <a:p>
            <a:pPr lvl="1"/>
            <a:r>
              <a:rPr lang="de-DE" dirty="0" err="1">
                <a:latin typeface="Open Sans" panose="020B0606030504020204" pitchFamily="34" charset="0"/>
                <a:ea typeface="Open Sans" panose="020B0606030504020204" pitchFamily="34" charset="0"/>
                <a:cs typeface="Open Sans" panose="020B0606030504020204" pitchFamily="34" charset="0"/>
              </a:rPr>
              <a:t>Blob</a:t>
            </a:r>
            <a:r>
              <a:rPr lang="de-DE" dirty="0">
                <a:latin typeface="Open Sans" panose="020B0606030504020204" pitchFamily="34" charset="0"/>
                <a:ea typeface="Open Sans" panose="020B0606030504020204" pitchFamily="34" charset="0"/>
                <a:cs typeface="Open Sans" panose="020B0606030504020204" pitchFamily="34" charset="0"/>
              </a:rPr>
              <a:t> Größe</a:t>
            </a:r>
          </a:p>
          <a:p>
            <a:pPr lvl="1"/>
            <a:r>
              <a:rPr lang="de-DE" dirty="0" err="1">
                <a:latin typeface="Open Sans" panose="020B0606030504020204" pitchFamily="34" charset="0"/>
                <a:ea typeface="Open Sans" panose="020B0606030504020204" pitchFamily="34" charset="0"/>
                <a:cs typeface="Open Sans" panose="020B0606030504020204" pitchFamily="34" charset="0"/>
              </a:rPr>
              <a:t>Blob</a:t>
            </a:r>
            <a:r>
              <a:rPr lang="de-DE" dirty="0">
                <a:latin typeface="Open Sans" panose="020B0606030504020204" pitchFamily="34" charset="0"/>
                <a:ea typeface="Open Sans" panose="020B0606030504020204" pitchFamily="34" charset="0"/>
                <a:cs typeface="Open Sans" panose="020B0606030504020204" pitchFamily="34" charset="0"/>
              </a:rPr>
              <a:t> Anzahl</a:t>
            </a:r>
          </a:p>
          <a:p>
            <a:pPr lvl="2"/>
            <a:endParaRPr lang="de-DE"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8124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Darf’s</a:t>
            </a:r>
            <a:r>
              <a:rPr lang="en-US" dirty="0"/>
              <a:t> </a:t>
            </a:r>
            <a:r>
              <a:rPr lang="en-US" dirty="0" err="1"/>
              <a:t>ein</a:t>
            </a:r>
            <a:r>
              <a:rPr lang="en-US" dirty="0"/>
              <a:t> </a:t>
            </a:r>
            <a:r>
              <a:rPr lang="en-US" dirty="0" err="1"/>
              <a:t>bisschen</a:t>
            </a:r>
            <a:r>
              <a:rPr lang="en-US" dirty="0"/>
              <a:t> </a:t>
            </a:r>
            <a:r>
              <a:rPr lang="en-US" dirty="0" err="1"/>
              <a:t>mehr</a:t>
            </a:r>
            <a:r>
              <a:rPr lang="en-US" dirty="0"/>
              <a:t> sein?</a:t>
            </a:r>
            <a:endParaRPr lang="de-DE" dirty="0"/>
          </a:p>
        </p:txBody>
      </p:sp>
      <p:sp>
        <p:nvSpPr>
          <p:cNvPr id="3" name="Content Placeholder 2"/>
          <p:cNvSpPr>
            <a:spLocks noGrp="1"/>
          </p:cNvSpPr>
          <p:nvPr>
            <p:ph idx="1"/>
          </p:nvPr>
        </p:nvSpPr>
        <p:spPr>
          <a:xfrm>
            <a:off x="838200" y="1825625"/>
            <a:ext cx="4409661" cy="2626632"/>
          </a:xfrm>
        </p:spPr>
        <p:txBody>
          <a:bodyPr/>
          <a:lstStyle/>
          <a:p>
            <a:r>
              <a:rPr lang="en-US" dirty="0"/>
              <a:t>100 DWU – 2000 DWU</a:t>
            </a:r>
          </a:p>
          <a:p>
            <a:r>
              <a:rPr lang="en-US" dirty="0"/>
              <a:t>3000 &amp; 6000 DWUs </a:t>
            </a:r>
            <a:r>
              <a:rPr lang="en-US" dirty="0" err="1"/>
              <a:t>über</a:t>
            </a:r>
            <a:r>
              <a:rPr lang="en-US" dirty="0"/>
              <a:t> Support </a:t>
            </a:r>
            <a:r>
              <a:rPr lang="en-US" dirty="0" err="1"/>
              <a:t>möglich</a:t>
            </a:r>
            <a:endParaRPr lang="de-DE" dirty="0"/>
          </a:p>
        </p:txBody>
      </p:sp>
      <p:sp>
        <p:nvSpPr>
          <p:cNvPr id="4" name="Text Placeholder 4"/>
          <p:cNvSpPr txBox="1">
            <a:spLocks/>
          </p:cNvSpPr>
          <p:nvPr/>
        </p:nvSpPr>
        <p:spPr>
          <a:xfrm>
            <a:off x="870543" y="4272988"/>
            <a:ext cx="4724400" cy="936018"/>
          </a:xfrm>
          <a:prstGeom prst="rect">
            <a:avLst/>
          </a:prstGeom>
          <a:noFill/>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rgbClr val="3E91D6"/>
                </a:solidFill>
              </a:rPr>
              <a:t>--TSQL </a:t>
            </a:r>
            <a:r>
              <a:rPr lang="en-US" sz="2000" b="1" dirty="0" err="1">
                <a:solidFill>
                  <a:srgbClr val="3E91D6"/>
                </a:solidFill>
              </a:rPr>
              <a:t>zum</a:t>
            </a:r>
            <a:r>
              <a:rPr lang="en-US" sz="2000" b="1" dirty="0">
                <a:solidFill>
                  <a:srgbClr val="3E91D6"/>
                </a:solidFill>
              </a:rPr>
              <a:t> </a:t>
            </a:r>
            <a:r>
              <a:rPr lang="en-US" sz="2000" b="1" dirty="0" err="1">
                <a:solidFill>
                  <a:srgbClr val="3E91D6"/>
                </a:solidFill>
              </a:rPr>
              <a:t>Anpassen</a:t>
            </a:r>
            <a:r>
              <a:rPr lang="en-US" sz="2000" b="1" dirty="0">
                <a:solidFill>
                  <a:srgbClr val="3E91D6"/>
                </a:solidFill>
              </a:rPr>
              <a:t> der DWUs</a:t>
            </a:r>
          </a:p>
          <a:p>
            <a:pPr marL="0" indent="0">
              <a:buFont typeface="Arial" panose="020B0604020202020204" pitchFamily="34" charset="0"/>
              <a:buNone/>
            </a:pPr>
            <a:r>
              <a:rPr lang="en-US" sz="2000" b="1" dirty="0">
                <a:solidFill>
                  <a:srgbClr val="3E91D6"/>
                </a:solidFill>
              </a:rPr>
              <a:t>ALTER DATABASE Demo MODIFY (SERVICE_OBJECTIVE = 'DW2000');</a:t>
            </a:r>
          </a:p>
        </p:txBody>
      </p:sp>
      <p:pic>
        <p:nvPicPr>
          <p:cNvPr id="5" name="Picture 4"/>
          <p:cNvPicPr>
            <a:picLocks noChangeAspect="1"/>
          </p:cNvPicPr>
          <p:nvPr/>
        </p:nvPicPr>
        <p:blipFill>
          <a:blip r:embed="rId2"/>
          <a:stretch>
            <a:fillRect/>
          </a:stretch>
        </p:blipFill>
        <p:spPr>
          <a:xfrm>
            <a:off x="5942024" y="1825625"/>
            <a:ext cx="6084519" cy="3690031"/>
          </a:xfrm>
          <a:prstGeom prst="rect">
            <a:avLst/>
          </a:prstGeom>
        </p:spPr>
      </p:pic>
    </p:spTree>
    <p:extLst>
      <p:ext uri="{BB962C8B-B14F-4D97-AF65-F5344CB8AC3E}">
        <p14:creationId xmlns:p14="http://schemas.microsoft.com/office/powerpoint/2010/main" val="34714139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DWU 100</a:t>
            </a:r>
            <a:endParaRPr lang="de-DE" dirty="0"/>
          </a:p>
        </p:txBody>
      </p:sp>
      <p:sp>
        <p:nvSpPr>
          <p:cNvPr id="3" name="Content Placeholder 2"/>
          <p:cNvSpPr>
            <a:spLocks noGrp="1"/>
          </p:cNvSpPr>
          <p:nvPr>
            <p:ph idx="1"/>
          </p:nvPr>
        </p:nvSpPr>
        <p:spPr>
          <a:xfrm>
            <a:off x="838200" y="1825625"/>
            <a:ext cx="5398827" cy="3990384"/>
          </a:xfrm>
        </p:spPr>
        <p:txBody>
          <a:bodyPr/>
          <a:lstStyle/>
          <a:p>
            <a:r>
              <a:rPr lang="en-US" dirty="0"/>
              <a:t>1 Control Node</a:t>
            </a:r>
          </a:p>
          <a:p>
            <a:r>
              <a:rPr lang="en-US" dirty="0"/>
              <a:t>1 Compute Node</a:t>
            </a:r>
          </a:p>
          <a:p>
            <a:r>
              <a:rPr lang="en-US" dirty="0"/>
              <a:t>60 Distributions</a:t>
            </a:r>
            <a:endParaRPr lang="de-DE" dirty="0"/>
          </a:p>
        </p:txBody>
      </p:sp>
      <p:pic>
        <p:nvPicPr>
          <p:cNvPr id="4" name="Picture 3"/>
          <p:cNvPicPr>
            <a:picLocks noChangeAspect="1"/>
          </p:cNvPicPr>
          <p:nvPr/>
        </p:nvPicPr>
        <p:blipFill>
          <a:blip r:embed="rId2"/>
          <a:stretch>
            <a:fillRect/>
          </a:stretch>
        </p:blipFill>
        <p:spPr>
          <a:xfrm>
            <a:off x="6909352" y="-66675"/>
            <a:ext cx="4076700" cy="6924675"/>
          </a:xfrm>
          <a:prstGeom prst="rect">
            <a:avLst/>
          </a:prstGeom>
        </p:spPr>
      </p:pic>
    </p:spTree>
    <p:extLst>
      <p:ext uri="{BB962C8B-B14F-4D97-AF65-F5344CB8AC3E}">
        <p14:creationId xmlns:p14="http://schemas.microsoft.com/office/powerpoint/2010/main" val="37403573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DWU 200</a:t>
            </a:r>
            <a:endParaRPr lang="de-DE" dirty="0"/>
          </a:p>
        </p:txBody>
      </p:sp>
      <p:sp>
        <p:nvSpPr>
          <p:cNvPr id="3" name="Content Placeholder 2"/>
          <p:cNvSpPr>
            <a:spLocks noGrp="1"/>
          </p:cNvSpPr>
          <p:nvPr>
            <p:ph idx="1"/>
          </p:nvPr>
        </p:nvSpPr>
        <p:spPr>
          <a:xfrm>
            <a:off x="838200" y="1825625"/>
            <a:ext cx="5398827" cy="3990384"/>
          </a:xfrm>
        </p:spPr>
        <p:txBody>
          <a:bodyPr/>
          <a:lstStyle/>
          <a:p>
            <a:r>
              <a:rPr lang="en-US" dirty="0"/>
              <a:t>1 Control Node</a:t>
            </a:r>
          </a:p>
          <a:p>
            <a:r>
              <a:rPr lang="en-US" dirty="0"/>
              <a:t>2 Compute Nodes</a:t>
            </a:r>
          </a:p>
          <a:p>
            <a:r>
              <a:rPr lang="en-US" dirty="0"/>
              <a:t>60 Distributions in </a:t>
            </a:r>
            <a:r>
              <a:rPr lang="en-US" dirty="0" err="1"/>
              <a:t>Summe</a:t>
            </a:r>
            <a:endParaRPr lang="en-US" dirty="0"/>
          </a:p>
          <a:p>
            <a:r>
              <a:rPr lang="en-US" dirty="0"/>
              <a:t>30 Distributions / Node</a:t>
            </a:r>
            <a:endParaRPr lang="de-DE" dirty="0"/>
          </a:p>
        </p:txBody>
      </p:sp>
      <p:pic>
        <p:nvPicPr>
          <p:cNvPr id="5" name="Picture 4"/>
          <p:cNvPicPr>
            <a:picLocks noChangeAspect="1"/>
          </p:cNvPicPr>
          <p:nvPr/>
        </p:nvPicPr>
        <p:blipFill>
          <a:blip r:embed="rId2"/>
          <a:stretch>
            <a:fillRect/>
          </a:stretch>
        </p:blipFill>
        <p:spPr>
          <a:xfrm>
            <a:off x="6899827" y="-66675"/>
            <a:ext cx="3905250" cy="6924675"/>
          </a:xfrm>
          <a:prstGeom prst="rect">
            <a:avLst/>
          </a:prstGeom>
        </p:spPr>
      </p:pic>
    </p:spTree>
    <p:extLst>
      <p:ext uri="{BB962C8B-B14F-4D97-AF65-F5344CB8AC3E}">
        <p14:creationId xmlns:p14="http://schemas.microsoft.com/office/powerpoint/2010/main" val="835159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Shape 230"/>
          <p:cNvSpPr/>
          <p:nvPr/>
        </p:nvSpPr>
        <p:spPr>
          <a:xfrm>
            <a:off x="-1" y="403225"/>
            <a:ext cx="603276" cy="356593"/>
          </a:xfrm>
          <a:prstGeom prst="rect">
            <a:avLst/>
          </a:prstGeom>
          <a:solidFill>
            <a:srgbClr val="4BA8DF"/>
          </a:solidFill>
          <a:ln w="12700">
            <a:miter lim="400000"/>
          </a:ln>
        </p:spPr>
        <p:txBody>
          <a:bodyPr lIns="0" tIns="0" rIns="0" bIns="0" anchor="ctr"/>
          <a:lstStyle/>
          <a:p>
            <a:pPr lvl="0">
              <a:defRPr sz="3200">
                <a:solidFill>
                  <a:srgbClr val="4BA8DF"/>
                </a:solidFill>
              </a:defRPr>
            </a:pPr>
            <a:endParaRPr sz="1600"/>
          </a:p>
        </p:txBody>
      </p:sp>
      <p:sp>
        <p:nvSpPr>
          <p:cNvPr id="232" name="Shape 232"/>
          <p:cNvSpPr/>
          <p:nvPr/>
        </p:nvSpPr>
        <p:spPr>
          <a:xfrm>
            <a:off x="11605369" y="6460133"/>
            <a:ext cx="605706" cy="243285"/>
          </a:xfrm>
          <a:prstGeom prst="rect">
            <a:avLst/>
          </a:prstGeom>
          <a:solidFill>
            <a:srgbClr val="4BA8DF"/>
          </a:solidFill>
          <a:ln w="12700">
            <a:miter lim="400000"/>
          </a:ln>
        </p:spPr>
        <p:txBody>
          <a:bodyPr lIns="0" tIns="0" rIns="0" bIns="0" anchor="ctr"/>
          <a:lstStyle/>
          <a:p>
            <a:pPr lvl="0">
              <a:defRPr sz="3200">
                <a:solidFill>
                  <a:srgbClr val="4BA8DF"/>
                </a:solidFill>
              </a:defRPr>
            </a:pPr>
            <a:endParaRPr sz="1600">
              <a:solidFill>
                <a:schemeClr val="bg1"/>
              </a:solidFill>
            </a:endParaRPr>
          </a:p>
        </p:txBody>
      </p:sp>
      <p:sp>
        <p:nvSpPr>
          <p:cNvPr id="257" name="Shape 257"/>
          <p:cNvSpPr>
            <a:spLocks noGrp="1"/>
          </p:cNvSpPr>
          <p:nvPr>
            <p:ph type="sldNum" sz="quarter" idx="2"/>
          </p:nvPr>
        </p:nvSpPr>
        <p:spPr>
          <a:xfrm>
            <a:off x="11906675" y="6443276"/>
            <a:ext cx="118622" cy="276999"/>
          </a:xfrm>
          <a:prstGeom prst="rect">
            <a:avLst/>
          </a:prstGeom>
          <a:extLst>
            <a:ext uri="{C572A759-6A51-4108-AA02-DFA0A04FC94B}">
              <ma14:wrappingTextBoxFlag xmlns="" xmlns:ma14="http://schemas.microsoft.com/office/mac/drawingml/2011/main" val="1"/>
            </a:ext>
          </a:extLst>
        </p:spPr>
        <p:txBody>
          <a:bodyPr anchor="ctr"/>
          <a:lstStyle/>
          <a:p>
            <a:pPr lvl="0">
              <a:defRPr sz="1800" b="0">
                <a:solidFill>
                  <a:srgbClr val="000000"/>
                </a:solidFill>
              </a:defRPr>
            </a:pPr>
            <a:fld id="{86CB4B4D-7CA3-9044-876B-883B54F8677D}" type="slidenum">
              <a:rPr>
                <a:solidFill>
                  <a:schemeClr val="bg1"/>
                </a:solidFill>
              </a:rPr>
              <a:t>5</a:t>
            </a:fld>
            <a:endParaRPr>
              <a:solidFill>
                <a:schemeClr val="bg1"/>
              </a:solidFill>
            </a:endParaRPr>
          </a:p>
        </p:txBody>
      </p:sp>
      <p:sp>
        <p:nvSpPr>
          <p:cNvPr id="258" name="Shape 258"/>
          <p:cNvSpPr/>
          <p:nvPr/>
        </p:nvSpPr>
        <p:spPr>
          <a:xfrm>
            <a:off x="7308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lvl="0" algn="l">
              <a:defRPr sz="1800"/>
            </a:pPr>
            <a:r>
              <a:rPr lang="en-US" sz="4100" dirty="0">
                <a:solidFill>
                  <a:srgbClr val="333333"/>
                </a:solidFill>
                <a:latin typeface="Source Sans Pro Light"/>
                <a:ea typeface="Source Sans Pro Light"/>
                <a:cs typeface="Source Sans Pro Light"/>
                <a:sym typeface="Source Sans Pro Light"/>
              </a:rPr>
              <a:t>pmOne</a:t>
            </a:r>
            <a:r>
              <a:rPr sz="4100" dirty="0">
                <a:solidFill>
                  <a:srgbClr val="333333"/>
                </a:solidFill>
                <a:latin typeface="Source Sans Pro Light"/>
                <a:ea typeface="Source Sans Pro Light"/>
                <a:cs typeface="Source Sans Pro Light"/>
                <a:sym typeface="Source Sans Pro Light"/>
              </a:rPr>
              <a:t> </a:t>
            </a:r>
            <a:r>
              <a:rPr lang="en-US" sz="4100" b="1" dirty="0">
                <a:solidFill>
                  <a:srgbClr val="4BA8DF"/>
                </a:solidFill>
                <a:latin typeface="Source Sans Pro Semibold"/>
                <a:ea typeface="Source Sans Pro Light"/>
                <a:cs typeface="Source Sans Pro Light"/>
                <a:sym typeface="Source Sans Pro Semibold"/>
              </a:rPr>
              <a:t>Group</a:t>
            </a:r>
            <a:endParaRPr sz="4100" b="1" dirty="0">
              <a:solidFill>
                <a:srgbClr val="4BA8DF"/>
              </a:solidFill>
              <a:latin typeface="Source Sans Pro Semibold"/>
              <a:ea typeface="Source Sans Pro Semibold"/>
              <a:cs typeface="Source Sans Pro Semibold"/>
              <a:sym typeface="Source Sans Pro Semibold"/>
            </a:endParaRPr>
          </a:p>
        </p:txBody>
      </p:sp>
      <p:sp>
        <p:nvSpPr>
          <p:cNvPr id="67"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lvl="0">
              <a:defRPr sz="1800">
                <a:solidFill>
                  <a:srgbClr val="000000"/>
                </a:solidFill>
              </a:defRPr>
            </a:pPr>
            <a:r>
              <a:rPr lang="en-US" sz="1100" dirty="0"/>
              <a:t>Copyright by </a:t>
            </a:r>
            <a:r>
              <a:rPr lang="en-US" sz="1100" dirty="0" err="1"/>
              <a:t>pmOne</a:t>
            </a:r>
            <a:r>
              <a:rPr lang="en-US" sz="1100" dirty="0"/>
              <a:t> Analytics</a:t>
            </a:r>
            <a:endParaRPr sz="1100" dirty="0"/>
          </a:p>
        </p:txBody>
      </p:sp>
      <p:sp>
        <p:nvSpPr>
          <p:cNvPr id="76" name="Shape 1087"/>
          <p:cNvSpPr/>
          <p:nvPr/>
        </p:nvSpPr>
        <p:spPr>
          <a:xfrm>
            <a:off x="6066741" y="1844001"/>
            <a:ext cx="5624879" cy="138499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dirty="0">
                <a:solidFill>
                  <a:srgbClr val="595959"/>
                </a:solidFill>
                <a:latin typeface="Source Sans Pro Light" panose="020B0403030403020204" pitchFamily="34" charset="0"/>
              </a:rPr>
              <a:t>Business Intelligence &amp; Analytics Platform</a:t>
            </a:r>
          </a:p>
          <a:p>
            <a:pPr marL="135000" indent="-135000" defTabSz="342900">
              <a:spcBef>
                <a:spcPts val="375"/>
              </a:spcBef>
              <a:defRPr/>
            </a:pPr>
            <a:r>
              <a:rPr lang="en-US" sz="2000" dirty="0">
                <a:solidFill>
                  <a:srgbClr val="595959"/>
                </a:solidFill>
                <a:latin typeface="Source Sans Pro Light" panose="020B0403030403020204" pitchFamily="34" charset="0"/>
              </a:rPr>
              <a:t>Corporate Performance Management</a:t>
            </a:r>
          </a:p>
          <a:p>
            <a:pPr marL="135000" indent="-135000" defTabSz="342900">
              <a:spcBef>
                <a:spcPts val="375"/>
              </a:spcBef>
              <a:defRPr/>
            </a:pPr>
            <a:r>
              <a:rPr lang="en-US" sz="2000" dirty="0">
                <a:solidFill>
                  <a:srgbClr val="595959"/>
                </a:solidFill>
                <a:latin typeface="Source Sans Pro Light" panose="020B0403030403020204" pitchFamily="34" charset="0"/>
              </a:rPr>
              <a:t>BI &amp; IT Strategy Consulting (</a:t>
            </a:r>
            <a:r>
              <a:rPr lang="en-US" sz="2000" dirty="0" err="1">
                <a:solidFill>
                  <a:srgbClr val="595959"/>
                </a:solidFill>
                <a:latin typeface="Source Sans Pro Light" panose="020B0403030403020204" pitchFamily="34" charset="0"/>
              </a:rPr>
              <a:t>verovis</a:t>
            </a:r>
            <a:r>
              <a:rPr lang="en-US" sz="2000" dirty="0">
                <a:solidFill>
                  <a:srgbClr val="595959"/>
                </a:solidFill>
                <a:latin typeface="Source Sans Pro Light" panose="020B0403030403020204" pitchFamily="34" charset="0"/>
              </a:rPr>
              <a:t> GmbH)</a:t>
            </a:r>
          </a:p>
          <a:p>
            <a:pPr marL="135000" indent="-135000" defTabSz="342900">
              <a:spcBef>
                <a:spcPts val="375"/>
              </a:spcBef>
              <a:defRPr/>
            </a:pPr>
            <a:r>
              <a:rPr lang="en-US" sz="2000" dirty="0">
                <a:solidFill>
                  <a:srgbClr val="595959"/>
                </a:solidFill>
                <a:latin typeface="Source Sans Pro Light" panose="020B0403030403020204" pitchFamily="34" charset="0"/>
              </a:rPr>
              <a:t>Advanced Analytics (</a:t>
            </a:r>
            <a:r>
              <a:rPr lang="en-US" sz="2000" dirty="0" err="1">
                <a:solidFill>
                  <a:srgbClr val="595959"/>
                </a:solidFill>
                <a:latin typeface="Source Sans Pro Light" panose="020B0403030403020204" pitchFamily="34" charset="0"/>
              </a:rPr>
              <a:t>pmOne</a:t>
            </a:r>
            <a:r>
              <a:rPr lang="en-US" sz="2000" dirty="0">
                <a:solidFill>
                  <a:srgbClr val="595959"/>
                </a:solidFill>
                <a:latin typeface="Source Sans Pro Light" panose="020B0403030403020204" pitchFamily="34" charset="0"/>
              </a:rPr>
              <a:t> Analytics GmbH)</a:t>
            </a:r>
          </a:p>
        </p:txBody>
      </p:sp>
      <p:sp>
        <p:nvSpPr>
          <p:cNvPr id="77" name="Shape 356"/>
          <p:cNvSpPr/>
          <p:nvPr/>
        </p:nvSpPr>
        <p:spPr>
          <a:xfrm>
            <a:off x="5651693" y="1386657"/>
            <a:ext cx="4500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800" dirty="0"/>
              <a:t>pmOne Group divisions</a:t>
            </a:r>
            <a:endParaRPr sz="1800" dirty="0"/>
          </a:p>
        </p:txBody>
      </p:sp>
      <p:sp>
        <p:nvSpPr>
          <p:cNvPr id="78" name="Shape 328"/>
          <p:cNvSpPr/>
          <p:nvPr/>
        </p:nvSpPr>
        <p:spPr>
          <a:xfrm>
            <a:off x="5660160" y="1745543"/>
            <a:ext cx="4500000" cy="1"/>
          </a:xfrm>
          <a:prstGeom prst="line">
            <a:avLst/>
          </a:prstGeom>
          <a:ln w="12700">
            <a:solidFill>
              <a:srgbClr val="CBCBCB"/>
            </a:solidFill>
            <a:miter lim="400000"/>
          </a:ln>
        </p:spPr>
        <p:txBody>
          <a:bodyPr lIns="0" tIns="0" rIns="0" bIns="0" anchor="ctr"/>
          <a:lstStyle/>
          <a:p>
            <a:pPr lvl="0">
              <a:defRPr sz="3200"/>
            </a:pPr>
            <a:endParaRPr sz="1600"/>
          </a:p>
        </p:txBody>
      </p:sp>
      <p:sp>
        <p:nvSpPr>
          <p:cNvPr id="79" name="Shape 1087"/>
          <p:cNvSpPr/>
          <p:nvPr/>
        </p:nvSpPr>
        <p:spPr>
          <a:xfrm>
            <a:off x="6066741" y="4018416"/>
            <a:ext cx="5953834" cy="174406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marL="135000" indent="-135000" defTabSz="342900">
              <a:spcBef>
                <a:spcPts val="375"/>
              </a:spcBef>
              <a:defRPr/>
            </a:pPr>
            <a:r>
              <a:rPr lang="en-US" sz="2000" dirty="0">
                <a:solidFill>
                  <a:srgbClr val="595959"/>
                </a:solidFill>
                <a:latin typeface="Source Sans Pro Light" panose="020B0403030403020204" pitchFamily="34" charset="0"/>
              </a:rPr>
              <a:t>Founded 2007, 210+ employees at 8 locations</a:t>
            </a:r>
          </a:p>
          <a:p>
            <a:pPr marL="135000" indent="-135000" defTabSz="342900">
              <a:spcBef>
                <a:spcPts val="375"/>
              </a:spcBef>
              <a:defRPr/>
            </a:pPr>
            <a:r>
              <a:rPr lang="en-US" sz="2000" dirty="0">
                <a:solidFill>
                  <a:srgbClr val="595959"/>
                </a:solidFill>
                <a:latin typeface="Source Sans Pro Light" panose="020B0403030403020204" pitchFamily="34" charset="0"/>
              </a:rPr>
              <a:t>Revenue 2014: ~28 Mio.€</a:t>
            </a:r>
          </a:p>
          <a:p>
            <a:pPr marL="135000" indent="-135000" defTabSz="342900">
              <a:spcBef>
                <a:spcPts val="375"/>
              </a:spcBef>
              <a:defRPr/>
            </a:pPr>
            <a:r>
              <a:rPr lang="en-US" sz="2000" dirty="0">
                <a:solidFill>
                  <a:srgbClr val="595959"/>
                </a:solidFill>
                <a:latin typeface="Source Sans Pro Light" panose="020B0403030403020204" pitchFamily="34" charset="0"/>
              </a:rPr>
              <a:t>Microsoft &amp; </a:t>
            </a:r>
            <a:r>
              <a:rPr lang="en-US" sz="2000" dirty="0" err="1">
                <a:solidFill>
                  <a:srgbClr val="595959"/>
                </a:solidFill>
                <a:latin typeface="Source Sans Pro Light" panose="020B0403030403020204" pitchFamily="34" charset="0"/>
              </a:rPr>
              <a:t>Tagetik</a:t>
            </a:r>
            <a:r>
              <a:rPr lang="en-US" sz="2000" dirty="0">
                <a:solidFill>
                  <a:srgbClr val="595959"/>
                </a:solidFill>
                <a:latin typeface="Source Sans Pro Light" panose="020B0403030403020204" pitchFamily="34" charset="0"/>
              </a:rPr>
              <a:t> focus</a:t>
            </a:r>
          </a:p>
          <a:p>
            <a:pPr marL="135000" indent="-135000" defTabSz="342900">
              <a:spcBef>
                <a:spcPts val="375"/>
              </a:spcBef>
              <a:defRPr/>
            </a:pPr>
            <a:r>
              <a:rPr lang="en-US" sz="2000" dirty="0">
                <a:solidFill>
                  <a:srgbClr val="595959"/>
                </a:solidFill>
                <a:latin typeface="Source Sans Pro Light" panose="020B0403030403020204" pitchFamily="34" charset="0"/>
              </a:rPr>
              <a:t>Own Software stack: cMORE (Reporting &amp; DWH Modelling)</a:t>
            </a:r>
          </a:p>
          <a:p>
            <a:pPr marL="135000" indent="-135000" defTabSz="342900">
              <a:spcBef>
                <a:spcPts val="375"/>
              </a:spcBef>
              <a:defRPr/>
            </a:pPr>
            <a:r>
              <a:rPr lang="en-US" sz="2000" dirty="0">
                <a:solidFill>
                  <a:srgbClr val="595959"/>
                </a:solidFill>
                <a:latin typeface="Source Sans Pro Light" panose="020B0403030403020204" pitchFamily="34" charset="0"/>
              </a:rPr>
              <a:t>Representation of </a:t>
            </a:r>
            <a:r>
              <a:rPr lang="en-US" sz="2000" dirty="0" err="1">
                <a:solidFill>
                  <a:srgbClr val="595959"/>
                </a:solidFill>
                <a:latin typeface="Source Sans Pro Light" panose="020B0403030403020204" pitchFamily="34" charset="0"/>
              </a:rPr>
              <a:t>Tagetik</a:t>
            </a:r>
            <a:r>
              <a:rPr lang="en-US" sz="2000" dirty="0">
                <a:solidFill>
                  <a:srgbClr val="595959"/>
                </a:solidFill>
                <a:latin typeface="Source Sans Pro Light" panose="020B0403030403020204" pitchFamily="34" charset="0"/>
              </a:rPr>
              <a:t> in DACH</a:t>
            </a:r>
          </a:p>
        </p:txBody>
      </p:sp>
      <p:sp>
        <p:nvSpPr>
          <p:cNvPr id="80" name="Shape 356"/>
          <p:cNvSpPr/>
          <p:nvPr/>
        </p:nvSpPr>
        <p:spPr>
          <a:xfrm>
            <a:off x="5644766" y="3457912"/>
            <a:ext cx="4500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lvl="0">
              <a:defRPr sz="1800" b="0">
                <a:solidFill>
                  <a:srgbClr val="000000"/>
                </a:solidFill>
              </a:defRPr>
            </a:pPr>
            <a:r>
              <a:rPr lang="en-US" sz="1800" dirty="0"/>
              <a:t>pmOne Group facts</a:t>
            </a:r>
            <a:endParaRPr sz="1800" dirty="0"/>
          </a:p>
        </p:txBody>
      </p:sp>
      <p:sp>
        <p:nvSpPr>
          <p:cNvPr id="81" name="Shape 328"/>
          <p:cNvSpPr/>
          <p:nvPr/>
        </p:nvSpPr>
        <p:spPr>
          <a:xfrm>
            <a:off x="5653233" y="3816799"/>
            <a:ext cx="4500000" cy="1"/>
          </a:xfrm>
          <a:prstGeom prst="line">
            <a:avLst/>
          </a:prstGeom>
          <a:ln w="12700">
            <a:solidFill>
              <a:srgbClr val="CBCBCB"/>
            </a:solidFill>
            <a:miter lim="400000"/>
          </a:ln>
        </p:spPr>
        <p:txBody>
          <a:bodyPr lIns="0" tIns="0" rIns="0" bIns="0" anchor="ctr"/>
          <a:lstStyle/>
          <a:p>
            <a:pPr lvl="0">
              <a:defRPr sz="3200"/>
            </a:pPr>
            <a:endParaRPr sz="1600"/>
          </a:p>
        </p:txBody>
      </p:sp>
      <p:sp>
        <p:nvSpPr>
          <p:cNvPr id="82" name="Shape 1092"/>
          <p:cNvSpPr/>
          <p:nvPr/>
        </p:nvSpPr>
        <p:spPr>
          <a:xfrm>
            <a:off x="5746088" y="197810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3" name="Shape 1093"/>
          <p:cNvSpPr/>
          <p:nvPr/>
        </p:nvSpPr>
        <p:spPr>
          <a:xfrm>
            <a:off x="5746088" y="450300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4" name="Shape 1095"/>
          <p:cNvSpPr/>
          <p:nvPr/>
        </p:nvSpPr>
        <p:spPr>
          <a:xfrm>
            <a:off x="5746088" y="521223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5" name="Shape 1092"/>
          <p:cNvSpPr/>
          <p:nvPr/>
        </p:nvSpPr>
        <p:spPr>
          <a:xfrm>
            <a:off x="5746088" y="233139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6" name="Shape 1092"/>
          <p:cNvSpPr/>
          <p:nvPr/>
        </p:nvSpPr>
        <p:spPr>
          <a:xfrm>
            <a:off x="5746088" y="412659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7" name="Shape 1093"/>
          <p:cNvSpPr/>
          <p:nvPr/>
        </p:nvSpPr>
        <p:spPr>
          <a:xfrm>
            <a:off x="5746088" y="4870153"/>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8" name="Shape 1095"/>
          <p:cNvSpPr/>
          <p:nvPr/>
        </p:nvSpPr>
        <p:spPr>
          <a:xfrm>
            <a:off x="5746087" y="5555478"/>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89" name="Shape 1092"/>
          <p:cNvSpPr/>
          <p:nvPr/>
        </p:nvSpPr>
        <p:spPr>
          <a:xfrm>
            <a:off x="5746088" y="2684689"/>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sp>
        <p:nvSpPr>
          <p:cNvPr id="90" name="Shape 1092"/>
          <p:cNvSpPr/>
          <p:nvPr/>
        </p:nvSpPr>
        <p:spPr>
          <a:xfrm>
            <a:off x="5746088" y="3031052"/>
            <a:ext cx="58598" cy="58598"/>
          </a:xfrm>
          <a:prstGeom prst="rect">
            <a:avLst/>
          </a:prstGeom>
          <a:solidFill>
            <a:srgbClr val="FFFFFF"/>
          </a:solidFill>
          <a:ln w="38100">
            <a:solidFill>
              <a:srgbClr val="4BA8DF"/>
            </a:solidFill>
            <a:miter lim="400000"/>
          </a:ln>
        </p:spPr>
        <p:txBody>
          <a:bodyPr lIns="0" tIns="0" rIns="0" bIns="0" anchor="ctr"/>
          <a:lstStyle/>
          <a:p>
            <a:pPr lvl="0">
              <a:defRPr sz="3200">
                <a:solidFill>
                  <a:srgbClr val="4D4D4D"/>
                </a:solidFill>
              </a:defRPr>
            </a:pPr>
            <a:endParaRPr sz="1600"/>
          </a:p>
        </p:txBody>
      </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56881" y="266050"/>
            <a:ext cx="1448488" cy="674247"/>
          </a:xfrm>
          <a:prstGeom prst="rect">
            <a:avLst/>
          </a:prstGeom>
        </p:spPr>
      </p:pic>
      <p:pic>
        <p:nvPicPr>
          <p:cNvPr id="42" name="Picture 41"/>
          <p:cNvPicPr>
            <a:picLocks noChangeAspect="1"/>
          </p:cNvPicPr>
          <p:nvPr/>
        </p:nvPicPr>
        <p:blipFill>
          <a:blip r:embed="rId4">
            <a:clrChange>
              <a:clrFrom>
                <a:srgbClr val="FFFFFF"/>
              </a:clrFrom>
              <a:clrTo>
                <a:srgbClr val="FFFFFF">
                  <a:alpha val="0"/>
                </a:srgbClr>
              </a:clrTo>
            </a:clrChange>
          </a:blip>
          <a:stretch>
            <a:fillRect/>
          </a:stretch>
        </p:blipFill>
        <p:spPr>
          <a:xfrm>
            <a:off x="603275" y="1623770"/>
            <a:ext cx="4362235" cy="4278507"/>
          </a:xfrm>
          <a:prstGeom prst="rect">
            <a:avLst/>
          </a:prstGeom>
        </p:spPr>
      </p:pic>
    </p:spTree>
    <p:extLst>
      <p:ext uri="{BB962C8B-B14F-4D97-AF65-F5344CB8AC3E}">
        <p14:creationId xmlns:p14="http://schemas.microsoft.com/office/powerpoint/2010/main" val="827496475"/>
      </p:ext>
    </p:extLst>
  </p:cSld>
  <p:clrMapOvr>
    <a:masterClrMapping/>
  </p:clrMapOvr>
  <p:transition spd="med" advTm="6299"/>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25254082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a:t>
            </a:r>
            <a:br>
              <a:rPr lang="en-US" dirty="0"/>
            </a:br>
            <a:r>
              <a:rPr lang="en-US" dirty="0" err="1"/>
              <a:t>Berechtigungen</a:t>
            </a:r>
            <a:r>
              <a:rPr lang="en-US" dirty="0"/>
              <a:t> &amp; Security </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19452891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SQL Database - Sicherheit</a:t>
            </a:r>
          </a:p>
        </p:txBody>
      </p:sp>
      <p:sp>
        <p:nvSpPr>
          <p:cNvPr id="223" name="TextBox 34"/>
          <p:cNvSpPr txBox="1"/>
          <p:nvPr/>
        </p:nvSpPr>
        <p:spPr>
          <a:xfrm>
            <a:off x="2598673" y="1949818"/>
            <a:ext cx="6481668" cy="3835088"/>
          </a:xfrm>
          <a:prstGeom prst="rect">
            <a:avLst/>
          </a:prstGeom>
          <a:solidFill>
            <a:schemeClr val="bg1">
              <a:lumMod val="95000"/>
            </a:schemeClr>
          </a:solidFill>
          <a:ln>
            <a:noFill/>
          </a:ln>
        </p:spPr>
        <p:txBody>
          <a:bodyPr wrap="square" lIns="182880" tIns="146304" rIns="4663440" bIns="146304" rtlCol="0">
            <a:noAutofit/>
          </a:bodyPr>
          <a:lstStyle/>
          <a:p>
            <a:pPr>
              <a:lnSpc>
                <a:spcPct val="90000"/>
              </a:lnSpc>
              <a:spcAft>
                <a:spcPts val="1800"/>
              </a:spcAft>
            </a:pPr>
            <a:r>
              <a:rPr lang="en-US" sz="2000" dirty="0" err="1">
                <a:solidFill>
                  <a:srgbClr val="0072C6"/>
                </a:solidFill>
                <a:latin typeface="+mj-lt"/>
              </a:rPr>
              <a:t>Schützen</a:t>
            </a:r>
            <a:r>
              <a:rPr lang="en-US" sz="2000" dirty="0">
                <a:solidFill>
                  <a:srgbClr val="0072C6"/>
                </a:solidFill>
                <a:latin typeface="+mj-lt"/>
              </a:rPr>
              <a:t> der </a:t>
            </a:r>
            <a:r>
              <a:rPr lang="en-US" sz="2000" i="1" dirty="0" err="1">
                <a:solidFill>
                  <a:srgbClr val="0072C6"/>
                </a:solidFill>
                <a:latin typeface="+mj-lt"/>
              </a:rPr>
              <a:t>Datenbank</a:t>
            </a:r>
            <a:endParaRPr lang="en-US" sz="2000" i="1" dirty="0">
              <a:solidFill>
                <a:srgbClr val="0072C6"/>
              </a:solidFill>
              <a:latin typeface="+mj-lt"/>
            </a:endParaRPr>
          </a:p>
          <a:p>
            <a:pPr>
              <a:lnSpc>
                <a:spcPct val="90000"/>
              </a:lnSpc>
              <a:spcAft>
                <a:spcPts val="1200"/>
              </a:spcAft>
            </a:pPr>
            <a:r>
              <a:rPr lang="en-US" sz="1600" dirty="0">
                <a:gradFill>
                  <a:gsLst>
                    <a:gs pos="2917">
                      <a:schemeClr val="tx1"/>
                    </a:gs>
                    <a:gs pos="30000">
                      <a:schemeClr val="tx1"/>
                    </a:gs>
                  </a:gsLst>
                  <a:lin ang="5400000" scaled="0"/>
                </a:gradFill>
              </a:rPr>
              <a:t>Firewall</a:t>
            </a:r>
          </a:p>
          <a:p>
            <a:pPr>
              <a:lnSpc>
                <a:spcPct val="90000"/>
              </a:lnSpc>
              <a:spcAft>
                <a:spcPts val="1200"/>
              </a:spcAft>
            </a:pPr>
            <a:r>
              <a:rPr lang="en-US" sz="1600" dirty="0" err="1">
                <a:gradFill>
                  <a:gsLst>
                    <a:gs pos="2917">
                      <a:schemeClr val="tx1"/>
                    </a:gs>
                    <a:gs pos="30000">
                      <a:schemeClr val="tx1"/>
                    </a:gs>
                  </a:gsLst>
                  <a:lin ang="5400000" scaled="0"/>
                </a:gradFill>
              </a:rPr>
              <a:t>Benutzer</a:t>
            </a:r>
            <a:r>
              <a:rPr lang="en-US" sz="1600" dirty="0">
                <a:gradFill>
                  <a:gsLst>
                    <a:gs pos="2917">
                      <a:schemeClr val="tx1"/>
                    </a:gs>
                    <a:gs pos="30000">
                      <a:schemeClr val="tx1"/>
                    </a:gs>
                  </a:gsLst>
                  <a:lin ang="5400000" scaled="0"/>
                </a:gradFill>
              </a:rPr>
              <a:t> &amp; </a:t>
            </a:r>
            <a:r>
              <a:rPr lang="en-US" sz="1600" dirty="0" err="1">
                <a:gradFill>
                  <a:gsLst>
                    <a:gs pos="2917">
                      <a:schemeClr val="tx1"/>
                    </a:gs>
                    <a:gs pos="30000">
                      <a:schemeClr val="tx1"/>
                    </a:gs>
                  </a:gsLst>
                  <a:lin ang="5400000" scaled="0"/>
                </a:gradFill>
              </a:rPr>
              <a:t>Berechtigungen</a:t>
            </a:r>
            <a:endParaRPr lang="en-US" sz="1600" dirty="0">
              <a:gradFill>
                <a:gsLst>
                  <a:gs pos="2917">
                    <a:schemeClr val="tx1"/>
                  </a:gs>
                  <a:gs pos="30000">
                    <a:schemeClr val="tx1"/>
                  </a:gs>
                </a:gsLst>
                <a:lin ang="5400000" scaled="0"/>
              </a:gradFill>
            </a:endParaRPr>
          </a:p>
          <a:p>
            <a:pPr>
              <a:lnSpc>
                <a:spcPct val="90000"/>
              </a:lnSpc>
              <a:spcAft>
                <a:spcPts val="1200"/>
              </a:spcAft>
            </a:pPr>
            <a:r>
              <a:rPr lang="en-US" sz="1600" dirty="0">
                <a:gradFill>
                  <a:gsLst>
                    <a:gs pos="2917">
                      <a:schemeClr val="tx1"/>
                    </a:gs>
                    <a:gs pos="30000">
                      <a:schemeClr val="tx1"/>
                    </a:gs>
                  </a:gsLst>
                  <a:lin ang="5400000" scaled="0"/>
                </a:gradFill>
              </a:rPr>
              <a:t>Connection string </a:t>
            </a:r>
            <a:r>
              <a:rPr lang="en-US" sz="1600" dirty="0" err="1">
                <a:gradFill>
                  <a:gsLst>
                    <a:gs pos="2917">
                      <a:schemeClr val="tx1"/>
                    </a:gs>
                    <a:gs pos="30000">
                      <a:schemeClr val="tx1"/>
                    </a:gs>
                  </a:gsLst>
                  <a:lin ang="5400000" scaled="0"/>
                </a:gradFill>
              </a:rPr>
              <a:t>Verschlüsselung</a:t>
            </a:r>
            <a:endParaRPr lang="en-US" sz="1600" dirty="0">
              <a:gradFill>
                <a:gsLst>
                  <a:gs pos="2917">
                    <a:schemeClr val="tx1"/>
                  </a:gs>
                  <a:gs pos="30000">
                    <a:schemeClr val="tx1"/>
                  </a:gs>
                </a:gsLst>
                <a:lin ang="5400000" scaled="0"/>
              </a:gradFill>
            </a:endParaRPr>
          </a:p>
          <a:p>
            <a:pPr>
              <a:lnSpc>
                <a:spcPct val="90000"/>
              </a:lnSpc>
              <a:spcAft>
                <a:spcPts val="1200"/>
              </a:spcAft>
            </a:pPr>
            <a:endParaRPr lang="en-US" dirty="0">
              <a:gradFill>
                <a:gsLst>
                  <a:gs pos="2917">
                    <a:schemeClr val="tx1"/>
                  </a:gs>
                  <a:gs pos="30000">
                    <a:schemeClr val="tx1"/>
                  </a:gs>
                </a:gsLst>
                <a:lin ang="5400000" scaled="0"/>
              </a:gradFill>
            </a:endParaRPr>
          </a:p>
        </p:txBody>
      </p:sp>
      <p:sp>
        <p:nvSpPr>
          <p:cNvPr id="224" name="Freeform 95"/>
          <p:cNvSpPr>
            <a:spLocks/>
          </p:cNvSpPr>
          <p:nvPr/>
        </p:nvSpPr>
        <p:spPr bwMode="auto">
          <a:xfrm flipH="1">
            <a:off x="10474086" y="3526760"/>
            <a:ext cx="951953" cy="61821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225" name="Freeform 95"/>
          <p:cNvSpPr>
            <a:spLocks/>
          </p:cNvSpPr>
          <p:nvPr/>
        </p:nvSpPr>
        <p:spPr bwMode="auto">
          <a:xfrm flipH="1">
            <a:off x="9957402" y="4062921"/>
            <a:ext cx="426910" cy="27724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20000"/>
              <a:lumOff val="80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226" name="TextBox 35"/>
          <p:cNvSpPr txBox="1"/>
          <p:nvPr/>
        </p:nvSpPr>
        <p:spPr>
          <a:xfrm>
            <a:off x="4583017" y="2133623"/>
            <a:ext cx="4242005" cy="3414052"/>
          </a:xfrm>
          <a:prstGeom prst="rect">
            <a:avLst/>
          </a:prstGeom>
          <a:solidFill>
            <a:schemeClr val="bg1">
              <a:lumMod val="85000"/>
            </a:schemeClr>
          </a:solidFill>
          <a:ln>
            <a:noFill/>
          </a:ln>
        </p:spPr>
        <p:txBody>
          <a:bodyPr wrap="square" lIns="182880" tIns="146304" rIns="2286000" bIns="146304" rtlCol="0">
            <a:noAutofit/>
          </a:bodyPr>
          <a:lstStyle/>
          <a:p>
            <a:pPr>
              <a:lnSpc>
                <a:spcPct val="90000"/>
              </a:lnSpc>
              <a:spcAft>
                <a:spcPts val="1800"/>
              </a:spcAft>
            </a:pPr>
            <a:r>
              <a:rPr lang="en-US" sz="2000" dirty="0" err="1">
                <a:solidFill>
                  <a:srgbClr val="0072C6"/>
                </a:solidFill>
                <a:latin typeface="+mj-lt"/>
              </a:rPr>
              <a:t>Schützen</a:t>
            </a:r>
            <a:r>
              <a:rPr lang="en-US" sz="2000" dirty="0">
                <a:solidFill>
                  <a:srgbClr val="0072C6"/>
                </a:solidFill>
                <a:latin typeface="+mj-lt"/>
              </a:rPr>
              <a:t> der </a:t>
            </a:r>
            <a:r>
              <a:rPr lang="en-US" sz="2000" i="1" dirty="0" err="1">
                <a:solidFill>
                  <a:srgbClr val="0072C6"/>
                </a:solidFill>
                <a:latin typeface="+mj-lt"/>
              </a:rPr>
              <a:t>Daten</a:t>
            </a:r>
            <a:endParaRPr lang="en-US" sz="2000" i="1" dirty="0">
              <a:solidFill>
                <a:srgbClr val="0072C6"/>
              </a:solidFill>
              <a:latin typeface="+mj-lt"/>
            </a:endParaRPr>
          </a:p>
          <a:p>
            <a:pPr>
              <a:lnSpc>
                <a:spcPct val="90000"/>
              </a:lnSpc>
              <a:spcAft>
                <a:spcPts val="1200"/>
              </a:spcAft>
            </a:pPr>
            <a:r>
              <a:rPr lang="en-US" sz="1600" dirty="0" err="1">
                <a:gradFill>
                  <a:gsLst>
                    <a:gs pos="2917">
                      <a:schemeClr val="tx1"/>
                    </a:gs>
                    <a:gs pos="30000">
                      <a:schemeClr val="tx1"/>
                    </a:gs>
                  </a:gsLst>
                  <a:lin ang="5400000" scaled="0"/>
                </a:gradFill>
              </a:rPr>
              <a:t>Verschlüsselung</a:t>
            </a:r>
            <a:endParaRPr lang="en-US" sz="1600" dirty="0">
              <a:gradFill>
                <a:gsLst>
                  <a:gs pos="2917">
                    <a:schemeClr val="tx1"/>
                  </a:gs>
                  <a:gs pos="30000">
                    <a:schemeClr val="tx1"/>
                  </a:gs>
                </a:gsLst>
                <a:lin ang="5400000" scaled="0"/>
              </a:gradFill>
            </a:endParaRPr>
          </a:p>
          <a:p>
            <a:pPr>
              <a:lnSpc>
                <a:spcPct val="90000"/>
              </a:lnSpc>
              <a:spcAft>
                <a:spcPts val="1200"/>
              </a:spcAft>
            </a:pPr>
            <a:r>
              <a:rPr lang="en-US" sz="1600" dirty="0" err="1">
                <a:gradFill>
                  <a:gsLst>
                    <a:gs pos="2917">
                      <a:schemeClr val="tx1"/>
                    </a:gs>
                    <a:gs pos="30000">
                      <a:schemeClr val="tx1"/>
                    </a:gs>
                  </a:gsLst>
                  <a:lin ang="5400000" scaled="0"/>
                </a:gradFill>
              </a:rPr>
              <a:t>Datenmaskierung</a:t>
            </a:r>
            <a:endParaRPr lang="en-US" sz="1600" dirty="0">
              <a:gradFill>
                <a:gsLst>
                  <a:gs pos="2917">
                    <a:schemeClr val="tx1"/>
                  </a:gs>
                  <a:gs pos="30000">
                    <a:schemeClr val="tx1"/>
                  </a:gs>
                </a:gsLst>
                <a:lin ang="5400000" scaled="0"/>
              </a:gradFill>
            </a:endParaRPr>
          </a:p>
          <a:p>
            <a:pPr>
              <a:lnSpc>
                <a:spcPct val="90000"/>
              </a:lnSpc>
              <a:spcAft>
                <a:spcPts val="1200"/>
              </a:spcAft>
            </a:pPr>
            <a:r>
              <a:rPr lang="en-US" sz="1600" dirty="0" err="1">
                <a:gradFill>
                  <a:gsLst>
                    <a:gs pos="2917">
                      <a:schemeClr val="tx1"/>
                    </a:gs>
                    <a:gs pos="30000">
                      <a:schemeClr val="tx1"/>
                    </a:gs>
                  </a:gsLst>
                  <a:lin ang="5400000" scaled="0"/>
                </a:gradFill>
              </a:rPr>
              <a:t>Sicherheit</a:t>
            </a:r>
            <a:r>
              <a:rPr lang="en-US" sz="1600" dirty="0">
                <a:gradFill>
                  <a:gsLst>
                    <a:gs pos="2917">
                      <a:schemeClr val="tx1"/>
                    </a:gs>
                    <a:gs pos="30000">
                      <a:schemeClr val="tx1"/>
                    </a:gs>
                  </a:gsLst>
                  <a:lin ang="5400000" scaled="0"/>
                </a:gradFill>
              </a:rPr>
              <a:t> auf </a:t>
            </a:r>
            <a:r>
              <a:rPr lang="en-US" sz="1600" dirty="0" err="1">
                <a:gradFill>
                  <a:gsLst>
                    <a:gs pos="2917">
                      <a:schemeClr val="tx1"/>
                    </a:gs>
                    <a:gs pos="30000">
                      <a:schemeClr val="tx1"/>
                    </a:gs>
                  </a:gsLst>
                  <a:lin ang="5400000" scaled="0"/>
                </a:gradFill>
              </a:rPr>
              <a:t>Zeilenebene</a:t>
            </a:r>
            <a:endParaRPr lang="en-US" sz="1600" dirty="0">
              <a:gradFill>
                <a:gsLst>
                  <a:gs pos="2917">
                    <a:schemeClr val="tx1"/>
                  </a:gs>
                  <a:gs pos="30000">
                    <a:schemeClr val="tx1"/>
                  </a:gs>
                </a:gsLst>
                <a:lin ang="5400000" scaled="0"/>
              </a:gradFill>
            </a:endParaRPr>
          </a:p>
          <a:p>
            <a:pPr>
              <a:lnSpc>
                <a:spcPct val="90000"/>
              </a:lnSpc>
              <a:spcAft>
                <a:spcPts val="1200"/>
              </a:spcAft>
            </a:pPr>
            <a:endParaRPr lang="en-US" dirty="0">
              <a:gradFill>
                <a:gsLst>
                  <a:gs pos="2917">
                    <a:schemeClr val="tx1"/>
                  </a:gs>
                  <a:gs pos="30000">
                    <a:schemeClr val="tx1"/>
                  </a:gs>
                </a:gsLst>
                <a:lin ang="5400000" scaled="0"/>
              </a:gradFill>
            </a:endParaRPr>
          </a:p>
        </p:txBody>
      </p:sp>
      <p:sp>
        <p:nvSpPr>
          <p:cNvPr id="227" name="Freeform 95"/>
          <p:cNvSpPr>
            <a:spLocks/>
          </p:cNvSpPr>
          <p:nvPr/>
        </p:nvSpPr>
        <p:spPr bwMode="auto">
          <a:xfrm>
            <a:off x="9785553" y="4548714"/>
            <a:ext cx="1558413" cy="101206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365760" rIns="182880" bIns="91440" numCol="1" anchor="ctr" anchorCtr="0" compatLnSpc="1">
            <a:prstTxWarp prst="textNoShape">
              <a:avLst/>
            </a:prstTxWarp>
          </a:bodyPr>
          <a:lstStyle/>
          <a:p>
            <a:pPr algn="ctr" defTabSz="914320">
              <a:defRPr/>
            </a:pPr>
            <a:r>
              <a:rPr lang="en-US" sz="1500" kern="0" dirty="0">
                <a:solidFill>
                  <a:schemeClr val="bg1"/>
                </a:solidFill>
              </a:rPr>
              <a:t>Azure SQL Database</a:t>
            </a:r>
          </a:p>
        </p:txBody>
      </p:sp>
      <p:sp>
        <p:nvSpPr>
          <p:cNvPr id="228" name="Freeform 95"/>
          <p:cNvSpPr>
            <a:spLocks/>
          </p:cNvSpPr>
          <p:nvPr/>
        </p:nvSpPr>
        <p:spPr bwMode="auto">
          <a:xfrm flipH="1">
            <a:off x="9959879" y="2470484"/>
            <a:ext cx="637888" cy="414259"/>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229" name="Rectangle 15"/>
          <p:cNvSpPr/>
          <p:nvPr/>
        </p:nvSpPr>
        <p:spPr>
          <a:xfrm>
            <a:off x="510097" y="4390709"/>
            <a:ext cx="2133777" cy="3160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188D"/>
                </a:solidFill>
                <a:latin typeface="Segoe Pro Semibold" panose="020B0702040504020203" pitchFamily="34" charset="0"/>
              </a:rPr>
              <a:t>APP</a:t>
            </a:r>
          </a:p>
        </p:txBody>
      </p:sp>
      <p:pic>
        <p:nvPicPr>
          <p:cNvPr id="230"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8188" y="4548715"/>
            <a:ext cx="1172394" cy="1172394"/>
          </a:xfrm>
          <a:prstGeom prst="rect">
            <a:avLst/>
          </a:prstGeom>
        </p:spPr>
      </p:pic>
      <p:sp>
        <p:nvSpPr>
          <p:cNvPr id="231" name="TextBox 25"/>
          <p:cNvSpPr txBox="1"/>
          <p:nvPr/>
        </p:nvSpPr>
        <p:spPr>
          <a:xfrm>
            <a:off x="6613451" y="2327698"/>
            <a:ext cx="1977656" cy="2977949"/>
          </a:xfrm>
          <a:prstGeom prst="rect">
            <a:avLst/>
          </a:prstGeom>
          <a:solidFill>
            <a:schemeClr val="bg1"/>
          </a:solidFill>
          <a:ln>
            <a:noFill/>
          </a:ln>
        </p:spPr>
        <p:txBody>
          <a:bodyPr wrap="square" lIns="182880" tIns="146304" rIns="274320" bIns="146304" rtlCol="0">
            <a:noAutofit/>
          </a:bodyPr>
          <a:lstStyle/>
          <a:p>
            <a:pPr>
              <a:lnSpc>
                <a:spcPct val="90000"/>
              </a:lnSpc>
              <a:spcAft>
                <a:spcPts val="1800"/>
              </a:spcAft>
            </a:pPr>
            <a:r>
              <a:rPr lang="en-US" sz="2000" dirty="0" err="1">
                <a:solidFill>
                  <a:srgbClr val="0072C6"/>
                </a:solidFill>
                <a:latin typeface="+mj-lt"/>
              </a:rPr>
              <a:t>Schützen</a:t>
            </a:r>
            <a:r>
              <a:rPr lang="en-US" sz="2000" dirty="0">
                <a:solidFill>
                  <a:srgbClr val="0072C6"/>
                </a:solidFill>
                <a:latin typeface="+mj-lt"/>
              </a:rPr>
              <a:t> der </a:t>
            </a:r>
            <a:r>
              <a:rPr lang="en-US" sz="2000" i="1" dirty="0" err="1">
                <a:solidFill>
                  <a:srgbClr val="0072C6"/>
                </a:solidFill>
                <a:latin typeface="+mj-lt"/>
              </a:rPr>
              <a:t>Daten-änderungen</a:t>
            </a:r>
            <a:endParaRPr lang="en-US" sz="2000" i="1" dirty="0">
              <a:solidFill>
                <a:srgbClr val="0072C6"/>
              </a:solidFill>
              <a:latin typeface="+mj-lt"/>
            </a:endParaRPr>
          </a:p>
          <a:p>
            <a:pPr>
              <a:lnSpc>
                <a:spcPct val="90000"/>
              </a:lnSpc>
              <a:spcAft>
                <a:spcPts val="1200"/>
              </a:spcAft>
            </a:pPr>
            <a:r>
              <a:rPr lang="en-US" sz="1600" dirty="0" err="1">
                <a:gradFill>
                  <a:gsLst>
                    <a:gs pos="2917">
                      <a:schemeClr val="tx1"/>
                    </a:gs>
                    <a:gs pos="30000">
                      <a:schemeClr val="tx1"/>
                    </a:gs>
                  </a:gsLst>
                  <a:lin ang="5400000" scaled="0"/>
                </a:gradFill>
              </a:rPr>
              <a:t>Überwachung</a:t>
            </a:r>
            <a:r>
              <a:rPr lang="en-US" sz="1600" dirty="0">
                <a:gradFill>
                  <a:gsLst>
                    <a:gs pos="2917">
                      <a:schemeClr val="tx1"/>
                    </a:gs>
                    <a:gs pos="30000">
                      <a:schemeClr val="tx1"/>
                    </a:gs>
                  </a:gsLst>
                  <a:lin ang="5400000" scaled="0"/>
                </a:gradFill>
              </a:rPr>
              <a:t> von </a:t>
            </a:r>
            <a:r>
              <a:rPr lang="en-US" sz="1600" dirty="0" err="1">
                <a:gradFill>
                  <a:gsLst>
                    <a:gs pos="2917">
                      <a:schemeClr val="tx1"/>
                    </a:gs>
                    <a:gs pos="30000">
                      <a:schemeClr val="tx1"/>
                    </a:gs>
                  </a:gsLst>
                  <a:lin ang="5400000" scaled="0"/>
                </a:gradFill>
              </a:rPr>
              <a:t>Anwendungs</a:t>
            </a:r>
            <a:r>
              <a:rPr lang="en-US" sz="1600" dirty="0">
                <a:gradFill>
                  <a:gsLst>
                    <a:gs pos="2917">
                      <a:schemeClr val="tx1"/>
                    </a:gs>
                    <a:gs pos="30000">
                      <a:schemeClr val="tx1"/>
                    </a:gs>
                  </a:gsLst>
                  <a:lin ang="5400000" scaled="0"/>
                </a:gradFill>
              </a:rPr>
              <a:t>- und </a:t>
            </a:r>
            <a:r>
              <a:rPr lang="en-US" sz="1600" dirty="0" err="1">
                <a:gradFill>
                  <a:gsLst>
                    <a:gs pos="2917">
                      <a:schemeClr val="tx1"/>
                    </a:gs>
                    <a:gs pos="30000">
                      <a:schemeClr val="tx1"/>
                    </a:gs>
                  </a:gsLst>
                  <a:lin ang="5400000" scaled="0"/>
                </a:gradFill>
              </a:rPr>
              <a:t>Benutzer-aktiväten</a:t>
            </a:r>
            <a:endParaRPr lang="en-US" sz="1600" dirty="0">
              <a:gradFill>
                <a:gsLst>
                  <a:gs pos="2917">
                    <a:schemeClr val="tx1"/>
                  </a:gs>
                  <a:gs pos="30000">
                    <a:schemeClr val="tx1"/>
                  </a:gs>
                </a:gsLst>
                <a:lin ang="5400000" scaled="0"/>
              </a:gradFill>
            </a:endParaRPr>
          </a:p>
        </p:txBody>
      </p:sp>
      <p:cxnSp>
        <p:nvCxnSpPr>
          <p:cNvPr id="232" name="Straight Arrow Connector 29"/>
          <p:cNvCxnSpPr/>
          <p:nvPr/>
        </p:nvCxnSpPr>
        <p:spPr>
          <a:xfrm flipV="1">
            <a:off x="2293685" y="5102948"/>
            <a:ext cx="7331578" cy="13844"/>
          </a:xfrm>
          <a:prstGeom prst="straightConnector1">
            <a:avLst/>
          </a:prstGeom>
          <a:ln w="28575">
            <a:solidFill>
              <a:schemeClr val="tx1"/>
            </a:solidFill>
            <a:prstDash val="sysDash"/>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86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SQL Database - Berechtigungen</a:t>
            </a:r>
          </a:p>
        </p:txBody>
      </p:sp>
      <p:sp>
        <p:nvSpPr>
          <p:cNvPr id="10" name="Inhaltsplatzhalter 2"/>
          <p:cNvSpPr>
            <a:spLocks noGrp="1"/>
          </p:cNvSpPr>
          <p:nvPr>
            <p:ph idx="1"/>
          </p:nvPr>
        </p:nvSpPr>
        <p:spPr>
          <a:xfrm>
            <a:off x="838200" y="1825625"/>
            <a:ext cx="6160221" cy="3990384"/>
          </a:xfrm>
        </p:spPr>
        <p:txBody>
          <a:bodyPr>
            <a:normAutofit/>
          </a:bodyPr>
          <a:lstStyle/>
          <a:p>
            <a:r>
              <a:rPr lang="de-DE" dirty="0">
                <a:latin typeface="Open Sans" panose="020B0606030504020204" pitchFamily="34" charset="0"/>
                <a:ea typeface="Open Sans" panose="020B0606030504020204" pitchFamily="34" charset="0"/>
                <a:cs typeface="Open Sans" panose="020B0606030504020204" pitchFamily="34" charset="0"/>
              </a:rPr>
              <a:t>Active Directory Integration</a:t>
            </a:r>
          </a:p>
          <a:p>
            <a:r>
              <a:rPr lang="de-DE" dirty="0">
                <a:latin typeface="Open Sans" panose="020B0606030504020204" pitchFamily="34" charset="0"/>
                <a:ea typeface="Open Sans" panose="020B0606030504020204" pitchFamily="34" charset="0"/>
                <a:cs typeface="Open Sans" panose="020B0606030504020204" pitchFamily="34" charset="0"/>
              </a:rPr>
              <a:t>Datenmaskierung in Echtzeit und dauerhaft</a:t>
            </a:r>
          </a:p>
          <a:p>
            <a:r>
              <a:rPr lang="de-DE" dirty="0">
                <a:latin typeface="Open Sans" panose="020B0606030504020204" pitchFamily="34" charset="0"/>
                <a:ea typeface="Open Sans" panose="020B0606030504020204" pitchFamily="34" charset="0"/>
                <a:cs typeface="Open Sans" panose="020B0606030504020204" pitchFamily="34" charset="0"/>
              </a:rPr>
              <a:t>Datenverschlüsselung für sensible Daten</a:t>
            </a:r>
          </a:p>
          <a:p>
            <a:r>
              <a:rPr lang="de-DE" dirty="0">
                <a:latin typeface="Open Sans" panose="020B0606030504020204" pitchFamily="34" charset="0"/>
                <a:ea typeface="Open Sans" panose="020B0606030504020204" pitchFamily="34" charset="0"/>
                <a:cs typeface="Open Sans" panose="020B0606030504020204" pitchFamily="34" charset="0"/>
              </a:rPr>
              <a:t>Monitoring der Zugriffe</a:t>
            </a:r>
          </a:p>
          <a:p>
            <a:endParaRPr lang="de-DE"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223" name="Group 6"/>
          <p:cNvGrpSpPr/>
          <p:nvPr/>
        </p:nvGrpSpPr>
        <p:grpSpPr>
          <a:xfrm>
            <a:off x="9782738" y="4314339"/>
            <a:ext cx="1638513" cy="828216"/>
            <a:chOff x="9250543" y="4001983"/>
            <a:chExt cx="1638513" cy="828216"/>
          </a:xfrm>
        </p:grpSpPr>
        <p:grpSp>
          <p:nvGrpSpPr>
            <p:cNvPr id="224" name="Group 4"/>
            <p:cNvGrpSpPr/>
            <p:nvPr/>
          </p:nvGrpSpPr>
          <p:grpSpPr>
            <a:xfrm>
              <a:off x="9250543" y="4001983"/>
              <a:ext cx="1638513" cy="828216"/>
              <a:chOff x="9709983" y="3919039"/>
              <a:chExt cx="1343167" cy="678928"/>
            </a:xfrm>
          </p:grpSpPr>
          <p:sp>
            <p:nvSpPr>
              <p:cNvPr id="226" name="Freeform 164"/>
              <p:cNvSpPr>
                <a:spLocks/>
              </p:cNvSpPr>
              <p:nvPr/>
            </p:nvSpPr>
            <p:spPr bwMode="auto">
              <a:xfrm>
                <a:off x="9709983" y="4513068"/>
                <a:ext cx="134808" cy="84898"/>
              </a:xfrm>
              <a:custGeom>
                <a:avLst/>
                <a:gdLst>
                  <a:gd name="T0" fmla="*/ 108 w 108"/>
                  <a:gd name="T1" fmla="*/ 0 h 67"/>
                  <a:gd name="T2" fmla="*/ 0 w 108"/>
                  <a:gd name="T3" fmla="*/ 0 h 67"/>
                  <a:gd name="T4" fmla="*/ 0 w 108"/>
                  <a:gd name="T5" fmla="*/ 26 h 67"/>
                  <a:gd name="T6" fmla="*/ 41 w 108"/>
                  <a:gd name="T7" fmla="*/ 67 h 67"/>
                  <a:gd name="T8" fmla="*/ 108 w 108"/>
                  <a:gd name="T9" fmla="*/ 67 h 67"/>
                  <a:gd name="T10" fmla="*/ 108 w 108"/>
                  <a:gd name="T11" fmla="*/ 0 h 67"/>
                </a:gdLst>
                <a:ahLst/>
                <a:cxnLst>
                  <a:cxn ang="0">
                    <a:pos x="T0" y="T1"/>
                  </a:cxn>
                  <a:cxn ang="0">
                    <a:pos x="T2" y="T3"/>
                  </a:cxn>
                  <a:cxn ang="0">
                    <a:pos x="T4" y="T5"/>
                  </a:cxn>
                  <a:cxn ang="0">
                    <a:pos x="T6" y="T7"/>
                  </a:cxn>
                  <a:cxn ang="0">
                    <a:pos x="T8" y="T9"/>
                  </a:cxn>
                  <a:cxn ang="0">
                    <a:pos x="T10" y="T11"/>
                  </a:cxn>
                </a:cxnLst>
                <a:rect l="0" t="0" r="r" b="b"/>
                <a:pathLst>
                  <a:path w="108" h="67">
                    <a:moveTo>
                      <a:pt x="108" y="0"/>
                    </a:moveTo>
                    <a:cubicBezTo>
                      <a:pt x="0" y="0"/>
                      <a:pt x="0" y="0"/>
                      <a:pt x="0" y="0"/>
                    </a:cubicBezTo>
                    <a:cubicBezTo>
                      <a:pt x="0" y="26"/>
                      <a:pt x="0" y="26"/>
                      <a:pt x="0" y="26"/>
                    </a:cubicBezTo>
                    <a:cubicBezTo>
                      <a:pt x="0" y="48"/>
                      <a:pt x="18" y="67"/>
                      <a:pt x="41" y="67"/>
                    </a:cubicBezTo>
                    <a:cubicBezTo>
                      <a:pt x="108" y="67"/>
                      <a:pt x="108" y="67"/>
                      <a:pt x="108" y="67"/>
                    </a:cubicBezTo>
                    <a:cubicBezTo>
                      <a:pt x="108" y="41"/>
                      <a:pt x="108" y="19"/>
                      <a:pt x="108" y="0"/>
                    </a:cubicBezTo>
                  </a:path>
                </a:pathLst>
              </a:custGeom>
              <a:solidFill>
                <a:srgbClr val="000000">
                  <a:alpha val="15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7" name="Rectangle 824"/>
              <p:cNvSpPr/>
              <p:nvPr/>
            </p:nvSpPr>
            <p:spPr>
              <a:xfrm>
                <a:off x="9844191" y="4513068"/>
                <a:ext cx="147170" cy="84898"/>
              </a:xfrm>
              <a:prstGeom prst="rect">
                <a:avLst/>
              </a:prstGeom>
              <a:solidFill>
                <a:srgbClr val="000000">
                  <a:alpha val="15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688">
                  <a:defRPr/>
                </a:pPr>
                <a:endParaRPr lang="en-US" sz="1600" kern="0" dirty="0">
                  <a:solidFill>
                    <a:srgbClr val="68217A"/>
                  </a:solidFill>
                </a:endParaRPr>
              </a:p>
            </p:txBody>
          </p:sp>
          <p:sp>
            <p:nvSpPr>
              <p:cNvPr id="228" name="Freeform 6"/>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29" name="Rectangle 7"/>
              <p:cNvSpPr>
                <a:spLocks noChangeArrowheads="1"/>
              </p:cNvSpPr>
              <p:nvPr/>
            </p:nvSpPr>
            <p:spPr bwMode="auto">
              <a:xfrm>
                <a:off x="9790145" y="4524749"/>
                <a:ext cx="1263005" cy="22049"/>
              </a:xfrm>
              <a:prstGeom prst="rect">
                <a:avLst/>
              </a:prstGeom>
              <a:solidFill>
                <a:srgbClr val="0072C6">
                  <a:lumMod val="50000"/>
                </a:srgbClr>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sp>
            <p:nvSpPr>
              <p:cNvPr id="230" name="Rectangle 827"/>
              <p:cNvSpPr/>
              <p:nvPr/>
            </p:nvSpPr>
            <p:spPr>
              <a:xfrm>
                <a:off x="9991361" y="3949032"/>
                <a:ext cx="866045" cy="541184"/>
              </a:xfrm>
              <a:prstGeom prst="rect">
                <a:avLst/>
              </a:prstGeom>
              <a:solidFill>
                <a:srgbClr val="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688">
                  <a:defRPr/>
                </a:pPr>
                <a:endParaRPr lang="en-US" sz="1600" kern="0" dirty="0">
                  <a:solidFill>
                    <a:srgbClr val="68217A"/>
                  </a:solidFill>
                </a:endParaRPr>
              </a:p>
            </p:txBody>
          </p:sp>
          <p:sp>
            <p:nvSpPr>
              <p:cNvPr id="231" name="Freeform 5"/>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rgbClr val="002050"/>
              </a:solidFill>
              <a:ln>
                <a:noFill/>
              </a:ln>
            </p:spPr>
            <p:txBody>
              <a:bodyPr vert="horz" wrap="square" lIns="91440" tIns="45720" rIns="91440" bIns="45720" numCol="1" anchor="t" anchorCtr="0" compatLnSpc="1">
                <a:prstTxWarp prst="textNoShape">
                  <a:avLst/>
                </a:prstTxWarp>
              </a:bodyPr>
              <a:lstStyle/>
              <a:p>
                <a:pPr defTabSz="932688">
                  <a:defRPr/>
                </a:pPr>
                <a:endParaRPr lang="en-US" sz="1836" kern="0" dirty="0">
                  <a:solidFill>
                    <a:srgbClr val="000000"/>
                  </a:solidFill>
                </a:endParaRPr>
              </a:p>
            </p:txBody>
          </p:sp>
        </p:grpSp>
        <p:pic>
          <p:nvPicPr>
            <p:cNvPr id="225" name="Content Placeholder 28"/>
            <p:cNvPicPr>
              <a:picLocks noChangeAspect="1"/>
            </p:cNvPicPr>
            <p:nvPr/>
          </p:nvPicPr>
          <p:blipFill rotWithShape="1">
            <a:blip r:embed="rId2">
              <a:extLst>
                <a:ext uri="{28A0092B-C50C-407E-A947-70E740481C1C}">
                  <a14:useLocalDpi xmlns:a14="http://schemas.microsoft.com/office/drawing/2010/main" val="0"/>
                </a:ext>
              </a:extLst>
            </a:blip>
            <a:srcRect l="8089" t="2428" r="4771" b="43721"/>
            <a:stretch/>
          </p:blipFill>
          <p:spPr>
            <a:xfrm>
              <a:off x="9607786" y="4059348"/>
              <a:ext cx="1033154" cy="655593"/>
            </a:xfrm>
            <a:prstGeom prst="rect">
              <a:avLst/>
            </a:prstGeom>
          </p:spPr>
        </p:pic>
      </p:grpSp>
      <p:grpSp>
        <p:nvGrpSpPr>
          <p:cNvPr id="232" name="Group 37"/>
          <p:cNvGrpSpPr/>
          <p:nvPr/>
        </p:nvGrpSpPr>
        <p:grpSpPr>
          <a:xfrm>
            <a:off x="11292830" y="3855286"/>
            <a:ext cx="818598" cy="2342643"/>
            <a:chOff x="5893176" y="3792885"/>
            <a:chExt cx="585200" cy="1674708"/>
          </a:xfrm>
        </p:grpSpPr>
        <p:sp>
          <p:nvSpPr>
            <p:cNvPr id="233"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4"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5"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6"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7"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8"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39"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0"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1"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2"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3"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4"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5"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6"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7"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8"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49"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0"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1"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2"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3"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4"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5"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6"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7"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8"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59"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0"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1"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2"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3"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sp>
          <p:nvSpPr>
            <p:cNvPr id="264"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000000"/>
                </a:solidFill>
              </a:endParaRPr>
            </a:p>
          </p:txBody>
        </p:sp>
      </p:grpSp>
      <p:sp>
        <p:nvSpPr>
          <p:cNvPr id="265" name="Freeform 6"/>
          <p:cNvSpPr>
            <a:spLocks/>
          </p:cNvSpPr>
          <p:nvPr/>
        </p:nvSpPr>
        <p:spPr bwMode="auto">
          <a:xfrm flipH="1">
            <a:off x="7074446" y="2462049"/>
            <a:ext cx="2413253" cy="1579760"/>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rgbClr val="C9F1FF"/>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sp>
        <p:nvSpPr>
          <p:cNvPr id="266" name="TextBox 839"/>
          <p:cNvSpPr txBox="1"/>
          <p:nvPr/>
        </p:nvSpPr>
        <p:spPr>
          <a:xfrm>
            <a:off x="7305932" y="3701398"/>
            <a:ext cx="1419604" cy="307777"/>
          </a:xfrm>
          <a:prstGeom prst="rect">
            <a:avLst/>
          </a:prstGeom>
          <a:noFill/>
        </p:spPr>
        <p:txBody>
          <a:bodyPr wrap="square" rtlCol="0">
            <a:spAutoFit/>
          </a:bodyPr>
          <a:lstStyle/>
          <a:p>
            <a:pPr defTabSz="932742">
              <a:defRPr/>
            </a:pPr>
            <a:r>
              <a:rPr lang="en-US" sz="1400" kern="0" dirty="0">
                <a:solidFill>
                  <a:srgbClr val="0072C6">
                    <a:lumMod val="50000"/>
                  </a:srgbClr>
                </a:solidFill>
                <a:latin typeface="Segoe UI Light"/>
              </a:rPr>
              <a:t>SQL </a:t>
            </a:r>
            <a:r>
              <a:rPr lang="en-US" sz="1400" kern="0" dirty="0" err="1">
                <a:solidFill>
                  <a:srgbClr val="0072C6">
                    <a:lumMod val="50000"/>
                  </a:srgbClr>
                </a:solidFill>
                <a:latin typeface="Segoe UI Light"/>
              </a:rPr>
              <a:t>Datenbank</a:t>
            </a:r>
            <a:endParaRPr lang="en-US" sz="1400" kern="0" dirty="0">
              <a:solidFill>
                <a:srgbClr val="0072C6">
                  <a:lumMod val="50000"/>
                </a:srgbClr>
              </a:solidFill>
              <a:latin typeface="Segoe UI Light"/>
            </a:endParaRPr>
          </a:p>
        </p:txBody>
      </p:sp>
      <p:sp>
        <p:nvSpPr>
          <p:cNvPr id="267" name="Isosceles Triangle 16"/>
          <p:cNvSpPr/>
          <p:nvPr/>
        </p:nvSpPr>
        <p:spPr bwMode="auto">
          <a:xfrm rot="13021376">
            <a:off x="8037300" y="2495372"/>
            <a:ext cx="1083536" cy="1033595"/>
          </a:xfrm>
          <a:prstGeom prst="triangle">
            <a:avLst>
              <a:gd name="adj" fmla="val 80288"/>
            </a:avLst>
          </a:prstGeom>
          <a:gradFill>
            <a:gsLst>
              <a:gs pos="100000">
                <a:schemeClr val="accent1">
                  <a:lumMod val="5000"/>
                  <a:lumOff val="95000"/>
                </a:schemeClr>
              </a:gs>
              <a:gs pos="7000">
                <a:srgbClr val="0070C0"/>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8" name="Table 7"/>
          <p:cNvGraphicFramePr>
            <a:graphicFrameLocks noGrp="1"/>
          </p:cNvGraphicFramePr>
          <p:nvPr>
            <p:extLst/>
          </p:nvPr>
        </p:nvGraphicFramePr>
        <p:xfrm>
          <a:off x="8390485" y="2263396"/>
          <a:ext cx="1082651" cy="668116"/>
        </p:xfrm>
        <a:graphic>
          <a:graphicData uri="http://schemas.openxmlformats.org/drawingml/2006/table">
            <a:tbl>
              <a:tblPr firstRow="1" bandRow="1">
                <a:tableStyleId>{21E4AEA4-8DFA-4A89-87EB-49C32662AFE0}</a:tableStyleId>
              </a:tblPr>
              <a:tblGrid>
                <a:gridCol w="1082651">
                  <a:extLst>
                    <a:ext uri="{9D8B030D-6E8A-4147-A177-3AD203B41FA5}">
                      <a16:colId xmlns:a16="http://schemas.microsoft.com/office/drawing/2014/main" val="20000"/>
                    </a:ext>
                  </a:extLst>
                </a:gridCol>
              </a:tblGrid>
              <a:tr h="167029">
                <a:tc>
                  <a:txBody>
                    <a:bodyPr/>
                    <a:lstStyle/>
                    <a:p>
                      <a:r>
                        <a:rPr lang="en-US" sz="800" dirty="0" err="1"/>
                        <a:t>Table.CreditCardNo</a:t>
                      </a:r>
                      <a:endParaRPr lang="en-US" sz="800" dirty="0"/>
                    </a:p>
                  </a:txBody>
                  <a:tcPr marL="41185" marR="41185" marT="20593" marB="20593"/>
                </a:tc>
                <a:extLst>
                  <a:ext uri="{0D108BD9-81ED-4DB2-BD59-A6C34878D82A}">
                    <a16:rowId xmlns:a16="http://schemas.microsoft.com/office/drawing/2014/main" val="10000"/>
                  </a:ext>
                </a:extLst>
              </a:tr>
              <a:tr h="167029">
                <a:tc>
                  <a:txBody>
                    <a:bodyPr/>
                    <a:lstStyle/>
                    <a:p>
                      <a:r>
                        <a:rPr lang="en-US" sz="800" dirty="0">
                          <a:solidFill>
                            <a:schemeClr val="bg2">
                              <a:lumMod val="50000"/>
                            </a:schemeClr>
                          </a:solidFill>
                          <a:latin typeface="+mj-lt"/>
                        </a:rPr>
                        <a:t>4465-6571-7868-5796</a:t>
                      </a:r>
                    </a:p>
                  </a:txBody>
                  <a:tcPr marL="41185" marR="41185" marT="20593" marB="20593"/>
                </a:tc>
                <a:extLst>
                  <a:ext uri="{0D108BD9-81ED-4DB2-BD59-A6C34878D82A}">
                    <a16:rowId xmlns:a16="http://schemas.microsoft.com/office/drawing/2014/main" val="10001"/>
                  </a:ext>
                </a:extLst>
              </a:tr>
              <a:tr h="167029">
                <a:tc>
                  <a:txBody>
                    <a:bodyPr/>
                    <a:lstStyle/>
                    <a:p>
                      <a:r>
                        <a:rPr lang="en-US" sz="800" dirty="0">
                          <a:solidFill>
                            <a:schemeClr val="bg2">
                              <a:lumMod val="50000"/>
                            </a:schemeClr>
                          </a:solidFill>
                          <a:latin typeface="+mj-lt"/>
                        </a:rPr>
                        <a:t>4468-7746-3848-1978</a:t>
                      </a:r>
                    </a:p>
                  </a:txBody>
                  <a:tcPr marL="41185" marR="41185" marT="20593" marB="20593"/>
                </a:tc>
                <a:extLst>
                  <a:ext uri="{0D108BD9-81ED-4DB2-BD59-A6C34878D82A}">
                    <a16:rowId xmlns:a16="http://schemas.microsoft.com/office/drawing/2014/main" val="10002"/>
                  </a:ext>
                </a:extLst>
              </a:tr>
              <a:tr h="167029">
                <a:tc>
                  <a:txBody>
                    <a:bodyPr/>
                    <a:lstStyle/>
                    <a:p>
                      <a:r>
                        <a:rPr lang="en-US" sz="800" dirty="0">
                          <a:solidFill>
                            <a:schemeClr val="bg2">
                              <a:lumMod val="50000"/>
                            </a:schemeClr>
                          </a:solidFill>
                          <a:latin typeface="+mj-lt"/>
                        </a:rPr>
                        <a:t>4484-5434-6858-6550</a:t>
                      </a:r>
                    </a:p>
                  </a:txBody>
                  <a:tcPr marL="41185" marR="41185" marT="20593" marB="20593"/>
                </a:tc>
                <a:extLst>
                  <a:ext uri="{0D108BD9-81ED-4DB2-BD59-A6C34878D82A}">
                    <a16:rowId xmlns:a16="http://schemas.microsoft.com/office/drawing/2014/main" val="10003"/>
                  </a:ext>
                </a:extLst>
              </a:tr>
            </a:tbl>
          </a:graphicData>
        </a:graphic>
      </p:graphicFrame>
      <p:sp>
        <p:nvSpPr>
          <p:cNvPr id="269" name="Freeform 838"/>
          <p:cNvSpPr>
            <a:spLocks noEditPoints="1"/>
          </p:cNvSpPr>
          <p:nvPr/>
        </p:nvSpPr>
        <p:spPr bwMode="auto">
          <a:xfrm flipH="1">
            <a:off x="7579475" y="3026013"/>
            <a:ext cx="478896" cy="567246"/>
          </a:xfrm>
          <a:custGeom>
            <a:avLst/>
            <a:gdLst>
              <a:gd name="T0" fmla="*/ 100 w 202"/>
              <a:gd name="T1" fmla="*/ 12 h 239"/>
              <a:gd name="T2" fmla="*/ 184 w 202"/>
              <a:gd name="T3" fmla="*/ 36 h 239"/>
              <a:gd name="T4" fmla="*/ 100 w 202"/>
              <a:gd name="T5" fmla="*/ 60 h 239"/>
              <a:gd name="T6" fmla="*/ 16 w 202"/>
              <a:gd name="T7" fmla="*/ 36 h 239"/>
              <a:gd name="T8" fmla="*/ 100 w 202"/>
              <a:gd name="T9" fmla="*/ 12 h 239"/>
              <a:gd name="T10" fmla="*/ 101 w 202"/>
              <a:gd name="T11" fmla="*/ 0 h 239"/>
              <a:gd name="T12" fmla="*/ 61 w 202"/>
              <a:gd name="T13" fmla="*/ 3 h 239"/>
              <a:gd name="T14" fmla="*/ 29 w 202"/>
              <a:gd name="T15" fmla="*/ 12 h 239"/>
              <a:gd name="T16" fmla="*/ 8 w 202"/>
              <a:gd name="T17" fmla="*/ 24 h 239"/>
              <a:gd name="T18" fmla="*/ 2 w 202"/>
              <a:gd name="T19" fmla="*/ 32 h 239"/>
              <a:gd name="T20" fmla="*/ 0 w 202"/>
              <a:gd name="T21" fmla="*/ 40 h 239"/>
              <a:gd name="T22" fmla="*/ 0 w 202"/>
              <a:gd name="T23" fmla="*/ 199 h 239"/>
              <a:gd name="T24" fmla="*/ 2 w 202"/>
              <a:gd name="T25" fmla="*/ 207 h 239"/>
              <a:gd name="T26" fmla="*/ 8 w 202"/>
              <a:gd name="T27" fmla="*/ 215 h 239"/>
              <a:gd name="T28" fmla="*/ 29 w 202"/>
              <a:gd name="T29" fmla="*/ 227 h 239"/>
              <a:gd name="T30" fmla="*/ 61 w 202"/>
              <a:gd name="T31" fmla="*/ 236 h 239"/>
              <a:gd name="T32" fmla="*/ 101 w 202"/>
              <a:gd name="T33" fmla="*/ 239 h 239"/>
              <a:gd name="T34" fmla="*/ 172 w 202"/>
              <a:gd name="T35" fmla="*/ 227 h 239"/>
              <a:gd name="T36" fmla="*/ 194 w 202"/>
              <a:gd name="T37" fmla="*/ 215 h 239"/>
              <a:gd name="T38" fmla="*/ 200 w 202"/>
              <a:gd name="T39" fmla="*/ 207 h 239"/>
              <a:gd name="T40" fmla="*/ 202 w 202"/>
              <a:gd name="T41" fmla="*/ 199 h 239"/>
              <a:gd name="T42" fmla="*/ 202 w 202"/>
              <a:gd name="T43" fmla="*/ 40 h 239"/>
              <a:gd name="T44" fmla="*/ 194 w 202"/>
              <a:gd name="T45" fmla="*/ 24 h 239"/>
              <a:gd name="T46" fmla="*/ 172 w 202"/>
              <a:gd name="T47" fmla="*/ 12 h 239"/>
              <a:gd name="T48" fmla="*/ 140 w 202"/>
              <a:gd name="T49" fmla="*/ 3 h 239"/>
              <a:gd name="T50" fmla="*/ 101 w 202"/>
              <a:gd name="T51"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2" h="239">
                <a:moveTo>
                  <a:pt x="100" y="12"/>
                </a:moveTo>
                <a:cubicBezTo>
                  <a:pt x="146" y="12"/>
                  <a:pt x="184" y="23"/>
                  <a:pt x="184" y="36"/>
                </a:cubicBezTo>
                <a:cubicBezTo>
                  <a:pt x="184" y="49"/>
                  <a:pt x="146" y="60"/>
                  <a:pt x="100" y="60"/>
                </a:cubicBezTo>
                <a:cubicBezTo>
                  <a:pt x="54" y="60"/>
                  <a:pt x="16" y="49"/>
                  <a:pt x="16" y="36"/>
                </a:cubicBezTo>
                <a:cubicBezTo>
                  <a:pt x="16" y="23"/>
                  <a:pt x="54" y="12"/>
                  <a:pt x="100" y="12"/>
                </a:cubicBezTo>
                <a:close/>
                <a:moveTo>
                  <a:pt x="101" y="0"/>
                </a:moveTo>
                <a:cubicBezTo>
                  <a:pt x="61" y="3"/>
                  <a:pt x="61" y="3"/>
                  <a:pt x="61" y="3"/>
                </a:cubicBezTo>
                <a:cubicBezTo>
                  <a:pt x="29" y="12"/>
                  <a:pt x="29" y="12"/>
                  <a:pt x="29" y="12"/>
                </a:cubicBezTo>
                <a:cubicBezTo>
                  <a:pt x="8" y="24"/>
                  <a:pt x="8" y="24"/>
                  <a:pt x="8" y="24"/>
                </a:cubicBezTo>
                <a:cubicBezTo>
                  <a:pt x="2" y="32"/>
                  <a:pt x="2" y="32"/>
                  <a:pt x="2" y="32"/>
                </a:cubicBezTo>
                <a:cubicBezTo>
                  <a:pt x="0" y="40"/>
                  <a:pt x="0" y="40"/>
                  <a:pt x="0" y="40"/>
                </a:cubicBezTo>
                <a:cubicBezTo>
                  <a:pt x="0" y="199"/>
                  <a:pt x="0" y="199"/>
                  <a:pt x="0" y="199"/>
                </a:cubicBezTo>
                <a:cubicBezTo>
                  <a:pt x="2" y="207"/>
                  <a:pt x="2" y="207"/>
                  <a:pt x="2" y="207"/>
                </a:cubicBezTo>
                <a:cubicBezTo>
                  <a:pt x="8" y="215"/>
                  <a:pt x="8" y="215"/>
                  <a:pt x="8" y="215"/>
                </a:cubicBezTo>
                <a:cubicBezTo>
                  <a:pt x="29" y="227"/>
                  <a:pt x="29" y="227"/>
                  <a:pt x="29" y="227"/>
                </a:cubicBezTo>
                <a:cubicBezTo>
                  <a:pt x="61" y="236"/>
                  <a:pt x="61" y="236"/>
                  <a:pt x="61" y="236"/>
                </a:cubicBezTo>
                <a:cubicBezTo>
                  <a:pt x="73" y="238"/>
                  <a:pt x="87" y="239"/>
                  <a:pt x="101" y="239"/>
                </a:cubicBezTo>
                <a:cubicBezTo>
                  <a:pt x="129" y="239"/>
                  <a:pt x="154" y="234"/>
                  <a:pt x="172" y="227"/>
                </a:cubicBezTo>
                <a:cubicBezTo>
                  <a:pt x="181" y="224"/>
                  <a:pt x="189" y="219"/>
                  <a:pt x="194" y="215"/>
                </a:cubicBezTo>
                <a:cubicBezTo>
                  <a:pt x="196" y="212"/>
                  <a:pt x="198" y="210"/>
                  <a:pt x="200" y="207"/>
                </a:cubicBezTo>
                <a:cubicBezTo>
                  <a:pt x="201" y="205"/>
                  <a:pt x="202" y="202"/>
                  <a:pt x="202" y="199"/>
                </a:cubicBezTo>
                <a:cubicBezTo>
                  <a:pt x="202" y="40"/>
                  <a:pt x="202" y="40"/>
                  <a:pt x="202" y="40"/>
                </a:cubicBezTo>
                <a:cubicBezTo>
                  <a:pt x="202" y="34"/>
                  <a:pt x="199" y="29"/>
                  <a:pt x="194" y="24"/>
                </a:cubicBezTo>
                <a:cubicBezTo>
                  <a:pt x="189" y="20"/>
                  <a:pt x="181" y="15"/>
                  <a:pt x="172" y="12"/>
                </a:cubicBezTo>
                <a:cubicBezTo>
                  <a:pt x="163" y="8"/>
                  <a:pt x="152" y="5"/>
                  <a:pt x="140" y="3"/>
                </a:cubicBezTo>
                <a:cubicBezTo>
                  <a:pt x="128" y="1"/>
                  <a:pt x="115" y="0"/>
                  <a:pt x="101" y="0"/>
                </a:cubicBez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en-US" dirty="0">
              <a:solidFill>
                <a:srgbClr val="000000"/>
              </a:solidFill>
            </a:endParaRPr>
          </a:p>
        </p:txBody>
      </p:sp>
      <p:cxnSp>
        <p:nvCxnSpPr>
          <p:cNvPr id="270" name="Straight Connector 843"/>
          <p:cNvCxnSpPr/>
          <p:nvPr/>
        </p:nvCxnSpPr>
        <p:spPr>
          <a:xfrm flipH="1" flipV="1">
            <a:off x="8021141" y="3522974"/>
            <a:ext cx="2068348" cy="764403"/>
          </a:xfrm>
          <a:prstGeom prst="line">
            <a:avLst/>
          </a:prstGeom>
          <a:ln w="28575">
            <a:solidFill>
              <a:srgbClr val="00B0F0"/>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271" name="TextBox 844"/>
          <p:cNvSpPr txBox="1"/>
          <p:nvPr/>
        </p:nvSpPr>
        <p:spPr>
          <a:xfrm>
            <a:off x="9483164" y="3742212"/>
            <a:ext cx="1783672" cy="261610"/>
          </a:xfrm>
          <a:prstGeom prst="rect">
            <a:avLst/>
          </a:prstGeom>
          <a:solidFill>
            <a:schemeClr val="bg1"/>
          </a:solidFill>
        </p:spPr>
        <p:txBody>
          <a:bodyPr wrap="square" rtlCol="0">
            <a:spAutoFit/>
          </a:bodyPr>
          <a:lstStyle/>
          <a:p>
            <a:pPr defTabSz="932742">
              <a:defRPr/>
            </a:pPr>
            <a:r>
              <a:rPr lang="en-US" sz="1100" i="1" kern="0" dirty="0" err="1">
                <a:solidFill>
                  <a:srgbClr val="0072C6">
                    <a:lumMod val="50000"/>
                  </a:srgbClr>
                </a:solidFill>
                <a:latin typeface="Segoe UI Light"/>
              </a:rPr>
              <a:t>Echtzeit</a:t>
            </a:r>
            <a:r>
              <a:rPr lang="en-US" sz="1100" i="1" kern="0" dirty="0">
                <a:solidFill>
                  <a:srgbClr val="0072C6">
                    <a:lumMod val="50000"/>
                  </a:srgbClr>
                </a:solidFill>
                <a:latin typeface="Segoe UI Light"/>
              </a:rPr>
              <a:t> </a:t>
            </a:r>
            <a:r>
              <a:rPr lang="en-US" sz="1100" i="1" kern="0" dirty="0" err="1">
                <a:solidFill>
                  <a:srgbClr val="0072C6">
                    <a:lumMod val="50000"/>
                  </a:srgbClr>
                </a:solidFill>
                <a:latin typeface="Segoe UI Light"/>
              </a:rPr>
              <a:t>Datenmaskierung</a:t>
            </a:r>
            <a:endParaRPr lang="en-US" sz="1100" i="1" kern="0" dirty="0">
              <a:solidFill>
                <a:srgbClr val="0072C6">
                  <a:lumMod val="50000"/>
                </a:srgbClr>
              </a:solidFill>
              <a:latin typeface="Segoe UI Light"/>
            </a:endParaRPr>
          </a:p>
        </p:txBody>
      </p:sp>
    </p:spTree>
    <p:extLst>
      <p:ext uri="{BB962C8B-B14F-4D97-AF65-F5344CB8AC3E}">
        <p14:creationId xmlns:p14="http://schemas.microsoft.com/office/powerpoint/2010/main" val="1735630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38161090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 Warehouse -</a:t>
            </a:r>
            <a:br>
              <a:rPr lang="en-US" dirty="0"/>
            </a:br>
            <a:r>
              <a:rPr lang="en-US" dirty="0" err="1"/>
              <a:t>Berechtigungen</a:t>
            </a:r>
            <a:r>
              <a:rPr lang="en-US" dirty="0"/>
              <a:t> &amp; Security </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2483987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Berechtigungen &amp; Security</a:t>
            </a:r>
          </a:p>
        </p:txBody>
      </p:sp>
      <p:sp>
        <p:nvSpPr>
          <p:cNvPr id="3" name="Content Placeholder 2"/>
          <p:cNvSpPr>
            <a:spLocks noGrp="1"/>
          </p:cNvSpPr>
          <p:nvPr>
            <p:ph idx="1"/>
          </p:nvPr>
        </p:nvSpPr>
        <p:spPr>
          <a:xfrm>
            <a:off x="838199" y="1825625"/>
            <a:ext cx="6053919" cy="3990384"/>
          </a:xfrm>
        </p:spPr>
        <p:txBody>
          <a:bodyPr>
            <a:normAutofit fontScale="92500"/>
          </a:bodyPr>
          <a:lstStyle/>
          <a:p>
            <a:pPr marL="0" indent="0">
              <a:buNone/>
            </a:pPr>
            <a:r>
              <a:rPr lang="de-DE" dirty="0"/>
              <a:t>Connection Security</a:t>
            </a:r>
          </a:p>
          <a:p>
            <a:pPr lvl="1"/>
            <a:r>
              <a:rPr lang="de-DE" dirty="0"/>
              <a:t>IP-&amp; Firewall-Regeln, VPN</a:t>
            </a:r>
          </a:p>
          <a:p>
            <a:pPr marL="0" indent="0">
              <a:buNone/>
            </a:pPr>
            <a:r>
              <a:rPr lang="de-DE" dirty="0"/>
              <a:t>Authentifizierung</a:t>
            </a:r>
          </a:p>
          <a:p>
            <a:pPr lvl="1"/>
            <a:r>
              <a:rPr lang="de-DE" dirty="0"/>
              <a:t>Aktuell SQL Authentifizierung, AD kommt</a:t>
            </a:r>
          </a:p>
          <a:p>
            <a:pPr lvl="1"/>
            <a:r>
              <a:rPr lang="de-DE" dirty="0"/>
              <a:t>Logins, Rollen &amp; Berechtigungen</a:t>
            </a:r>
          </a:p>
          <a:p>
            <a:pPr marL="0" indent="0">
              <a:buNone/>
            </a:pPr>
            <a:r>
              <a:rPr lang="de-DE" dirty="0"/>
              <a:t>Verschlüsselung</a:t>
            </a:r>
          </a:p>
          <a:p>
            <a:pPr lvl="1"/>
            <a:r>
              <a:rPr lang="de-DE" dirty="0"/>
              <a:t>Verschlüsselung der Daten in der Datenbank &amp; Backups</a:t>
            </a:r>
          </a:p>
          <a:p>
            <a:pPr lvl="1"/>
            <a:r>
              <a:rPr lang="de-DE" dirty="0"/>
              <a:t>Verwendet Transparent Data Encryption (TDE)</a:t>
            </a:r>
          </a:p>
          <a:p>
            <a:pPr marL="0" indent="0">
              <a:buNone/>
            </a:pPr>
            <a:endParaRPr lang="de-DE" dirty="0"/>
          </a:p>
        </p:txBody>
      </p:sp>
      <p:pic>
        <p:nvPicPr>
          <p:cNvPr id="5" name="Picture 4"/>
          <p:cNvPicPr>
            <a:picLocks noChangeAspect="1"/>
          </p:cNvPicPr>
          <p:nvPr/>
        </p:nvPicPr>
        <p:blipFill>
          <a:blip r:embed="rId2"/>
          <a:stretch>
            <a:fillRect/>
          </a:stretch>
        </p:blipFill>
        <p:spPr>
          <a:xfrm>
            <a:off x="7222670" y="4875100"/>
            <a:ext cx="4343400" cy="876300"/>
          </a:xfrm>
          <a:prstGeom prst="rect">
            <a:avLst/>
          </a:prstGeom>
        </p:spPr>
      </p:pic>
      <p:pic>
        <p:nvPicPr>
          <p:cNvPr id="4" name="Picture 3"/>
          <p:cNvPicPr>
            <a:picLocks noChangeAspect="1"/>
          </p:cNvPicPr>
          <p:nvPr/>
        </p:nvPicPr>
        <p:blipFill>
          <a:blip r:embed="rId3"/>
          <a:stretch>
            <a:fillRect/>
          </a:stretch>
        </p:blipFill>
        <p:spPr>
          <a:xfrm>
            <a:off x="6900090" y="1690688"/>
            <a:ext cx="4988561" cy="2805793"/>
          </a:xfrm>
          <a:prstGeom prst="rect">
            <a:avLst/>
          </a:prstGeom>
        </p:spPr>
      </p:pic>
      <p:sp>
        <p:nvSpPr>
          <p:cNvPr id="6" name="Rectangle 5"/>
          <p:cNvSpPr/>
          <p:nvPr/>
        </p:nvSpPr>
        <p:spPr>
          <a:xfrm>
            <a:off x="9394371" y="2764971"/>
            <a:ext cx="522515" cy="97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816489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SQL Database - </a:t>
            </a:r>
            <a:br>
              <a:rPr lang="de-DE" dirty="0"/>
            </a:br>
            <a:r>
              <a:rPr lang="de-DE" sz="5400" dirty="0"/>
              <a:t>Hochverfügbarkeit, Backup &amp; Restore</a:t>
            </a:r>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22459057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0923038" cy="1325563"/>
          </a:xfrm>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SQL Database - Backups</a:t>
            </a:r>
          </a:p>
        </p:txBody>
      </p:sp>
      <p:sp>
        <p:nvSpPr>
          <p:cNvPr id="10" name="Inhaltsplatzhalter 2"/>
          <p:cNvSpPr>
            <a:spLocks noGrp="1"/>
          </p:cNvSpPr>
          <p:nvPr>
            <p:ph idx="1"/>
          </p:nvPr>
        </p:nvSpPr>
        <p:spPr>
          <a:xfrm>
            <a:off x="838200" y="1825625"/>
            <a:ext cx="6056586" cy="3990384"/>
          </a:xfrm>
        </p:spPr>
        <p:txBody>
          <a:bodyPr>
            <a:noAutofit/>
          </a:bodyPr>
          <a:lstStyle/>
          <a:p>
            <a:r>
              <a:rPr lang="de-DE" sz="2000" dirty="0">
                <a:latin typeface="Open Sans" panose="020B0606030504020204" pitchFamily="34" charset="0"/>
                <a:ea typeface="Open Sans" panose="020B0606030504020204" pitchFamily="34" charset="0"/>
                <a:cs typeface="Open Sans" panose="020B0606030504020204" pitchFamily="34" charset="0"/>
              </a:rPr>
              <a:t>Point-in-time Wiederherstellung</a:t>
            </a:r>
          </a:p>
          <a:p>
            <a:pPr lvl="1"/>
            <a:r>
              <a:rPr lang="de-DE" sz="1600" dirty="0">
                <a:latin typeface="Open Sans" panose="020B0606030504020204" pitchFamily="34" charset="0"/>
                <a:ea typeface="Open Sans" panose="020B0606030504020204" pitchFamily="34" charset="0"/>
                <a:cs typeface="Open Sans" panose="020B0606030504020204" pitchFamily="34" charset="0"/>
              </a:rPr>
              <a:t>Kein separater Service</a:t>
            </a:r>
          </a:p>
          <a:p>
            <a:pPr lvl="1"/>
            <a:r>
              <a:rPr lang="de-DE" sz="1600" dirty="0">
                <a:latin typeface="Open Sans" panose="020B0606030504020204" pitchFamily="34" charset="0"/>
                <a:ea typeface="Open Sans" panose="020B0606030504020204" pitchFamily="34" charset="0"/>
                <a:cs typeface="Open Sans" panose="020B0606030504020204" pitchFamily="34" charset="0"/>
              </a:rPr>
              <a:t>Wiederherstellung zu einem konkreten Zeitpunkt</a:t>
            </a:r>
          </a:p>
          <a:p>
            <a:r>
              <a:rPr lang="de-DE" sz="2000" dirty="0">
                <a:latin typeface="Open Sans" panose="020B0606030504020204" pitchFamily="34" charset="0"/>
                <a:ea typeface="Open Sans" panose="020B0606030504020204" pitchFamily="34" charset="0"/>
                <a:cs typeface="Open Sans" panose="020B0606030504020204" pitchFamily="34" charset="0"/>
              </a:rPr>
              <a:t>Automatische Datenaufbewahrung </a:t>
            </a:r>
          </a:p>
          <a:p>
            <a:pPr lvl="1"/>
            <a:r>
              <a:rPr lang="de-DE" sz="1600" dirty="0">
                <a:latin typeface="Open Sans" panose="020B0606030504020204" pitchFamily="34" charset="0"/>
                <a:ea typeface="Open Sans" panose="020B0606030504020204" pitchFamily="34" charset="0"/>
                <a:cs typeface="Open Sans" panose="020B0606030504020204" pitchFamily="34" charset="0"/>
              </a:rPr>
              <a:t>Modell Basic bis zu 7 Tage</a:t>
            </a:r>
          </a:p>
          <a:p>
            <a:pPr lvl="1"/>
            <a:r>
              <a:rPr lang="de-DE" sz="1600" dirty="0">
                <a:latin typeface="Open Sans" panose="020B0606030504020204" pitchFamily="34" charset="0"/>
                <a:ea typeface="Open Sans" panose="020B0606030504020204" pitchFamily="34" charset="0"/>
                <a:cs typeface="Open Sans" panose="020B0606030504020204" pitchFamily="34" charset="0"/>
              </a:rPr>
              <a:t>Modell Standard bis zu 14 Tage</a:t>
            </a:r>
          </a:p>
          <a:p>
            <a:pPr lvl="1"/>
            <a:r>
              <a:rPr lang="de-DE" sz="1600" dirty="0">
                <a:latin typeface="Open Sans" panose="020B0606030504020204" pitchFamily="34" charset="0"/>
                <a:ea typeface="Open Sans" panose="020B0606030504020204" pitchFamily="34" charset="0"/>
                <a:cs typeface="Open Sans" panose="020B0606030504020204" pitchFamily="34" charset="0"/>
              </a:rPr>
              <a:t>Modell Premium bis zu 35 Tage</a:t>
            </a:r>
          </a:p>
          <a:p>
            <a:r>
              <a:rPr lang="de-DE" sz="2000" dirty="0">
                <a:latin typeface="Open Sans" panose="020B0606030504020204" pitchFamily="34" charset="0"/>
                <a:ea typeface="Open Sans" panose="020B0606030504020204" pitchFamily="34" charset="0"/>
                <a:cs typeface="Open Sans" panose="020B0606030504020204" pitchFamily="34" charset="0"/>
              </a:rPr>
              <a:t>Regelmäßige interne Backups</a:t>
            </a:r>
          </a:p>
          <a:p>
            <a:pPr lvl="1"/>
            <a:r>
              <a:rPr lang="de-DE" sz="1600" dirty="0">
                <a:latin typeface="Open Sans" panose="020B0606030504020204" pitchFamily="34" charset="0"/>
                <a:ea typeface="Open Sans" panose="020B0606030504020204" pitchFamily="34" charset="0"/>
                <a:cs typeface="Open Sans" panose="020B0606030504020204" pitchFamily="34" charset="0"/>
              </a:rPr>
              <a:t>Wöchentliches </a:t>
            </a:r>
            <a:r>
              <a:rPr lang="de-DE" sz="1600" dirty="0" err="1">
                <a:latin typeface="Open Sans" panose="020B0606030504020204" pitchFamily="34" charset="0"/>
                <a:ea typeface="Open Sans" panose="020B0606030504020204" pitchFamily="34" charset="0"/>
                <a:cs typeface="Open Sans" panose="020B0606030504020204" pitchFamily="34" charset="0"/>
              </a:rPr>
              <a:t>Fullbackup</a:t>
            </a:r>
            <a:endParaRPr lang="de-DE" sz="1600" dirty="0">
              <a:latin typeface="Open Sans" panose="020B0606030504020204" pitchFamily="34" charset="0"/>
              <a:ea typeface="Open Sans" panose="020B0606030504020204" pitchFamily="34" charset="0"/>
              <a:cs typeface="Open Sans" panose="020B0606030504020204" pitchFamily="34" charset="0"/>
            </a:endParaRPr>
          </a:p>
          <a:p>
            <a:pPr lvl="1"/>
            <a:r>
              <a:rPr lang="de-DE" sz="1600" dirty="0">
                <a:latin typeface="Open Sans" panose="020B0606030504020204" pitchFamily="34" charset="0"/>
                <a:ea typeface="Open Sans" panose="020B0606030504020204" pitchFamily="34" charset="0"/>
                <a:cs typeface="Open Sans" panose="020B0606030504020204" pitchFamily="34" charset="0"/>
              </a:rPr>
              <a:t>Tägliches Differentialbackup</a:t>
            </a:r>
          </a:p>
          <a:p>
            <a:pPr lvl="1"/>
            <a:r>
              <a:rPr lang="de-DE" sz="1600" dirty="0">
                <a:latin typeface="Open Sans" panose="020B0606030504020204" pitchFamily="34" charset="0"/>
                <a:ea typeface="Open Sans" panose="020B0606030504020204" pitchFamily="34" charset="0"/>
                <a:cs typeface="Open Sans" panose="020B0606030504020204" pitchFamily="34" charset="0"/>
              </a:rPr>
              <a:t>Backup des Transaktionenlogs </a:t>
            </a:r>
            <a:br>
              <a:rPr lang="de-DE" sz="1600" dirty="0">
                <a:latin typeface="Open Sans" panose="020B0606030504020204" pitchFamily="34" charset="0"/>
                <a:ea typeface="Open Sans" panose="020B0606030504020204" pitchFamily="34" charset="0"/>
                <a:cs typeface="Open Sans" panose="020B0606030504020204" pitchFamily="34" charset="0"/>
              </a:rPr>
            </a:br>
            <a:r>
              <a:rPr lang="de-DE" sz="1600" dirty="0">
                <a:latin typeface="Open Sans" panose="020B0606030504020204" pitchFamily="34" charset="0"/>
                <a:ea typeface="Open Sans" panose="020B0606030504020204" pitchFamily="34" charset="0"/>
                <a:cs typeface="Open Sans" panose="020B0606030504020204" pitchFamily="34" charset="0"/>
              </a:rPr>
              <a:t>jede 5 Minuten</a:t>
            </a:r>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4786" y="1607186"/>
            <a:ext cx="4866452" cy="3244302"/>
          </a:xfrm>
          <a:prstGeom prst="rect">
            <a:avLst/>
          </a:prstGeom>
        </p:spPr>
      </p:pic>
    </p:spTree>
    <p:extLst>
      <p:ext uri="{BB962C8B-B14F-4D97-AF65-F5344CB8AC3E}">
        <p14:creationId xmlns:p14="http://schemas.microsoft.com/office/powerpoint/2010/main" val="21257146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838200" y="365125"/>
            <a:ext cx="11184172" cy="1325563"/>
          </a:xfrm>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SQL Database - Hochverfügbarkeit</a:t>
            </a:r>
          </a:p>
        </p:txBody>
      </p:sp>
      <p:sp>
        <p:nvSpPr>
          <p:cNvPr id="10" name="Inhaltsplatzhalter 2"/>
          <p:cNvSpPr>
            <a:spLocks noGrp="1"/>
          </p:cNvSpPr>
          <p:nvPr>
            <p:ph idx="1"/>
          </p:nvPr>
        </p:nvSpPr>
        <p:spPr>
          <a:xfrm>
            <a:off x="838200" y="1825625"/>
            <a:ext cx="6056586" cy="3990384"/>
          </a:xfrm>
        </p:spPr>
        <p:txBody>
          <a:bodyPr>
            <a:normAutofit/>
          </a:bodyPr>
          <a:lstStyle/>
          <a:p>
            <a:r>
              <a:rPr lang="de-DE" sz="2000" dirty="0">
                <a:latin typeface="Open Sans" panose="020B0606030504020204" pitchFamily="34" charset="0"/>
                <a:ea typeface="Open Sans" panose="020B0606030504020204" pitchFamily="34" charset="0"/>
                <a:cs typeface="Open Sans" panose="020B0606030504020204" pitchFamily="34" charset="0"/>
              </a:rPr>
              <a:t>99,99% Verfügbarkeit durch SLA</a:t>
            </a:r>
          </a:p>
          <a:p>
            <a:r>
              <a:rPr lang="de-DE" sz="2000" dirty="0">
                <a:latin typeface="Open Sans" panose="020B0606030504020204" pitchFamily="34" charset="0"/>
                <a:ea typeface="Open Sans" panose="020B0606030504020204" pitchFamily="34" charset="0"/>
                <a:cs typeface="Open Sans" panose="020B0606030504020204" pitchFamily="34" charset="0"/>
              </a:rPr>
              <a:t>Standard Geo-Replication mit einer Stand-by Kopie	 </a:t>
            </a:r>
          </a:p>
          <a:p>
            <a:r>
              <a:rPr lang="de-DE" sz="2000" dirty="0">
                <a:latin typeface="Open Sans" panose="020B0606030504020204" pitchFamily="34" charset="0"/>
                <a:ea typeface="Open Sans" panose="020B0606030504020204" pitchFamily="34" charset="0"/>
                <a:cs typeface="Open Sans" panose="020B0606030504020204" pitchFamily="34" charset="0"/>
              </a:rPr>
              <a:t>Aktive Geo-Replication mit bis zu 4 lesbaren Kopien</a:t>
            </a:r>
          </a:p>
        </p:txBody>
      </p:sp>
      <p:grpSp>
        <p:nvGrpSpPr>
          <p:cNvPr id="3" name="Gruppieren 2"/>
          <p:cNvGrpSpPr/>
          <p:nvPr/>
        </p:nvGrpSpPr>
        <p:grpSpPr>
          <a:xfrm>
            <a:off x="6353092" y="2686110"/>
            <a:ext cx="5970526" cy="3129899"/>
            <a:chOff x="4424260" y="1847845"/>
            <a:chExt cx="7744606" cy="4190152"/>
          </a:xfrm>
        </p:grpSpPr>
        <p:pic>
          <p:nvPicPr>
            <p:cNvPr id="5" name="Picture 37"/>
            <p:cNvPicPr>
              <a:picLocks noChangeAspect="1"/>
            </p:cNvPicPr>
            <p:nvPr/>
          </p:nvPicPr>
          <p:blipFill>
            <a:blip r:embed="rId2">
              <a:duotone>
                <a:srgbClr val="D2D2D2">
                  <a:shade val="45000"/>
                  <a:satMod val="135000"/>
                </a:srgbClr>
                <a:prstClr val="white"/>
              </a:duotone>
              <a:extLst>
                <a:ext uri="{28A0092B-C50C-407E-A947-70E740481C1C}">
                  <a14:useLocalDpi xmlns:a14="http://schemas.microsoft.com/office/drawing/2010/main" val="0"/>
                </a:ext>
              </a:extLst>
            </a:blip>
            <a:stretch>
              <a:fillRect/>
            </a:stretch>
          </p:blipFill>
          <p:spPr>
            <a:xfrm>
              <a:off x="4424260" y="2402031"/>
              <a:ext cx="7744606" cy="3635966"/>
            </a:xfrm>
            <a:prstGeom prst="rect">
              <a:avLst/>
            </a:prstGeom>
          </p:spPr>
        </p:pic>
        <p:grpSp>
          <p:nvGrpSpPr>
            <p:cNvPr id="6" name="Group 38"/>
            <p:cNvGrpSpPr/>
            <p:nvPr/>
          </p:nvGrpSpPr>
          <p:grpSpPr>
            <a:xfrm>
              <a:off x="5348570" y="3795234"/>
              <a:ext cx="288057" cy="288057"/>
              <a:chOff x="5298510" y="3607496"/>
              <a:chExt cx="288099" cy="288099"/>
            </a:xfrm>
          </p:grpSpPr>
          <p:sp>
            <p:nvSpPr>
              <p:cNvPr id="7" name="Oval 3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 name="Oval 4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9" name="Group 41"/>
            <p:cNvGrpSpPr/>
            <p:nvPr/>
          </p:nvGrpSpPr>
          <p:grpSpPr>
            <a:xfrm>
              <a:off x="5771245" y="4007624"/>
              <a:ext cx="288057" cy="288057"/>
              <a:chOff x="5298510" y="3607496"/>
              <a:chExt cx="288099" cy="288099"/>
            </a:xfrm>
          </p:grpSpPr>
          <p:sp>
            <p:nvSpPr>
              <p:cNvPr id="11" name="Oval 4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2" name="Oval 4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44"/>
            <p:cNvGrpSpPr/>
            <p:nvPr/>
          </p:nvGrpSpPr>
          <p:grpSpPr>
            <a:xfrm>
              <a:off x="6157005" y="3507176"/>
              <a:ext cx="288057" cy="288057"/>
              <a:chOff x="5298510" y="3607496"/>
              <a:chExt cx="288099" cy="288099"/>
            </a:xfrm>
          </p:grpSpPr>
          <p:sp>
            <p:nvSpPr>
              <p:cNvPr id="14" name="Oval 4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5" name="Oval 4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47"/>
            <p:cNvGrpSpPr/>
            <p:nvPr/>
          </p:nvGrpSpPr>
          <p:grpSpPr>
            <a:xfrm>
              <a:off x="6338434" y="3778202"/>
              <a:ext cx="288057" cy="288057"/>
              <a:chOff x="5298510" y="3607496"/>
              <a:chExt cx="288099" cy="288099"/>
            </a:xfrm>
          </p:grpSpPr>
          <p:sp>
            <p:nvSpPr>
              <p:cNvPr id="17" name="Oval 4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8" name="Oval 4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9" name="Group 50"/>
            <p:cNvGrpSpPr/>
            <p:nvPr/>
          </p:nvGrpSpPr>
          <p:grpSpPr>
            <a:xfrm>
              <a:off x="8220896" y="3413244"/>
              <a:ext cx="288057" cy="288057"/>
              <a:chOff x="5298510" y="3607496"/>
              <a:chExt cx="288099" cy="288099"/>
            </a:xfrm>
          </p:grpSpPr>
          <p:sp>
            <p:nvSpPr>
              <p:cNvPr id="20" name="Oval 51"/>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1" name="Oval 52"/>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53"/>
            <p:cNvGrpSpPr/>
            <p:nvPr/>
          </p:nvGrpSpPr>
          <p:grpSpPr>
            <a:xfrm>
              <a:off x="10802980" y="5419211"/>
              <a:ext cx="288057" cy="288057"/>
              <a:chOff x="5298510" y="3607496"/>
              <a:chExt cx="288099" cy="288099"/>
            </a:xfrm>
          </p:grpSpPr>
          <p:sp>
            <p:nvSpPr>
              <p:cNvPr id="23" name="Oval 54"/>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4" name="Oval 55"/>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56"/>
            <p:cNvGrpSpPr/>
            <p:nvPr/>
          </p:nvGrpSpPr>
          <p:grpSpPr>
            <a:xfrm>
              <a:off x="10677837" y="5033473"/>
              <a:ext cx="288057" cy="288057"/>
              <a:chOff x="5298510" y="3607496"/>
              <a:chExt cx="288099" cy="288099"/>
            </a:xfrm>
          </p:grpSpPr>
          <p:sp>
            <p:nvSpPr>
              <p:cNvPr id="26" name="Oval 57"/>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7" name="Oval 58"/>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59"/>
            <p:cNvGrpSpPr/>
            <p:nvPr/>
          </p:nvGrpSpPr>
          <p:grpSpPr>
            <a:xfrm>
              <a:off x="10080897" y="4745413"/>
              <a:ext cx="288057" cy="288057"/>
              <a:chOff x="5298510" y="3607496"/>
              <a:chExt cx="288099" cy="288099"/>
            </a:xfrm>
          </p:grpSpPr>
          <p:sp>
            <p:nvSpPr>
              <p:cNvPr id="29" name="Oval 60"/>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0" name="Oval 61"/>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62"/>
            <p:cNvGrpSpPr/>
            <p:nvPr/>
          </p:nvGrpSpPr>
          <p:grpSpPr>
            <a:xfrm>
              <a:off x="10514921" y="3920568"/>
              <a:ext cx="288057" cy="288057"/>
              <a:chOff x="5298510" y="3607496"/>
              <a:chExt cx="288099" cy="288099"/>
            </a:xfrm>
          </p:grpSpPr>
          <p:sp>
            <p:nvSpPr>
              <p:cNvPr id="32" name="Oval 63"/>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3" name="Oval 64"/>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65"/>
            <p:cNvGrpSpPr/>
            <p:nvPr/>
          </p:nvGrpSpPr>
          <p:grpSpPr>
            <a:xfrm>
              <a:off x="10151557" y="3720387"/>
              <a:ext cx="288057" cy="288057"/>
              <a:chOff x="5298510" y="3607496"/>
              <a:chExt cx="288099" cy="288099"/>
            </a:xfrm>
          </p:grpSpPr>
          <p:sp>
            <p:nvSpPr>
              <p:cNvPr id="35" name="Oval 66"/>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6" name="Oval 67"/>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68"/>
            <p:cNvGrpSpPr/>
            <p:nvPr/>
          </p:nvGrpSpPr>
          <p:grpSpPr>
            <a:xfrm>
              <a:off x="11091038" y="3411598"/>
              <a:ext cx="288057" cy="288057"/>
              <a:chOff x="5298510" y="3607496"/>
              <a:chExt cx="288099" cy="288099"/>
            </a:xfrm>
          </p:grpSpPr>
          <p:sp>
            <p:nvSpPr>
              <p:cNvPr id="38" name="Oval 69"/>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39" name="Oval 70"/>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0" name="Group 71"/>
            <p:cNvGrpSpPr/>
            <p:nvPr/>
          </p:nvGrpSpPr>
          <p:grpSpPr>
            <a:xfrm>
              <a:off x="10621118" y="3438812"/>
              <a:ext cx="288057" cy="288057"/>
              <a:chOff x="5298510" y="3607496"/>
              <a:chExt cx="288099" cy="288099"/>
            </a:xfrm>
          </p:grpSpPr>
          <p:sp>
            <p:nvSpPr>
              <p:cNvPr id="41" name="Oval 72"/>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2" name="Oval 73"/>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3" name="Group 74"/>
            <p:cNvGrpSpPr/>
            <p:nvPr/>
          </p:nvGrpSpPr>
          <p:grpSpPr>
            <a:xfrm>
              <a:off x="10293127" y="3277038"/>
              <a:ext cx="288057" cy="288057"/>
              <a:chOff x="5298510" y="3607496"/>
              <a:chExt cx="288099" cy="288099"/>
            </a:xfrm>
          </p:grpSpPr>
          <p:sp>
            <p:nvSpPr>
              <p:cNvPr id="44" name="Oval 75"/>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5" name="Oval 76"/>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77"/>
            <p:cNvGrpSpPr/>
            <p:nvPr/>
          </p:nvGrpSpPr>
          <p:grpSpPr>
            <a:xfrm>
              <a:off x="6777826" y="4925340"/>
              <a:ext cx="288057" cy="288057"/>
              <a:chOff x="5298510" y="3607496"/>
              <a:chExt cx="288099" cy="288099"/>
            </a:xfrm>
          </p:grpSpPr>
          <p:sp>
            <p:nvSpPr>
              <p:cNvPr id="47" name="Oval 78"/>
              <p:cNvSpPr/>
              <p:nvPr/>
            </p:nvSpPr>
            <p:spPr bwMode="auto">
              <a:xfrm>
                <a:off x="5298510" y="3607496"/>
                <a:ext cx="288099" cy="288099"/>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48" name="Oval 79"/>
              <p:cNvSpPr/>
              <p:nvPr/>
            </p:nvSpPr>
            <p:spPr bwMode="auto">
              <a:xfrm>
                <a:off x="5374188" y="3683174"/>
                <a:ext cx="136743" cy="136743"/>
              </a:xfrm>
              <a:prstGeom prst="ellipse">
                <a:avLst/>
              </a:prstGeom>
              <a:solidFill>
                <a:srgbClr val="00BCF2">
                  <a:alpha val="8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49" name="Group 80"/>
            <p:cNvGrpSpPr/>
            <p:nvPr/>
          </p:nvGrpSpPr>
          <p:grpSpPr>
            <a:xfrm>
              <a:off x="7113060" y="3193847"/>
              <a:ext cx="817443" cy="817443"/>
              <a:chOff x="7766078" y="2734107"/>
              <a:chExt cx="1169454" cy="1169454"/>
            </a:xfrm>
          </p:grpSpPr>
          <p:grpSp>
            <p:nvGrpSpPr>
              <p:cNvPr id="50" name="Group 81"/>
              <p:cNvGrpSpPr/>
              <p:nvPr/>
            </p:nvGrpSpPr>
            <p:grpSpPr>
              <a:xfrm>
                <a:off x="7766078" y="2734107"/>
                <a:ext cx="1169454" cy="1169454"/>
                <a:chOff x="5321459" y="3630988"/>
                <a:chExt cx="236552" cy="236552"/>
              </a:xfrm>
            </p:grpSpPr>
            <p:sp>
              <p:nvSpPr>
                <p:cNvPr id="63" name="Oval 94"/>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64" name="Oval 95"/>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332"/>
              <p:cNvGrpSpPr/>
              <p:nvPr/>
            </p:nvGrpSpPr>
            <p:grpSpPr>
              <a:xfrm>
                <a:off x="8131601" y="3008952"/>
                <a:ext cx="452287" cy="691429"/>
                <a:chOff x="11312677" y="4385379"/>
                <a:chExt cx="420734" cy="643192"/>
              </a:xfrm>
            </p:grpSpPr>
            <p:sp>
              <p:nvSpPr>
                <p:cNvPr id="52"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3"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4"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5"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6"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7"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8"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59"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0"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1"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2"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grpSp>
        </p:grpSp>
        <p:grpSp>
          <p:nvGrpSpPr>
            <p:cNvPr id="65" name="Group 96"/>
            <p:cNvGrpSpPr/>
            <p:nvPr/>
          </p:nvGrpSpPr>
          <p:grpSpPr>
            <a:xfrm>
              <a:off x="8251509" y="3160625"/>
              <a:ext cx="817443" cy="817443"/>
              <a:chOff x="7766078" y="2734107"/>
              <a:chExt cx="1169454" cy="1169454"/>
            </a:xfrm>
          </p:grpSpPr>
          <p:grpSp>
            <p:nvGrpSpPr>
              <p:cNvPr id="66" name="Group 97"/>
              <p:cNvGrpSpPr/>
              <p:nvPr/>
            </p:nvGrpSpPr>
            <p:grpSpPr>
              <a:xfrm>
                <a:off x="7766078" y="2734107"/>
                <a:ext cx="1169454" cy="1169454"/>
                <a:chOff x="5321459" y="3630988"/>
                <a:chExt cx="236552" cy="236552"/>
              </a:xfrm>
            </p:grpSpPr>
            <p:sp>
              <p:nvSpPr>
                <p:cNvPr id="79" name="Oval 110"/>
                <p:cNvSpPr/>
                <p:nvPr/>
              </p:nvSpPr>
              <p:spPr bwMode="auto">
                <a:xfrm>
                  <a:off x="5321459" y="3630988"/>
                  <a:ext cx="236552" cy="236552"/>
                </a:xfrm>
                <a:prstGeom prst="ellipse">
                  <a:avLst/>
                </a:prstGeom>
                <a:solidFill>
                  <a:srgbClr val="00BCF2">
                    <a:alpha val="48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80" name="Oval 111"/>
                <p:cNvSpPr/>
                <p:nvPr/>
              </p:nvSpPr>
              <p:spPr bwMode="auto">
                <a:xfrm>
                  <a:off x="5350057" y="3656762"/>
                  <a:ext cx="185004" cy="185004"/>
                </a:xfrm>
                <a:prstGeom prst="ellipse">
                  <a:avLst/>
                </a:prstGeom>
                <a:solidFill>
                  <a:srgbClr val="00BCF2">
                    <a:alpha val="84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390"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67" name="Group 332"/>
              <p:cNvGrpSpPr/>
              <p:nvPr/>
            </p:nvGrpSpPr>
            <p:grpSpPr>
              <a:xfrm>
                <a:off x="8131601" y="3008952"/>
                <a:ext cx="452287" cy="691429"/>
                <a:chOff x="11312677" y="4385379"/>
                <a:chExt cx="420734" cy="643192"/>
              </a:xfrm>
            </p:grpSpPr>
            <p:sp>
              <p:nvSpPr>
                <p:cNvPr id="68" name="Rectangle 48"/>
                <p:cNvSpPr>
                  <a:spLocks noChangeArrowheads="1"/>
                </p:cNvSpPr>
                <p:nvPr/>
              </p:nvSpPr>
              <p:spPr bwMode="auto">
                <a:xfrm>
                  <a:off x="11312677" y="4385379"/>
                  <a:ext cx="420734" cy="643192"/>
                </a:xfrm>
                <a:prstGeom prst="rect">
                  <a:avLst/>
                </a:prstGeom>
                <a:solidFill>
                  <a:srgbClr val="9B4F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69" name="Freeform 49"/>
                <p:cNvSpPr>
                  <a:spLocks/>
                </p:cNvSpPr>
                <p:nvPr/>
              </p:nvSpPr>
              <p:spPr bwMode="auto">
                <a:xfrm>
                  <a:off x="11354993" y="4454293"/>
                  <a:ext cx="332477" cy="5803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0" name="Freeform 50"/>
                <p:cNvSpPr>
                  <a:spLocks/>
                </p:cNvSpPr>
                <p:nvPr/>
              </p:nvSpPr>
              <p:spPr bwMode="auto">
                <a:xfrm>
                  <a:off x="11354993" y="4558267"/>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1" name="Freeform 51"/>
                <p:cNvSpPr>
                  <a:spLocks/>
                </p:cNvSpPr>
                <p:nvPr/>
              </p:nvSpPr>
              <p:spPr bwMode="auto">
                <a:xfrm>
                  <a:off x="11354993" y="4662242"/>
                  <a:ext cx="332477" cy="55614"/>
                </a:xfrm>
                <a:custGeom>
                  <a:avLst/>
                  <a:gdLst>
                    <a:gd name="T0" fmla="*/ 9 w 102"/>
                    <a:gd name="T1" fmla="*/ 0 h 17"/>
                    <a:gd name="T2" fmla="*/ 0 w 102"/>
                    <a:gd name="T3" fmla="*/ 8 h 17"/>
                    <a:gd name="T4" fmla="*/ 0 w 102"/>
                    <a:gd name="T5" fmla="*/ 9 h 17"/>
                    <a:gd name="T6" fmla="*/ 9 w 102"/>
                    <a:gd name="T7" fmla="*/ 17 h 17"/>
                    <a:gd name="T8" fmla="*/ 94 w 102"/>
                    <a:gd name="T9" fmla="*/ 17 h 17"/>
                    <a:gd name="T10" fmla="*/ 102 w 102"/>
                    <a:gd name="T11" fmla="*/ 9 h 17"/>
                    <a:gd name="T12" fmla="*/ 102 w 102"/>
                    <a:gd name="T13" fmla="*/ 8 h 17"/>
                    <a:gd name="T14" fmla="*/ 94 w 102"/>
                    <a:gd name="T15" fmla="*/ 0 h 17"/>
                    <a:gd name="T16" fmla="*/ 55 w 102"/>
                    <a:gd name="T17" fmla="*/ 0 h 17"/>
                    <a:gd name="T18" fmla="*/ 9 w 102"/>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7">
                      <a:moveTo>
                        <a:pt x="9" y="0"/>
                      </a:moveTo>
                      <a:cubicBezTo>
                        <a:pt x="9" y="0"/>
                        <a:pt x="0" y="0"/>
                        <a:pt x="0" y="8"/>
                      </a:cubicBezTo>
                      <a:cubicBezTo>
                        <a:pt x="0" y="9"/>
                        <a:pt x="0" y="9"/>
                        <a:pt x="0" y="9"/>
                      </a:cubicBezTo>
                      <a:cubicBezTo>
                        <a:pt x="0" y="9"/>
                        <a:pt x="0" y="17"/>
                        <a:pt x="9" y="17"/>
                      </a:cubicBezTo>
                      <a:cubicBezTo>
                        <a:pt x="94" y="17"/>
                        <a:pt x="94" y="17"/>
                        <a:pt x="94" y="17"/>
                      </a:cubicBezTo>
                      <a:cubicBezTo>
                        <a:pt x="94" y="17"/>
                        <a:pt x="102" y="17"/>
                        <a:pt x="102" y="9"/>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2" name="Freeform 52"/>
                <p:cNvSpPr>
                  <a:spLocks/>
                </p:cNvSpPr>
                <p:nvPr/>
              </p:nvSpPr>
              <p:spPr bwMode="auto">
                <a:xfrm>
                  <a:off x="11354993" y="4763799"/>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3" name="Freeform 53"/>
                <p:cNvSpPr>
                  <a:spLocks/>
                </p:cNvSpPr>
                <p:nvPr/>
              </p:nvSpPr>
              <p:spPr bwMode="auto">
                <a:xfrm>
                  <a:off x="11354993" y="4867773"/>
                  <a:ext cx="332477" cy="59242"/>
                </a:xfrm>
                <a:custGeom>
                  <a:avLst/>
                  <a:gdLst>
                    <a:gd name="T0" fmla="*/ 9 w 102"/>
                    <a:gd name="T1" fmla="*/ 0 h 18"/>
                    <a:gd name="T2" fmla="*/ 0 w 102"/>
                    <a:gd name="T3" fmla="*/ 8 h 18"/>
                    <a:gd name="T4" fmla="*/ 0 w 102"/>
                    <a:gd name="T5" fmla="*/ 10 h 18"/>
                    <a:gd name="T6" fmla="*/ 9 w 102"/>
                    <a:gd name="T7" fmla="*/ 18 h 18"/>
                    <a:gd name="T8" fmla="*/ 94 w 102"/>
                    <a:gd name="T9" fmla="*/ 18 h 18"/>
                    <a:gd name="T10" fmla="*/ 102 w 102"/>
                    <a:gd name="T11" fmla="*/ 10 h 18"/>
                    <a:gd name="T12" fmla="*/ 102 w 102"/>
                    <a:gd name="T13" fmla="*/ 8 h 18"/>
                    <a:gd name="T14" fmla="*/ 94 w 102"/>
                    <a:gd name="T15" fmla="*/ 0 h 18"/>
                    <a:gd name="T16" fmla="*/ 55 w 102"/>
                    <a:gd name="T17" fmla="*/ 0 h 18"/>
                    <a:gd name="T18" fmla="*/ 9 w 102"/>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 h="18">
                      <a:moveTo>
                        <a:pt x="9" y="0"/>
                      </a:moveTo>
                      <a:cubicBezTo>
                        <a:pt x="9" y="0"/>
                        <a:pt x="0" y="0"/>
                        <a:pt x="0" y="8"/>
                      </a:cubicBezTo>
                      <a:cubicBezTo>
                        <a:pt x="0" y="10"/>
                        <a:pt x="0" y="10"/>
                        <a:pt x="0" y="10"/>
                      </a:cubicBezTo>
                      <a:cubicBezTo>
                        <a:pt x="0" y="10"/>
                        <a:pt x="0" y="18"/>
                        <a:pt x="9" y="18"/>
                      </a:cubicBezTo>
                      <a:cubicBezTo>
                        <a:pt x="94" y="18"/>
                        <a:pt x="94" y="18"/>
                        <a:pt x="94" y="18"/>
                      </a:cubicBezTo>
                      <a:cubicBezTo>
                        <a:pt x="94" y="18"/>
                        <a:pt x="102" y="18"/>
                        <a:pt x="102" y="10"/>
                      </a:cubicBezTo>
                      <a:cubicBezTo>
                        <a:pt x="102" y="8"/>
                        <a:pt x="102" y="8"/>
                        <a:pt x="102" y="8"/>
                      </a:cubicBezTo>
                      <a:cubicBezTo>
                        <a:pt x="102" y="8"/>
                        <a:pt x="102" y="0"/>
                        <a:pt x="94" y="0"/>
                      </a:cubicBezTo>
                      <a:cubicBezTo>
                        <a:pt x="55" y="0"/>
                        <a:pt x="55" y="0"/>
                        <a:pt x="55" y="0"/>
                      </a:cubicBezTo>
                      <a:lnTo>
                        <a:pt x="9" y="0"/>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4" name="Oval 54"/>
                <p:cNvSpPr>
                  <a:spLocks noChangeArrowheads="1"/>
                </p:cNvSpPr>
                <p:nvPr/>
              </p:nvSpPr>
              <p:spPr bwMode="auto">
                <a:xfrm>
                  <a:off x="11625810" y="4466383"/>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5" name="Oval 55"/>
                <p:cNvSpPr>
                  <a:spLocks noChangeArrowheads="1"/>
                </p:cNvSpPr>
                <p:nvPr/>
              </p:nvSpPr>
              <p:spPr bwMode="auto">
                <a:xfrm>
                  <a:off x="11625810" y="4571566"/>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6" name="Oval 56"/>
                <p:cNvSpPr>
                  <a:spLocks noChangeArrowheads="1"/>
                </p:cNvSpPr>
                <p:nvPr/>
              </p:nvSpPr>
              <p:spPr bwMode="auto">
                <a:xfrm>
                  <a:off x="11625810" y="4671914"/>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7" name="Oval 57"/>
                <p:cNvSpPr>
                  <a:spLocks noChangeArrowheads="1"/>
                </p:cNvSpPr>
                <p:nvPr/>
              </p:nvSpPr>
              <p:spPr bwMode="auto">
                <a:xfrm>
                  <a:off x="11625810" y="4777097"/>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78" name="Oval 58"/>
                <p:cNvSpPr>
                  <a:spLocks noChangeArrowheads="1"/>
                </p:cNvSpPr>
                <p:nvPr/>
              </p:nvSpPr>
              <p:spPr bwMode="auto">
                <a:xfrm>
                  <a:off x="11625810" y="4881072"/>
                  <a:ext cx="32643" cy="326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grpSp>
        </p:grpSp>
        <p:sp>
          <p:nvSpPr>
            <p:cNvPr id="81" name="Oval 112"/>
            <p:cNvSpPr/>
            <p:nvPr/>
          </p:nvSpPr>
          <p:spPr bwMode="auto">
            <a:xfrm>
              <a:off x="7778879" y="3252854"/>
              <a:ext cx="644537" cy="644537"/>
            </a:xfrm>
            <a:prstGeom prst="ellipse">
              <a:avLst/>
            </a:prstGeom>
            <a:solidFill>
              <a:srgbClr val="FFFFFF">
                <a:lumMod val="95000"/>
              </a:srgbClr>
            </a:solidFill>
            <a:ln w="9525" cap="flat" cmpd="sng" algn="ctr">
              <a:noFill/>
              <a:prstDash val="solid"/>
              <a:headEnd type="none" w="med" len="med"/>
              <a:tailEnd type="none" w="med" len="med"/>
            </a:ln>
            <a:effectLst/>
          </p:spPr>
          <p:txBody>
            <a:bodyPr rot="0" spcFirstLastPara="0" vertOverflow="overflow" horzOverflow="overflow" vert="horz" wrap="square" lIns="179260" tIns="143407" rIns="179260" bIns="143407" numCol="1" spcCol="0" rtlCol="0" fromWordArt="0" anchor="t" anchorCtr="0" forceAA="0" compatLnSpc="1">
              <a:prstTxWarp prst="textNoShape">
                <a:avLst/>
              </a:prstTxWarp>
              <a:noAutofit/>
            </a:bodyPr>
            <a:lstStyle/>
            <a:p>
              <a:pPr algn="ctr" defTabSz="914022" fontAlgn="base">
                <a:lnSpc>
                  <a:spcPct val="90000"/>
                </a:lnSpc>
                <a:spcBef>
                  <a:spcPct val="0"/>
                </a:spcBef>
                <a:spcAft>
                  <a:spcPct val="0"/>
                </a:spcAft>
                <a:defRPr/>
              </a:pPr>
              <a:endParaRPr lang="en-US" sz="2353" kern="0" dirty="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123"/>
            <p:cNvSpPr>
              <a:spLocks noEditPoints="1"/>
            </p:cNvSpPr>
            <p:nvPr/>
          </p:nvSpPr>
          <p:spPr bwMode="black">
            <a:xfrm>
              <a:off x="7922218" y="3389311"/>
              <a:ext cx="357857" cy="371622"/>
            </a:xfrm>
            <a:custGeom>
              <a:avLst/>
              <a:gdLst>
                <a:gd name="T0" fmla="*/ 57 w 63"/>
                <a:gd name="T1" fmla="*/ 54 h 65"/>
                <a:gd name="T2" fmla="*/ 57 w 63"/>
                <a:gd name="T3" fmla="*/ 55 h 65"/>
                <a:gd name="T4" fmla="*/ 35 w 63"/>
                <a:gd name="T5" fmla="*/ 65 h 65"/>
                <a:gd name="T6" fmla="*/ 33 w 63"/>
                <a:gd name="T7" fmla="*/ 65 h 65"/>
                <a:gd name="T8" fmla="*/ 12 w 63"/>
                <a:gd name="T9" fmla="*/ 57 h 65"/>
                <a:gd name="T10" fmla="*/ 10 w 63"/>
                <a:gd name="T11" fmla="*/ 55 h 65"/>
                <a:gd name="T12" fmla="*/ 2 w 63"/>
                <a:gd name="T13" fmla="*/ 62 h 65"/>
                <a:gd name="T14" fmla="*/ 0 w 63"/>
                <a:gd name="T15" fmla="*/ 37 h 65"/>
                <a:gd name="T16" fmla="*/ 25 w 63"/>
                <a:gd name="T17" fmla="*/ 42 h 65"/>
                <a:gd name="T18" fmla="*/ 17 w 63"/>
                <a:gd name="T19" fmla="*/ 48 h 65"/>
                <a:gd name="T20" fmla="*/ 20 w 63"/>
                <a:gd name="T21" fmla="*/ 50 h 65"/>
                <a:gd name="T22" fmla="*/ 33 w 63"/>
                <a:gd name="T23" fmla="*/ 55 h 65"/>
                <a:gd name="T24" fmla="*/ 34 w 63"/>
                <a:gd name="T25" fmla="*/ 55 h 65"/>
                <a:gd name="T26" fmla="*/ 49 w 63"/>
                <a:gd name="T27" fmla="*/ 48 h 65"/>
                <a:gd name="T28" fmla="*/ 50 w 63"/>
                <a:gd name="T29" fmla="*/ 48 h 65"/>
                <a:gd name="T30" fmla="*/ 57 w 63"/>
                <a:gd name="T31" fmla="*/ 54 h 65"/>
                <a:gd name="T32" fmla="*/ 63 w 63"/>
                <a:gd name="T33" fmla="*/ 29 h 65"/>
                <a:gd name="T34" fmla="*/ 61 w 63"/>
                <a:gd name="T35" fmla="*/ 4 h 65"/>
                <a:gd name="T36" fmla="*/ 53 w 63"/>
                <a:gd name="T37" fmla="*/ 11 h 65"/>
                <a:gd name="T38" fmla="*/ 53 w 63"/>
                <a:gd name="T39" fmla="*/ 11 h 65"/>
                <a:gd name="T40" fmla="*/ 53 w 63"/>
                <a:gd name="T41" fmla="*/ 10 h 65"/>
                <a:gd name="T42" fmla="*/ 51 w 63"/>
                <a:gd name="T43" fmla="*/ 8 h 65"/>
                <a:gd name="T44" fmla="*/ 29 w 63"/>
                <a:gd name="T45" fmla="*/ 0 h 65"/>
                <a:gd name="T46" fmla="*/ 28 w 63"/>
                <a:gd name="T47" fmla="*/ 0 h 65"/>
                <a:gd name="T48" fmla="*/ 6 w 63"/>
                <a:gd name="T49" fmla="*/ 10 h 65"/>
                <a:gd name="T50" fmla="*/ 5 w 63"/>
                <a:gd name="T51" fmla="*/ 10 h 65"/>
                <a:gd name="T52" fmla="*/ 13 w 63"/>
                <a:gd name="T53" fmla="*/ 17 h 65"/>
                <a:gd name="T54" fmla="*/ 13 w 63"/>
                <a:gd name="T55" fmla="*/ 17 h 65"/>
                <a:gd name="T56" fmla="*/ 28 w 63"/>
                <a:gd name="T57" fmla="*/ 10 h 65"/>
                <a:gd name="T58" fmla="*/ 29 w 63"/>
                <a:gd name="T59" fmla="*/ 10 h 65"/>
                <a:gd name="T60" fmla="*/ 43 w 63"/>
                <a:gd name="T61" fmla="*/ 14 h 65"/>
                <a:gd name="T62" fmla="*/ 46 w 63"/>
                <a:gd name="T63" fmla="*/ 17 h 65"/>
                <a:gd name="T64" fmla="*/ 38 w 63"/>
                <a:gd name="T65" fmla="*/ 24 h 65"/>
                <a:gd name="T66" fmla="*/ 63 w 63"/>
                <a:gd name="T67"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3" h="65">
                  <a:moveTo>
                    <a:pt x="57" y="54"/>
                  </a:moveTo>
                  <a:cubicBezTo>
                    <a:pt x="57" y="55"/>
                    <a:pt x="57" y="55"/>
                    <a:pt x="57" y="55"/>
                  </a:cubicBezTo>
                  <a:cubicBezTo>
                    <a:pt x="51" y="61"/>
                    <a:pt x="43" y="64"/>
                    <a:pt x="35" y="65"/>
                  </a:cubicBezTo>
                  <a:cubicBezTo>
                    <a:pt x="34" y="65"/>
                    <a:pt x="34" y="65"/>
                    <a:pt x="33" y="65"/>
                  </a:cubicBezTo>
                  <a:cubicBezTo>
                    <a:pt x="26" y="65"/>
                    <a:pt x="18" y="62"/>
                    <a:pt x="12" y="57"/>
                  </a:cubicBezTo>
                  <a:cubicBezTo>
                    <a:pt x="10" y="55"/>
                    <a:pt x="10" y="55"/>
                    <a:pt x="10" y="55"/>
                  </a:cubicBezTo>
                  <a:cubicBezTo>
                    <a:pt x="2" y="62"/>
                    <a:pt x="2" y="62"/>
                    <a:pt x="2" y="62"/>
                  </a:cubicBezTo>
                  <a:cubicBezTo>
                    <a:pt x="0" y="37"/>
                    <a:pt x="0" y="37"/>
                    <a:pt x="0" y="37"/>
                  </a:cubicBezTo>
                  <a:cubicBezTo>
                    <a:pt x="25" y="42"/>
                    <a:pt x="25" y="42"/>
                    <a:pt x="25" y="42"/>
                  </a:cubicBezTo>
                  <a:cubicBezTo>
                    <a:pt x="17" y="48"/>
                    <a:pt x="17" y="48"/>
                    <a:pt x="17" y="48"/>
                  </a:cubicBezTo>
                  <a:cubicBezTo>
                    <a:pt x="20" y="50"/>
                    <a:pt x="20" y="50"/>
                    <a:pt x="20" y="50"/>
                  </a:cubicBezTo>
                  <a:cubicBezTo>
                    <a:pt x="24" y="53"/>
                    <a:pt x="29" y="55"/>
                    <a:pt x="33" y="55"/>
                  </a:cubicBezTo>
                  <a:cubicBezTo>
                    <a:pt x="34" y="55"/>
                    <a:pt x="34" y="55"/>
                    <a:pt x="34" y="55"/>
                  </a:cubicBezTo>
                  <a:cubicBezTo>
                    <a:pt x="40" y="54"/>
                    <a:pt x="45" y="52"/>
                    <a:pt x="49" y="48"/>
                  </a:cubicBezTo>
                  <a:cubicBezTo>
                    <a:pt x="50" y="48"/>
                    <a:pt x="50" y="48"/>
                    <a:pt x="50" y="48"/>
                  </a:cubicBezTo>
                  <a:lnTo>
                    <a:pt x="57" y="54"/>
                  </a:lnTo>
                  <a:close/>
                  <a:moveTo>
                    <a:pt x="63" y="29"/>
                  </a:moveTo>
                  <a:cubicBezTo>
                    <a:pt x="61" y="4"/>
                    <a:pt x="61" y="4"/>
                    <a:pt x="61" y="4"/>
                  </a:cubicBezTo>
                  <a:cubicBezTo>
                    <a:pt x="53" y="11"/>
                    <a:pt x="53" y="11"/>
                    <a:pt x="53" y="11"/>
                  </a:cubicBezTo>
                  <a:cubicBezTo>
                    <a:pt x="53" y="11"/>
                    <a:pt x="53" y="11"/>
                    <a:pt x="53" y="11"/>
                  </a:cubicBezTo>
                  <a:cubicBezTo>
                    <a:pt x="53" y="10"/>
                    <a:pt x="53" y="10"/>
                    <a:pt x="53" y="10"/>
                  </a:cubicBezTo>
                  <a:cubicBezTo>
                    <a:pt x="51" y="8"/>
                    <a:pt x="51" y="8"/>
                    <a:pt x="51" y="8"/>
                  </a:cubicBezTo>
                  <a:cubicBezTo>
                    <a:pt x="45" y="3"/>
                    <a:pt x="37" y="0"/>
                    <a:pt x="29" y="0"/>
                  </a:cubicBezTo>
                  <a:cubicBezTo>
                    <a:pt x="29" y="0"/>
                    <a:pt x="28" y="0"/>
                    <a:pt x="28" y="0"/>
                  </a:cubicBezTo>
                  <a:cubicBezTo>
                    <a:pt x="20" y="0"/>
                    <a:pt x="12" y="4"/>
                    <a:pt x="6" y="10"/>
                  </a:cubicBezTo>
                  <a:cubicBezTo>
                    <a:pt x="5" y="10"/>
                    <a:pt x="5" y="10"/>
                    <a:pt x="5" y="10"/>
                  </a:cubicBezTo>
                  <a:cubicBezTo>
                    <a:pt x="13" y="17"/>
                    <a:pt x="13" y="17"/>
                    <a:pt x="13" y="17"/>
                  </a:cubicBezTo>
                  <a:cubicBezTo>
                    <a:pt x="13" y="17"/>
                    <a:pt x="13" y="17"/>
                    <a:pt x="13" y="17"/>
                  </a:cubicBezTo>
                  <a:cubicBezTo>
                    <a:pt x="17" y="13"/>
                    <a:pt x="23" y="10"/>
                    <a:pt x="28" y="10"/>
                  </a:cubicBezTo>
                  <a:cubicBezTo>
                    <a:pt x="29" y="10"/>
                    <a:pt x="29" y="10"/>
                    <a:pt x="29" y="10"/>
                  </a:cubicBezTo>
                  <a:cubicBezTo>
                    <a:pt x="34" y="10"/>
                    <a:pt x="39" y="12"/>
                    <a:pt x="43" y="14"/>
                  </a:cubicBezTo>
                  <a:cubicBezTo>
                    <a:pt x="46" y="17"/>
                    <a:pt x="46" y="17"/>
                    <a:pt x="46" y="17"/>
                  </a:cubicBezTo>
                  <a:cubicBezTo>
                    <a:pt x="38" y="24"/>
                    <a:pt x="38" y="24"/>
                    <a:pt x="38" y="24"/>
                  </a:cubicBezTo>
                  <a:lnTo>
                    <a:pt x="63" y="29"/>
                  </a:lnTo>
                  <a:close/>
                </a:path>
              </a:pathLst>
            </a:custGeom>
            <a:solidFill>
              <a:srgbClr val="00BCF2">
                <a:lumMod val="75000"/>
              </a:srgbClr>
            </a:solidFill>
            <a:ln>
              <a:noFill/>
            </a:ln>
            <a:effectLst/>
            <a:extLst/>
          </p:spPr>
          <p:txBody>
            <a:bodyPr vert="horz" wrap="square" lIns="89611" tIns="44804" rIns="89611" bIns="44804" numCol="1" anchor="t" anchorCtr="0" compatLnSpc="1">
              <a:prstTxWarp prst="textNoShape">
                <a:avLst/>
              </a:prstTxWarp>
            </a:bodyPr>
            <a:lstStyle/>
            <a:p>
              <a:pPr defTabSz="896093">
                <a:defRPr/>
              </a:pPr>
              <a:endParaRPr lang="en-US" sz="1729" kern="0" dirty="0">
                <a:solidFill>
                  <a:srgbClr val="000000"/>
                </a:solidFill>
              </a:endParaRPr>
            </a:p>
          </p:txBody>
        </p:sp>
        <p:sp>
          <p:nvSpPr>
            <p:cNvPr id="83" name="TextBox 114"/>
            <p:cNvSpPr txBox="1"/>
            <p:nvPr/>
          </p:nvSpPr>
          <p:spPr>
            <a:xfrm>
              <a:off x="7368561" y="2660478"/>
              <a:ext cx="1474008" cy="329834"/>
            </a:xfrm>
            <a:prstGeom prst="rect">
              <a:avLst/>
            </a:prstGeom>
            <a:solidFill>
              <a:srgbClr val="00BCF2"/>
            </a:solidFill>
          </p:spPr>
          <p:txBody>
            <a:bodyPr wrap="square" rtlCol="0">
              <a:spAutoFit/>
            </a:bodyPr>
            <a:lstStyle/>
            <a:p>
              <a:pPr algn="ctr" defTabSz="914554">
                <a:defRPr/>
              </a:pPr>
              <a:r>
                <a:rPr lang="en-US" sz="1200" kern="0" dirty="0">
                  <a:solidFill>
                    <a:srgbClr val="FFFFFF"/>
                  </a:solidFill>
                  <a:latin typeface="Segoe UI Light"/>
                </a:rPr>
                <a:t>Geo- replicated</a:t>
              </a:r>
            </a:p>
          </p:txBody>
        </p:sp>
        <p:sp>
          <p:nvSpPr>
            <p:cNvPr id="84" name="TextBox 115"/>
            <p:cNvSpPr txBox="1"/>
            <p:nvPr/>
          </p:nvSpPr>
          <p:spPr>
            <a:xfrm>
              <a:off x="7368559" y="4148290"/>
              <a:ext cx="1560949" cy="544214"/>
            </a:xfrm>
            <a:prstGeom prst="rect">
              <a:avLst/>
            </a:prstGeom>
            <a:solidFill>
              <a:srgbClr val="00BCF2"/>
            </a:solidFill>
          </p:spPr>
          <p:txBody>
            <a:bodyPr wrap="square" rtlCol="0">
              <a:spAutoFit/>
            </a:bodyPr>
            <a:lstStyle/>
            <a:p>
              <a:pPr defTabSz="914554">
                <a:defRPr/>
              </a:pPr>
              <a:r>
                <a:rPr lang="en-US" sz="1200" kern="0" dirty="0">
                  <a:solidFill>
                    <a:srgbClr val="FFFFFF"/>
                  </a:solidFill>
                  <a:latin typeface="Segoe UI Light"/>
                </a:rPr>
                <a:t>Restore from backup</a:t>
              </a:r>
            </a:p>
          </p:txBody>
        </p:sp>
        <p:grpSp>
          <p:nvGrpSpPr>
            <p:cNvPr id="85" name="Group 116"/>
            <p:cNvGrpSpPr/>
            <p:nvPr/>
          </p:nvGrpSpPr>
          <p:grpSpPr>
            <a:xfrm>
              <a:off x="5049719" y="1847845"/>
              <a:ext cx="2026840" cy="1316273"/>
              <a:chOff x="5039611" y="1905017"/>
              <a:chExt cx="2027127" cy="1316460"/>
            </a:xfrm>
          </p:grpSpPr>
          <p:sp>
            <p:nvSpPr>
              <p:cNvPr id="86" name="Freeform 95"/>
              <p:cNvSpPr>
                <a:spLocks/>
              </p:cNvSpPr>
              <p:nvPr/>
            </p:nvSpPr>
            <p:spPr bwMode="auto">
              <a:xfrm flipH="1">
                <a:off x="5039611" y="1905017"/>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87" name="TextBox 118"/>
              <p:cNvSpPr txBox="1"/>
              <p:nvPr/>
            </p:nvSpPr>
            <p:spPr>
              <a:xfrm>
                <a:off x="5536888" y="2257459"/>
                <a:ext cx="1344521" cy="531812"/>
              </a:xfrm>
              <a:prstGeom prst="rect">
                <a:avLst/>
              </a:prstGeom>
              <a:noFill/>
            </p:spPr>
            <p:txBody>
              <a:bodyPr wrap="square" rtlCol="0">
                <a:spAutoFit/>
              </a:bodyPr>
              <a:lstStyle/>
              <a:p>
                <a:pPr defTabSz="914554">
                  <a:defRPr/>
                </a:pPr>
                <a:r>
                  <a:rPr lang="en-US" sz="1400" kern="0" dirty="0">
                    <a:solidFill>
                      <a:srgbClr val="FFFFFF"/>
                    </a:solidFill>
                    <a:latin typeface="Segoe UI Light"/>
                  </a:rPr>
                  <a:t>SQL Database backups</a:t>
                </a:r>
              </a:p>
            </p:txBody>
          </p:sp>
        </p:grpSp>
        <p:grpSp>
          <p:nvGrpSpPr>
            <p:cNvPr id="91" name="Group 122"/>
            <p:cNvGrpSpPr/>
            <p:nvPr/>
          </p:nvGrpSpPr>
          <p:grpSpPr>
            <a:xfrm>
              <a:off x="9190495" y="1847845"/>
              <a:ext cx="2026840" cy="1316273"/>
              <a:chOff x="8989279" y="1808262"/>
              <a:chExt cx="2027127" cy="1316460"/>
            </a:xfrm>
          </p:grpSpPr>
          <p:sp>
            <p:nvSpPr>
              <p:cNvPr id="92" name="Freeform 95"/>
              <p:cNvSpPr>
                <a:spLocks/>
              </p:cNvSpPr>
              <p:nvPr/>
            </p:nvSpPr>
            <p:spPr bwMode="auto">
              <a:xfrm>
                <a:off x="8989279" y="1808262"/>
                <a:ext cx="2027127" cy="1316460"/>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1427" tIns="45713" rIns="91427" bIns="45713" numCol="1" anchor="t" anchorCtr="0" compatLnSpc="1">
                <a:prstTxWarp prst="textNoShape">
                  <a:avLst/>
                </a:prstTxWarp>
              </a:bodyPr>
              <a:lstStyle/>
              <a:p>
                <a:pPr defTabSz="914320">
                  <a:defRPr/>
                </a:pPr>
                <a:endParaRPr lang="en-US" kern="0" dirty="0">
                  <a:solidFill>
                    <a:srgbClr val="505050"/>
                  </a:solidFill>
                </a:endParaRPr>
              </a:p>
            </p:txBody>
          </p:sp>
          <p:sp>
            <p:nvSpPr>
              <p:cNvPr id="93" name="TextBox 124"/>
              <p:cNvSpPr txBox="1"/>
              <p:nvPr/>
            </p:nvSpPr>
            <p:spPr>
              <a:xfrm>
                <a:off x="9394675" y="2308937"/>
                <a:ext cx="1302950" cy="312073"/>
              </a:xfrm>
              <a:prstGeom prst="rect">
                <a:avLst/>
              </a:prstGeom>
              <a:noFill/>
            </p:spPr>
            <p:txBody>
              <a:bodyPr wrap="square" rtlCol="0">
                <a:spAutoFit/>
              </a:bodyPr>
              <a:lstStyle/>
              <a:p>
                <a:pPr defTabSz="914554">
                  <a:defRPr/>
                </a:pPr>
                <a:r>
                  <a:rPr lang="en-US" sz="1400" kern="0" dirty="0">
                    <a:solidFill>
                      <a:srgbClr val="FFFFFF"/>
                    </a:solidFill>
                    <a:latin typeface="Segoe UI Light"/>
                  </a:rPr>
                  <a:t>Azure Storage</a:t>
                </a:r>
              </a:p>
            </p:txBody>
          </p:sp>
        </p:grpSp>
      </p:grpSp>
    </p:spTree>
    <p:extLst>
      <p:ext uri="{BB962C8B-B14F-4D97-AF65-F5344CB8AC3E}">
        <p14:creationId xmlns:p14="http://schemas.microsoft.com/office/powerpoint/2010/main" val="934912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6" name="Shape 776"/>
          <p:cNvSpPr/>
          <p:nvPr/>
        </p:nvSpPr>
        <p:spPr>
          <a:xfrm>
            <a:off x="1813983" y="4336558"/>
            <a:ext cx="1595837" cy="444501"/>
          </a:xfrm>
          <a:prstGeom prst="rect">
            <a:avLst/>
          </a:prstGeom>
          <a:solidFill>
            <a:srgbClr val="989898"/>
          </a:solidFill>
          <a:ln w="12700">
            <a:miter lim="400000"/>
          </a:ln>
        </p:spPr>
        <p:txBody>
          <a:bodyPr lIns="0" tIns="0" rIns="0" bIns="0" anchor="ctr"/>
          <a:lstStyle/>
          <a:p>
            <a:pPr algn="ctr" defTabSz="292100">
              <a:defRPr sz="3200">
                <a:solidFill>
                  <a:srgbClr val="989898"/>
                </a:solidFill>
              </a:defRPr>
            </a:pPr>
            <a:endParaRPr sz="1600" kern="0">
              <a:solidFill>
                <a:schemeClr val="bg1"/>
              </a:solidFill>
              <a:latin typeface="Helvetica Light"/>
              <a:sym typeface="Helvetica Light"/>
            </a:endParaRPr>
          </a:p>
        </p:txBody>
      </p:sp>
      <p:sp>
        <p:nvSpPr>
          <p:cNvPr id="777" name="Shape 777"/>
          <p:cNvSpPr/>
          <p:nvPr/>
        </p:nvSpPr>
        <p:spPr>
          <a:xfrm>
            <a:off x="3927479" y="4336558"/>
            <a:ext cx="1595837" cy="444501"/>
          </a:xfrm>
          <a:prstGeom prst="rect">
            <a:avLst/>
          </a:prstGeom>
          <a:solidFill>
            <a:srgbClr val="F2B146"/>
          </a:solidFill>
          <a:ln w="12700">
            <a:miter lim="400000"/>
          </a:ln>
        </p:spPr>
        <p:txBody>
          <a:bodyPr lIns="0" tIns="0" rIns="0" bIns="0" anchor="ctr"/>
          <a:lstStyle/>
          <a:p>
            <a:pPr algn="ctr" defTabSz="292100">
              <a:defRPr sz="3200">
                <a:solidFill>
                  <a:srgbClr val="F2B146"/>
                </a:solidFill>
              </a:defRPr>
            </a:pPr>
            <a:endParaRPr sz="1600" kern="0">
              <a:solidFill>
                <a:schemeClr val="bg1"/>
              </a:solidFill>
              <a:latin typeface="Helvetica Light"/>
              <a:sym typeface="Helvetica Light"/>
            </a:endParaRPr>
          </a:p>
        </p:txBody>
      </p:sp>
      <p:sp>
        <p:nvSpPr>
          <p:cNvPr id="778" name="Shape 778"/>
          <p:cNvSpPr/>
          <p:nvPr/>
        </p:nvSpPr>
        <p:spPr>
          <a:xfrm>
            <a:off x="6047317" y="4336558"/>
            <a:ext cx="1595837" cy="444501"/>
          </a:xfrm>
          <a:prstGeom prst="rect">
            <a:avLst/>
          </a:prstGeom>
          <a:solidFill>
            <a:srgbClr val="4BA8DF"/>
          </a:solidFill>
          <a:ln w="12700">
            <a:miter lim="400000"/>
          </a:ln>
        </p:spPr>
        <p:txBody>
          <a:bodyPr lIns="0" tIns="0" rIns="0" bIns="0" anchor="ctr"/>
          <a:lstStyle/>
          <a:p>
            <a:pPr algn="ctr" defTabSz="292100">
              <a:defRPr sz="3200">
                <a:solidFill>
                  <a:srgbClr val="F2B146"/>
                </a:solidFill>
              </a:defRPr>
            </a:pPr>
            <a:endParaRPr sz="1600" kern="0">
              <a:solidFill>
                <a:schemeClr val="bg1"/>
              </a:solidFill>
              <a:latin typeface="Helvetica Light"/>
              <a:sym typeface="Helvetica Light"/>
            </a:endParaRPr>
          </a:p>
        </p:txBody>
      </p:sp>
      <p:sp>
        <p:nvSpPr>
          <p:cNvPr id="779" name="Shape 779"/>
          <p:cNvSpPr/>
          <p:nvPr/>
        </p:nvSpPr>
        <p:spPr>
          <a:xfrm>
            <a:off x="8171404" y="4336558"/>
            <a:ext cx="1706888" cy="444501"/>
          </a:xfrm>
          <a:prstGeom prst="rect">
            <a:avLst/>
          </a:prstGeom>
          <a:solidFill>
            <a:srgbClr val="B7CC24"/>
          </a:solidFill>
          <a:ln w="12700">
            <a:miter lim="400000"/>
          </a:ln>
        </p:spPr>
        <p:txBody>
          <a:bodyPr lIns="0" tIns="0" rIns="0" bIns="0" anchor="ctr"/>
          <a:lstStyle/>
          <a:p>
            <a:pPr algn="ctr" defTabSz="292100">
              <a:defRPr sz="3200">
                <a:solidFill>
                  <a:srgbClr val="CBCBCB"/>
                </a:solidFill>
              </a:defRPr>
            </a:pPr>
            <a:endParaRPr sz="1600" kern="0">
              <a:solidFill>
                <a:schemeClr val="bg1"/>
              </a:solidFill>
              <a:latin typeface="Helvetica Light"/>
              <a:sym typeface="Helvetica Light"/>
            </a:endParaRPr>
          </a:p>
        </p:txBody>
      </p:sp>
      <p:sp>
        <p:nvSpPr>
          <p:cNvPr id="780" name="Shape 780"/>
          <p:cNvSpPr/>
          <p:nvPr/>
        </p:nvSpPr>
        <p:spPr>
          <a:xfrm rot="18960000" flipH="1">
            <a:off x="3394874" y="4399115"/>
            <a:ext cx="320280" cy="32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5E5E5"/>
          </a:solidFill>
          <a:ln w="12700">
            <a:miter lim="400000"/>
          </a:ln>
        </p:spPr>
        <p:txBody>
          <a:bodyPr lIns="0" tIns="0" rIns="0" bIns="0" anchor="ctr"/>
          <a:lstStyle/>
          <a:p>
            <a:pPr algn="ctr" defTabSz="292100">
              <a:defRPr sz="3200">
                <a:solidFill>
                  <a:srgbClr val="E5E5E5"/>
                </a:solidFill>
              </a:defRPr>
            </a:pPr>
            <a:endParaRPr sz="1600" kern="0">
              <a:solidFill>
                <a:schemeClr val="bg1"/>
              </a:solidFill>
              <a:latin typeface="Helvetica Light"/>
              <a:sym typeface="Helvetica Light"/>
            </a:endParaRPr>
          </a:p>
        </p:txBody>
      </p:sp>
      <p:sp>
        <p:nvSpPr>
          <p:cNvPr id="781" name="Shape 781"/>
          <p:cNvSpPr/>
          <p:nvPr/>
        </p:nvSpPr>
        <p:spPr>
          <a:xfrm rot="18960000" flipH="1">
            <a:off x="5519230" y="4399115"/>
            <a:ext cx="320280" cy="32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5E5E5"/>
          </a:solidFill>
          <a:ln w="12700">
            <a:miter lim="400000"/>
          </a:ln>
        </p:spPr>
        <p:txBody>
          <a:bodyPr lIns="0" tIns="0" rIns="0" bIns="0" anchor="ctr"/>
          <a:lstStyle/>
          <a:p>
            <a:pPr algn="ctr" defTabSz="292100">
              <a:defRPr sz="3200">
                <a:solidFill>
                  <a:srgbClr val="E5E5E5"/>
                </a:solidFill>
              </a:defRPr>
            </a:pPr>
            <a:endParaRPr sz="1600" kern="0">
              <a:solidFill>
                <a:schemeClr val="bg1"/>
              </a:solidFill>
              <a:latin typeface="Helvetica Light"/>
              <a:sym typeface="Helvetica Light"/>
            </a:endParaRPr>
          </a:p>
        </p:txBody>
      </p:sp>
      <p:sp>
        <p:nvSpPr>
          <p:cNvPr id="782" name="Shape 782"/>
          <p:cNvSpPr/>
          <p:nvPr/>
        </p:nvSpPr>
        <p:spPr>
          <a:xfrm rot="18960000" flipH="1">
            <a:off x="7643585" y="4399115"/>
            <a:ext cx="320280" cy="3202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E5E5E5"/>
          </a:solidFill>
          <a:ln w="12700">
            <a:miter lim="400000"/>
          </a:ln>
        </p:spPr>
        <p:txBody>
          <a:bodyPr lIns="0" tIns="0" rIns="0" bIns="0" anchor="ctr"/>
          <a:lstStyle/>
          <a:p>
            <a:pPr algn="ctr" defTabSz="292100">
              <a:defRPr sz="3200">
                <a:solidFill>
                  <a:srgbClr val="E5E5E5"/>
                </a:solidFill>
              </a:defRPr>
            </a:pPr>
            <a:endParaRPr sz="1600" kern="0">
              <a:solidFill>
                <a:schemeClr val="bg1"/>
              </a:solidFill>
              <a:latin typeface="Helvetica Light"/>
              <a:sym typeface="Helvetica Light"/>
            </a:endParaRPr>
          </a:p>
        </p:txBody>
      </p:sp>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a:solidFill>
                  <a:srgbClr val="333333"/>
                </a:solidFill>
                <a:latin typeface="Source Sans Pro Light"/>
                <a:ea typeface="Source Sans Pro Light"/>
                <a:cs typeface="Source Sans Pro Light"/>
                <a:sym typeface="Source Sans Pro Light"/>
              </a:rPr>
              <a:t>Our </a:t>
            </a:r>
            <a:r>
              <a:rPr lang="en-US" sz="4100" b="1" kern="0">
                <a:solidFill>
                  <a:srgbClr val="4BA8DF"/>
                </a:solidFill>
                <a:latin typeface="Source Sans Pro Semibold"/>
                <a:ea typeface="Source Sans Pro Semibold"/>
                <a:cs typeface="Source Sans Pro Semibold"/>
                <a:sym typeface="Source Sans Pro Semibold"/>
              </a:rPr>
              <a:t>approach</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8" name="Shape 788"/>
          <p:cNvSpPr/>
          <p:nvPr/>
        </p:nvSpPr>
        <p:spPr>
          <a:xfrm>
            <a:off x="3927479" y="4822929"/>
            <a:ext cx="1595837" cy="307777"/>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F2B146"/>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2000" kern="0" dirty="0">
                <a:solidFill>
                  <a:srgbClr val="FFC000"/>
                </a:solidFill>
              </a:rPr>
              <a:t>We love data</a:t>
            </a:r>
            <a:endParaRPr sz="2000" kern="0" dirty="0">
              <a:solidFill>
                <a:srgbClr val="FFC000"/>
              </a:solidFill>
            </a:endParaRPr>
          </a:p>
        </p:txBody>
      </p:sp>
      <p:sp>
        <p:nvSpPr>
          <p:cNvPr id="789" name="Shape 789"/>
          <p:cNvSpPr/>
          <p:nvPr/>
        </p:nvSpPr>
        <p:spPr>
          <a:xfrm>
            <a:off x="6003641" y="4822929"/>
            <a:ext cx="1639513"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4BA8D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2000" kern="0" dirty="0">
                <a:solidFill>
                  <a:srgbClr val="3E91D6"/>
                </a:solidFill>
              </a:rPr>
              <a:t>See what </a:t>
            </a:r>
          </a:p>
          <a:p>
            <a:pPr algn="ctr" defTabSz="292100">
              <a:defRPr sz="1800" cap="none">
                <a:solidFill>
                  <a:srgbClr val="000000"/>
                </a:solidFill>
              </a:defRPr>
            </a:pPr>
            <a:r>
              <a:rPr lang="en-US" sz="2000" kern="0" dirty="0">
                <a:solidFill>
                  <a:srgbClr val="3E91D6"/>
                </a:solidFill>
              </a:rPr>
              <a:t>we see</a:t>
            </a:r>
            <a:endParaRPr sz="2000" kern="0" dirty="0">
              <a:solidFill>
                <a:srgbClr val="3E91D6"/>
              </a:solidFill>
            </a:endParaRPr>
          </a:p>
        </p:txBody>
      </p:sp>
      <p:sp>
        <p:nvSpPr>
          <p:cNvPr id="790" name="Shape 790"/>
          <p:cNvSpPr/>
          <p:nvPr/>
        </p:nvSpPr>
        <p:spPr>
          <a:xfrm>
            <a:off x="1813983" y="4825145"/>
            <a:ext cx="1595837" cy="615553"/>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989898"/>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2000" kern="0" dirty="0">
                <a:solidFill>
                  <a:schemeClr val="tx1">
                    <a:lumMod val="50000"/>
                    <a:lumOff val="50000"/>
                  </a:schemeClr>
                </a:solidFill>
              </a:rPr>
              <a:t>Microsoft &amp; Hadoop</a:t>
            </a:r>
            <a:endParaRPr sz="2000" kern="0" dirty="0">
              <a:solidFill>
                <a:schemeClr val="tx1">
                  <a:lumMod val="50000"/>
                  <a:lumOff val="50000"/>
                </a:schemeClr>
              </a:solidFill>
            </a:endParaRPr>
          </a:p>
        </p:txBody>
      </p:sp>
      <p:sp>
        <p:nvSpPr>
          <p:cNvPr id="793" name="Shape 793"/>
          <p:cNvSpPr/>
          <p:nvPr/>
        </p:nvSpPr>
        <p:spPr>
          <a:xfrm>
            <a:off x="8123479" y="4835647"/>
            <a:ext cx="1754812" cy="58477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defRPr sz="5600" cap="all">
                <a:solidFill>
                  <a:srgbClr val="979797"/>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900" kern="0" dirty="0">
                <a:solidFill>
                  <a:srgbClr val="B7CC24"/>
                </a:solidFill>
              </a:rPr>
              <a:t>Understand Your Business</a:t>
            </a:r>
            <a:endParaRPr sz="1900" kern="0" dirty="0">
              <a:solidFill>
                <a:srgbClr val="B7CC24"/>
              </a:solidFill>
            </a:endParaRPr>
          </a:p>
        </p:txBody>
      </p:sp>
      <p:sp>
        <p:nvSpPr>
          <p:cNvPr id="795" name="Shape 795"/>
          <p:cNvSpPr/>
          <p:nvPr/>
        </p:nvSpPr>
        <p:spPr>
          <a:xfrm>
            <a:off x="2059812" y="4327976"/>
            <a:ext cx="1104179" cy="461665"/>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Analytics Platform</a:t>
            </a:r>
            <a:endParaRPr sz="1500" kern="0" dirty="0">
              <a:solidFill>
                <a:schemeClr val="bg1"/>
              </a:solidFill>
            </a:endParaRPr>
          </a:p>
        </p:txBody>
      </p:sp>
      <p:sp>
        <p:nvSpPr>
          <p:cNvPr id="796" name="Shape 796"/>
          <p:cNvSpPr/>
          <p:nvPr/>
        </p:nvSpPr>
        <p:spPr>
          <a:xfrm>
            <a:off x="4173308" y="4443392"/>
            <a:ext cx="1104179" cy="2308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Data Science</a:t>
            </a:r>
            <a:endParaRPr sz="1500" kern="0" dirty="0">
              <a:solidFill>
                <a:schemeClr val="bg1"/>
              </a:solidFill>
            </a:endParaRPr>
          </a:p>
        </p:txBody>
      </p:sp>
      <p:sp>
        <p:nvSpPr>
          <p:cNvPr id="797" name="Shape 797"/>
          <p:cNvSpPr/>
          <p:nvPr/>
        </p:nvSpPr>
        <p:spPr>
          <a:xfrm>
            <a:off x="6169881" y="4327976"/>
            <a:ext cx="1284142" cy="4616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Data Visualization</a:t>
            </a:r>
            <a:endParaRPr sz="1500" kern="0" dirty="0">
              <a:solidFill>
                <a:schemeClr val="bg1"/>
              </a:solidFill>
            </a:endParaRPr>
          </a:p>
        </p:txBody>
      </p:sp>
      <p:sp>
        <p:nvSpPr>
          <p:cNvPr id="798" name="Shape 798"/>
          <p:cNvSpPr/>
          <p:nvPr/>
        </p:nvSpPr>
        <p:spPr>
          <a:xfrm>
            <a:off x="8376101" y="4327976"/>
            <a:ext cx="1189439" cy="461665"/>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spAutoFit/>
          </a:bodyPr>
          <a:lstStyle>
            <a:lvl1pPr>
              <a:defRPr sz="3000" cap="all">
                <a:solidFill>
                  <a:srgbClr val="FFFFFF"/>
                </a:solidFill>
                <a:latin typeface="Source Sans Pro"/>
                <a:ea typeface="Source Sans Pro"/>
                <a:cs typeface="Source Sans Pro"/>
                <a:sym typeface="Source Sans Pro"/>
              </a:defRPr>
            </a:lvl1pPr>
          </a:lstStyle>
          <a:p>
            <a:pPr algn="ctr" defTabSz="292100">
              <a:defRPr sz="1800" cap="none">
                <a:solidFill>
                  <a:srgbClr val="000000"/>
                </a:solidFill>
              </a:defRPr>
            </a:pPr>
            <a:r>
              <a:rPr lang="en-US" sz="1500" kern="0" dirty="0">
                <a:solidFill>
                  <a:schemeClr val="bg1"/>
                </a:solidFill>
              </a:rPr>
              <a:t>Strategy Consulting</a:t>
            </a:r>
            <a:endParaRPr sz="1500" kern="0" dirty="0">
              <a:solidFill>
                <a:schemeClr val="bg1"/>
              </a:solidFill>
            </a:endParaRPr>
          </a:p>
        </p:txBody>
      </p:sp>
      <p:sp>
        <p:nvSpPr>
          <p:cNvPr id="801" name="Shape 801"/>
          <p:cNvSpPr/>
          <p:nvPr/>
        </p:nvSpPr>
        <p:spPr>
          <a:xfrm>
            <a:off x="269624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2"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2" name="Shape 802"/>
          <p:cNvSpPr/>
          <p:nvPr/>
        </p:nvSpPr>
        <p:spPr>
          <a:xfrm>
            <a:off x="329314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7" y="7715"/>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2"/>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50"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3" name="Shape 803"/>
          <p:cNvSpPr/>
          <p:nvPr/>
        </p:nvSpPr>
        <p:spPr>
          <a:xfrm>
            <a:off x="389004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48"/>
                  <a:pt x="3576" y="4340"/>
                </a:cubicBezTo>
                <a:lnTo>
                  <a:pt x="3576" y="10519"/>
                </a:lnTo>
                <a:cubicBezTo>
                  <a:pt x="3576" y="12912"/>
                  <a:pt x="6316" y="14854"/>
                  <a:pt x="9682" y="14854"/>
                </a:cubicBezTo>
                <a:lnTo>
                  <a:pt x="12588" y="14854"/>
                </a:lnTo>
                <a:cubicBezTo>
                  <a:pt x="15954" y="14854"/>
                  <a:pt x="18686" y="12912"/>
                  <a:pt x="18686" y="10519"/>
                </a:cubicBezTo>
                <a:lnTo>
                  <a:pt x="18686" y="4340"/>
                </a:lnTo>
                <a:cubicBezTo>
                  <a:pt x="18686" y="1948"/>
                  <a:pt x="15954" y="0"/>
                  <a:pt x="12588" y="0"/>
                </a:cubicBezTo>
                <a:lnTo>
                  <a:pt x="9682" y="0"/>
                </a:lnTo>
                <a:close/>
                <a:moveTo>
                  <a:pt x="9682" y="908"/>
                </a:moveTo>
                <a:lnTo>
                  <a:pt x="12588" y="908"/>
                </a:lnTo>
                <a:cubicBezTo>
                  <a:pt x="15250" y="908"/>
                  <a:pt x="17409" y="2448"/>
                  <a:pt x="17409" y="4340"/>
                </a:cubicBezTo>
                <a:lnTo>
                  <a:pt x="17409" y="10519"/>
                </a:lnTo>
                <a:cubicBezTo>
                  <a:pt x="17409" y="12411"/>
                  <a:pt x="15250" y="13946"/>
                  <a:pt x="12588" y="13946"/>
                </a:cubicBezTo>
                <a:lnTo>
                  <a:pt x="9682" y="13946"/>
                </a:lnTo>
                <a:cubicBezTo>
                  <a:pt x="7020" y="13946"/>
                  <a:pt x="4853" y="12411"/>
                  <a:pt x="4853" y="10519"/>
                </a:cubicBezTo>
                <a:cubicBezTo>
                  <a:pt x="4853" y="10519"/>
                  <a:pt x="4853" y="8238"/>
                  <a:pt x="4853" y="8238"/>
                </a:cubicBezTo>
                <a:cubicBezTo>
                  <a:pt x="5209" y="8257"/>
                  <a:pt x="5554" y="8272"/>
                  <a:pt x="5883" y="8272"/>
                </a:cubicBezTo>
                <a:cubicBezTo>
                  <a:pt x="11119" y="8272"/>
                  <a:pt x="12979" y="5966"/>
                  <a:pt x="13219" y="4624"/>
                </a:cubicBezTo>
                <a:lnTo>
                  <a:pt x="11949" y="4511"/>
                </a:lnTo>
                <a:cubicBezTo>
                  <a:pt x="11925" y="4645"/>
                  <a:pt x="11297" y="7714"/>
                  <a:pt x="4853" y="7330"/>
                </a:cubicBezTo>
                <a:lnTo>
                  <a:pt x="4853" y="4340"/>
                </a:lnTo>
                <a:cubicBezTo>
                  <a:pt x="4853" y="2448"/>
                  <a:pt x="7020" y="908"/>
                  <a:pt x="9682"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1" y="16545"/>
                  <a:pt x="7679" y="16038"/>
                  <a:pt x="7176" y="15319"/>
                </a:cubicBezTo>
                <a:lnTo>
                  <a:pt x="7000" y="15070"/>
                </a:lnTo>
                <a:lnTo>
                  <a:pt x="6106" y="15070"/>
                </a:lnTo>
                <a:close/>
                <a:moveTo>
                  <a:pt x="6106" y="15977"/>
                </a:moveTo>
                <a:lnTo>
                  <a:pt x="6242" y="15977"/>
                </a:lnTo>
                <a:cubicBezTo>
                  <a:pt x="7081" y="16869"/>
                  <a:pt x="8850"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4" name="Shape 804"/>
          <p:cNvSpPr/>
          <p:nvPr/>
        </p:nvSpPr>
        <p:spPr>
          <a:xfrm>
            <a:off x="4495084" y="2125190"/>
            <a:ext cx="537171" cy="755452"/>
          </a:xfrm>
          <a:custGeom>
            <a:avLst/>
            <a:gdLst/>
            <a:ahLst/>
            <a:cxnLst>
              <a:cxn ang="0">
                <a:pos x="wd2" y="hd2"/>
              </a:cxn>
              <a:cxn ang="5400000">
                <a:pos x="wd2" y="hd2"/>
              </a:cxn>
              <a:cxn ang="10800000">
                <a:pos x="wd2" y="hd2"/>
              </a:cxn>
              <a:cxn ang="16200000">
                <a:pos x="wd2" y="hd2"/>
              </a:cxn>
            </a:cxnLst>
            <a:rect l="0" t="0" r="r" b="b"/>
            <a:pathLst>
              <a:path w="21600" h="21600" extrusionOk="0">
                <a:moveTo>
                  <a:pt x="9352" y="0"/>
                </a:moveTo>
                <a:cubicBezTo>
                  <a:pt x="5987" y="0"/>
                  <a:pt x="3248" y="1948"/>
                  <a:pt x="3248" y="4340"/>
                </a:cubicBezTo>
                <a:lnTo>
                  <a:pt x="3248" y="10519"/>
                </a:lnTo>
                <a:cubicBezTo>
                  <a:pt x="3248" y="12912"/>
                  <a:pt x="5987" y="14854"/>
                  <a:pt x="9352" y="14854"/>
                </a:cubicBezTo>
                <a:lnTo>
                  <a:pt x="12256" y="14854"/>
                </a:lnTo>
                <a:cubicBezTo>
                  <a:pt x="15621" y="14854"/>
                  <a:pt x="18352" y="12912"/>
                  <a:pt x="18352" y="10519"/>
                </a:cubicBezTo>
                <a:lnTo>
                  <a:pt x="18352" y="4340"/>
                </a:lnTo>
                <a:cubicBezTo>
                  <a:pt x="18352" y="1948"/>
                  <a:pt x="15621" y="0"/>
                  <a:pt x="12256" y="0"/>
                </a:cubicBezTo>
                <a:lnTo>
                  <a:pt x="9352" y="0"/>
                </a:lnTo>
                <a:close/>
                <a:moveTo>
                  <a:pt x="9352" y="908"/>
                </a:moveTo>
                <a:lnTo>
                  <a:pt x="12256" y="908"/>
                </a:lnTo>
                <a:cubicBezTo>
                  <a:pt x="14917" y="908"/>
                  <a:pt x="17076" y="2448"/>
                  <a:pt x="17076" y="4340"/>
                </a:cubicBezTo>
                <a:lnTo>
                  <a:pt x="17076" y="10519"/>
                </a:lnTo>
                <a:cubicBezTo>
                  <a:pt x="17076" y="12411"/>
                  <a:pt x="14917" y="13946"/>
                  <a:pt x="12256" y="13946"/>
                </a:cubicBezTo>
                <a:lnTo>
                  <a:pt x="9352" y="13946"/>
                </a:lnTo>
                <a:cubicBezTo>
                  <a:pt x="6691" y="13946"/>
                  <a:pt x="4524" y="12411"/>
                  <a:pt x="4524" y="10519"/>
                </a:cubicBezTo>
                <a:cubicBezTo>
                  <a:pt x="4524" y="10519"/>
                  <a:pt x="4524" y="8238"/>
                  <a:pt x="4524" y="8238"/>
                </a:cubicBezTo>
                <a:cubicBezTo>
                  <a:pt x="4880" y="8257"/>
                  <a:pt x="5224" y="8272"/>
                  <a:pt x="5554" y="8272"/>
                </a:cubicBezTo>
                <a:cubicBezTo>
                  <a:pt x="10788" y="8272"/>
                  <a:pt x="12647" y="5966"/>
                  <a:pt x="12887" y="4624"/>
                </a:cubicBezTo>
                <a:lnTo>
                  <a:pt x="11618" y="4511"/>
                </a:lnTo>
                <a:cubicBezTo>
                  <a:pt x="11592" y="4645"/>
                  <a:pt x="10923" y="7709"/>
                  <a:pt x="4524" y="7330"/>
                </a:cubicBezTo>
                <a:lnTo>
                  <a:pt x="4524" y="4340"/>
                </a:lnTo>
                <a:cubicBezTo>
                  <a:pt x="4524" y="2448"/>
                  <a:pt x="6691" y="908"/>
                  <a:pt x="9352" y="908"/>
                </a:cubicBezTo>
                <a:close/>
                <a:moveTo>
                  <a:pt x="8466" y="10712"/>
                </a:moveTo>
                <a:lnTo>
                  <a:pt x="7333" y="11132"/>
                </a:lnTo>
                <a:cubicBezTo>
                  <a:pt x="7372" y="11185"/>
                  <a:pt x="8303" y="12431"/>
                  <a:pt x="10628" y="12431"/>
                </a:cubicBezTo>
                <a:cubicBezTo>
                  <a:pt x="12974" y="12431"/>
                  <a:pt x="13825" y="11169"/>
                  <a:pt x="13860" y="11115"/>
                </a:cubicBezTo>
                <a:lnTo>
                  <a:pt x="12703" y="10735"/>
                </a:lnTo>
                <a:cubicBezTo>
                  <a:pt x="12698" y="10743"/>
                  <a:pt x="12166" y="11523"/>
                  <a:pt x="10628" y="11523"/>
                </a:cubicBezTo>
                <a:cubicBezTo>
                  <a:pt x="9098" y="11523"/>
                  <a:pt x="8491" y="10745"/>
                  <a:pt x="8466" y="10712"/>
                </a:cubicBezTo>
                <a:close/>
                <a:moveTo>
                  <a:pt x="6104" y="15070"/>
                </a:moveTo>
                <a:cubicBezTo>
                  <a:pt x="2740" y="15070"/>
                  <a:pt x="0" y="17017"/>
                  <a:pt x="0" y="19410"/>
                </a:cubicBezTo>
                <a:lnTo>
                  <a:pt x="0" y="21600"/>
                </a:lnTo>
                <a:lnTo>
                  <a:pt x="21600" y="21600"/>
                </a:lnTo>
                <a:lnTo>
                  <a:pt x="21600" y="19410"/>
                </a:lnTo>
                <a:cubicBezTo>
                  <a:pt x="21600" y="17017"/>
                  <a:pt x="18861" y="15069"/>
                  <a:pt x="15496" y="15070"/>
                </a:cubicBezTo>
                <a:lnTo>
                  <a:pt x="14594" y="15070"/>
                </a:lnTo>
                <a:lnTo>
                  <a:pt x="14419" y="15319"/>
                </a:lnTo>
                <a:cubicBezTo>
                  <a:pt x="13916" y="16038"/>
                  <a:pt x="12434" y="16545"/>
                  <a:pt x="10804" y="16545"/>
                </a:cubicBezTo>
                <a:cubicBezTo>
                  <a:pt x="9175" y="16545"/>
                  <a:pt x="7684" y="16038"/>
                  <a:pt x="7181" y="15319"/>
                </a:cubicBezTo>
                <a:lnTo>
                  <a:pt x="7006" y="15070"/>
                </a:lnTo>
                <a:lnTo>
                  <a:pt x="6104" y="15070"/>
                </a:lnTo>
                <a:close/>
                <a:moveTo>
                  <a:pt x="6104" y="15977"/>
                </a:moveTo>
                <a:lnTo>
                  <a:pt x="6240" y="15977"/>
                </a:lnTo>
                <a:cubicBezTo>
                  <a:pt x="7077" y="16869"/>
                  <a:pt x="8854" y="17452"/>
                  <a:pt x="10804" y="17452"/>
                </a:cubicBezTo>
                <a:cubicBezTo>
                  <a:pt x="12754" y="17452"/>
                  <a:pt x="14523" y="16869"/>
                  <a:pt x="15360" y="15977"/>
                </a:cubicBezTo>
                <a:lnTo>
                  <a:pt x="15496" y="15977"/>
                </a:lnTo>
                <a:cubicBezTo>
                  <a:pt x="18157" y="15977"/>
                  <a:pt x="20323" y="17518"/>
                  <a:pt x="20323" y="19410"/>
                </a:cubicBezTo>
                <a:cubicBezTo>
                  <a:pt x="20323" y="19410"/>
                  <a:pt x="20323" y="20692"/>
                  <a:pt x="20323" y="20692"/>
                </a:cubicBezTo>
                <a:lnTo>
                  <a:pt x="1277" y="20692"/>
                </a:lnTo>
                <a:lnTo>
                  <a:pt x="1277" y="19410"/>
                </a:lnTo>
                <a:cubicBezTo>
                  <a:pt x="1277" y="17518"/>
                  <a:pt x="3444" y="15977"/>
                  <a:pt x="6104" y="15977"/>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5" name="Shape 805"/>
          <p:cNvSpPr/>
          <p:nvPr/>
        </p:nvSpPr>
        <p:spPr>
          <a:xfrm>
            <a:off x="5090198" y="2125190"/>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33" y="14854"/>
                </a:lnTo>
                <a:cubicBezTo>
                  <a:pt x="15699" y="14854"/>
                  <a:pt x="18431" y="12912"/>
                  <a:pt x="18431" y="10519"/>
                </a:cubicBezTo>
                <a:lnTo>
                  <a:pt x="18431" y="4340"/>
                </a:lnTo>
                <a:cubicBezTo>
                  <a:pt x="18431" y="1948"/>
                  <a:pt x="15699" y="0"/>
                  <a:pt x="12333" y="0"/>
                </a:cubicBezTo>
                <a:lnTo>
                  <a:pt x="9427" y="0"/>
                </a:lnTo>
                <a:close/>
                <a:moveTo>
                  <a:pt x="9427" y="908"/>
                </a:moveTo>
                <a:lnTo>
                  <a:pt x="12333" y="908"/>
                </a:lnTo>
                <a:cubicBezTo>
                  <a:pt x="14994" y="908"/>
                  <a:pt x="17154" y="2448"/>
                  <a:pt x="17154" y="4340"/>
                </a:cubicBezTo>
                <a:lnTo>
                  <a:pt x="17154" y="10519"/>
                </a:lnTo>
                <a:cubicBezTo>
                  <a:pt x="17154" y="12411"/>
                  <a:pt x="14994" y="13946"/>
                  <a:pt x="12333"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5"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1"/>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6" name="Shape 806"/>
          <p:cNvSpPr/>
          <p:nvPr/>
        </p:nvSpPr>
        <p:spPr>
          <a:xfrm>
            <a:off x="269624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49"/>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4"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7" name="Shape 807"/>
          <p:cNvSpPr/>
          <p:nvPr/>
        </p:nvSpPr>
        <p:spPr>
          <a:xfrm>
            <a:off x="329314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1" y="8203"/>
                  <a:pt x="12979" y="5916"/>
                  <a:pt x="13219" y="4586"/>
                </a:cubicBezTo>
                <a:lnTo>
                  <a:pt x="11949" y="4473"/>
                </a:lnTo>
                <a:cubicBezTo>
                  <a:pt x="11924" y="4606"/>
                  <a:pt x="11257" y="7645"/>
                  <a:pt x="4853" y="7269"/>
                </a:cubicBezTo>
                <a:lnTo>
                  <a:pt x="4853" y="4304"/>
                </a:lnTo>
                <a:cubicBezTo>
                  <a:pt x="4853" y="2428"/>
                  <a:pt x="7021" y="900"/>
                  <a:pt x="9682" y="900"/>
                </a:cubicBezTo>
                <a:close/>
                <a:moveTo>
                  <a:pt x="8796" y="10623"/>
                </a:moveTo>
                <a:lnTo>
                  <a:pt x="7663" y="11039"/>
                </a:lnTo>
                <a:cubicBezTo>
                  <a:pt x="7702" y="11092"/>
                  <a:pt x="8634"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8" name="Shape 808"/>
          <p:cNvSpPr/>
          <p:nvPr/>
        </p:nvSpPr>
        <p:spPr>
          <a:xfrm>
            <a:off x="389639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50"/>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989898"/>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09" name="Shape 809"/>
          <p:cNvSpPr/>
          <p:nvPr/>
        </p:nvSpPr>
        <p:spPr>
          <a:xfrm>
            <a:off x="449329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8" y="14730"/>
                  <a:pt x="18431" y="12804"/>
                  <a:pt x="18431" y="10431"/>
                </a:cubicBezTo>
                <a:lnTo>
                  <a:pt x="18431" y="4304"/>
                </a:lnTo>
                <a:cubicBezTo>
                  <a:pt x="18431" y="1932"/>
                  <a:pt x="15698"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3" y="5916"/>
                  <a:pt x="12963" y="4586"/>
                </a:cubicBezTo>
                <a:lnTo>
                  <a:pt x="11694" y="4473"/>
                </a:lnTo>
                <a:cubicBezTo>
                  <a:pt x="11668" y="4606"/>
                  <a:pt x="10999" y="7645"/>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10" name="Shape 810"/>
          <p:cNvSpPr/>
          <p:nvPr/>
        </p:nvSpPr>
        <p:spPr>
          <a:xfrm>
            <a:off x="5090198" y="2957040"/>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0" y="8203"/>
                  <a:pt x="12979" y="5916"/>
                  <a:pt x="13219" y="4586"/>
                </a:cubicBezTo>
                <a:lnTo>
                  <a:pt x="11949" y="4473"/>
                </a:lnTo>
                <a:cubicBezTo>
                  <a:pt x="11925" y="4606"/>
                  <a:pt x="11302" y="7650"/>
                  <a:pt x="4853" y="7269"/>
                </a:cubicBezTo>
                <a:lnTo>
                  <a:pt x="4853" y="4304"/>
                </a:lnTo>
                <a:cubicBezTo>
                  <a:pt x="4853" y="2428"/>
                  <a:pt x="7021" y="900"/>
                  <a:pt x="9682" y="900"/>
                </a:cubicBezTo>
                <a:close/>
                <a:moveTo>
                  <a:pt x="8796" y="10623"/>
                </a:moveTo>
                <a:lnTo>
                  <a:pt x="7663" y="11039"/>
                </a:lnTo>
                <a:cubicBezTo>
                  <a:pt x="7702" y="11092"/>
                  <a:pt x="8641" y="12328"/>
                  <a:pt x="10968" y="12328"/>
                </a:cubicBezTo>
                <a:cubicBezTo>
                  <a:pt x="13314" y="12328"/>
                  <a:pt x="14158" y="11076"/>
                  <a:pt x="14192" y="11022"/>
                </a:cubicBezTo>
                <a:lnTo>
                  <a:pt x="13035" y="10645"/>
                </a:lnTo>
                <a:cubicBezTo>
                  <a:pt x="13030" y="10653"/>
                  <a:pt x="12506" y="11427"/>
                  <a:pt x="10968" y="11427"/>
                </a:cubicBezTo>
                <a:cubicBezTo>
                  <a:pt x="9436" y="11427"/>
                  <a:pt x="8822" y="10656"/>
                  <a:pt x="8796" y="10623"/>
                </a:cubicBezTo>
                <a:close/>
                <a:moveTo>
                  <a:pt x="6106" y="15124"/>
                </a:moveTo>
                <a:cubicBezTo>
                  <a:pt x="2740"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50"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4" y="16024"/>
                  <a:pt x="6106" y="16024"/>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822" name="Shape 822"/>
          <p:cNvSpPr>
            <a:spLocks noGrp="1"/>
          </p:cNvSpPr>
          <p:nvPr>
            <p:ph type="sldNum" sz="quarter" idx="2"/>
          </p:nvPr>
        </p:nvSpPr>
        <p:spPr>
          <a:xfrm>
            <a:off x="11904524" y="6442631"/>
            <a:ext cx="118622"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6</a:t>
            </a:fld>
            <a:endParaRPr kern="0" dirty="0">
              <a:solidFill>
                <a:schemeClr val="bg1"/>
              </a:solidFill>
            </a:endParaRPr>
          </a:p>
        </p:txBody>
      </p:sp>
      <p:sp>
        <p:nvSpPr>
          <p:cNvPr id="54" name="Shape 801"/>
          <p:cNvSpPr/>
          <p:nvPr/>
        </p:nvSpPr>
        <p:spPr>
          <a:xfrm>
            <a:off x="567221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2"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5" name="Shape 802"/>
          <p:cNvSpPr/>
          <p:nvPr/>
        </p:nvSpPr>
        <p:spPr>
          <a:xfrm>
            <a:off x="626911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25" y="14854"/>
                </a:lnTo>
                <a:cubicBezTo>
                  <a:pt x="15691" y="14854"/>
                  <a:pt x="18431" y="12912"/>
                  <a:pt x="18431" y="10519"/>
                </a:cubicBezTo>
                <a:lnTo>
                  <a:pt x="18431" y="4340"/>
                </a:lnTo>
                <a:cubicBezTo>
                  <a:pt x="18431" y="1948"/>
                  <a:pt x="15691" y="0"/>
                  <a:pt x="12325" y="0"/>
                </a:cubicBezTo>
                <a:lnTo>
                  <a:pt x="9427" y="0"/>
                </a:lnTo>
                <a:close/>
                <a:moveTo>
                  <a:pt x="9427" y="908"/>
                </a:moveTo>
                <a:lnTo>
                  <a:pt x="12325" y="908"/>
                </a:lnTo>
                <a:cubicBezTo>
                  <a:pt x="14986" y="908"/>
                  <a:pt x="17154" y="2448"/>
                  <a:pt x="17154" y="4340"/>
                </a:cubicBezTo>
                <a:lnTo>
                  <a:pt x="17154" y="10519"/>
                </a:lnTo>
                <a:cubicBezTo>
                  <a:pt x="17154" y="12411"/>
                  <a:pt x="14986" y="13946"/>
                  <a:pt x="12325"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7" y="7715"/>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2"/>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50"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6" name="Shape 803"/>
          <p:cNvSpPr/>
          <p:nvPr/>
        </p:nvSpPr>
        <p:spPr>
          <a:xfrm>
            <a:off x="686601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48"/>
                  <a:pt x="3576" y="4340"/>
                </a:cubicBezTo>
                <a:lnTo>
                  <a:pt x="3576" y="10519"/>
                </a:lnTo>
                <a:cubicBezTo>
                  <a:pt x="3576" y="12912"/>
                  <a:pt x="6316" y="14854"/>
                  <a:pt x="9682" y="14854"/>
                </a:cubicBezTo>
                <a:lnTo>
                  <a:pt x="12588" y="14854"/>
                </a:lnTo>
                <a:cubicBezTo>
                  <a:pt x="15954" y="14854"/>
                  <a:pt x="18686" y="12912"/>
                  <a:pt x="18686" y="10519"/>
                </a:cubicBezTo>
                <a:lnTo>
                  <a:pt x="18686" y="4340"/>
                </a:lnTo>
                <a:cubicBezTo>
                  <a:pt x="18686" y="1948"/>
                  <a:pt x="15954" y="0"/>
                  <a:pt x="12588" y="0"/>
                </a:cubicBezTo>
                <a:lnTo>
                  <a:pt x="9682" y="0"/>
                </a:lnTo>
                <a:close/>
                <a:moveTo>
                  <a:pt x="9682" y="908"/>
                </a:moveTo>
                <a:lnTo>
                  <a:pt x="12588" y="908"/>
                </a:lnTo>
                <a:cubicBezTo>
                  <a:pt x="15250" y="908"/>
                  <a:pt x="17409" y="2448"/>
                  <a:pt x="17409" y="4340"/>
                </a:cubicBezTo>
                <a:lnTo>
                  <a:pt x="17409" y="10519"/>
                </a:lnTo>
                <a:cubicBezTo>
                  <a:pt x="17409" y="12411"/>
                  <a:pt x="15250" y="13946"/>
                  <a:pt x="12588" y="13946"/>
                </a:cubicBezTo>
                <a:lnTo>
                  <a:pt x="9682" y="13946"/>
                </a:lnTo>
                <a:cubicBezTo>
                  <a:pt x="7020" y="13946"/>
                  <a:pt x="4853" y="12411"/>
                  <a:pt x="4853" y="10519"/>
                </a:cubicBezTo>
                <a:cubicBezTo>
                  <a:pt x="4853" y="10519"/>
                  <a:pt x="4853" y="8238"/>
                  <a:pt x="4853" y="8238"/>
                </a:cubicBezTo>
                <a:cubicBezTo>
                  <a:pt x="5209" y="8257"/>
                  <a:pt x="5554" y="8272"/>
                  <a:pt x="5883" y="8272"/>
                </a:cubicBezTo>
                <a:cubicBezTo>
                  <a:pt x="11119" y="8272"/>
                  <a:pt x="12979" y="5966"/>
                  <a:pt x="13219" y="4624"/>
                </a:cubicBezTo>
                <a:lnTo>
                  <a:pt x="11949" y="4511"/>
                </a:lnTo>
                <a:cubicBezTo>
                  <a:pt x="11925" y="4645"/>
                  <a:pt x="11297" y="7714"/>
                  <a:pt x="4853" y="7330"/>
                </a:cubicBezTo>
                <a:lnTo>
                  <a:pt x="4853" y="4340"/>
                </a:lnTo>
                <a:cubicBezTo>
                  <a:pt x="4853" y="2448"/>
                  <a:pt x="7020" y="908"/>
                  <a:pt x="9682" y="908"/>
                </a:cubicBezTo>
                <a:close/>
                <a:moveTo>
                  <a:pt x="8796" y="10712"/>
                </a:moveTo>
                <a:lnTo>
                  <a:pt x="7663" y="11132"/>
                </a:lnTo>
                <a:cubicBezTo>
                  <a:pt x="7702" y="11185"/>
                  <a:pt x="8634" y="12431"/>
                  <a:pt x="10960" y="12431"/>
                </a:cubicBezTo>
                <a:cubicBezTo>
                  <a:pt x="13306" y="12431"/>
                  <a:pt x="14158" y="11169"/>
                  <a:pt x="14192" y="11115"/>
                </a:cubicBezTo>
                <a:lnTo>
                  <a:pt x="13035" y="10735"/>
                </a:lnTo>
                <a:cubicBezTo>
                  <a:pt x="13030" y="10743"/>
                  <a:pt x="12498"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1" y="16545"/>
                  <a:pt x="7679" y="16038"/>
                  <a:pt x="7176" y="15319"/>
                </a:cubicBezTo>
                <a:lnTo>
                  <a:pt x="7000" y="15070"/>
                </a:lnTo>
                <a:lnTo>
                  <a:pt x="6106" y="15070"/>
                </a:lnTo>
                <a:close/>
                <a:moveTo>
                  <a:pt x="6106" y="15977"/>
                </a:moveTo>
                <a:lnTo>
                  <a:pt x="6242" y="15977"/>
                </a:lnTo>
                <a:cubicBezTo>
                  <a:pt x="7081" y="16869"/>
                  <a:pt x="8850" y="17452"/>
                  <a:pt x="10800" y="17452"/>
                </a:cubicBezTo>
                <a:cubicBezTo>
                  <a:pt x="12751" y="17452"/>
                  <a:pt x="14528" y="16869"/>
                  <a:pt x="15366"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7" name="Shape 804"/>
          <p:cNvSpPr/>
          <p:nvPr/>
        </p:nvSpPr>
        <p:spPr>
          <a:xfrm>
            <a:off x="7471052" y="2129304"/>
            <a:ext cx="537171" cy="755452"/>
          </a:xfrm>
          <a:custGeom>
            <a:avLst/>
            <a:gdLst/>
            <a:ahLst/>
            <a:cxnLst>
              <a:cxn ang="0">
                <a:pos x="wd2" y="hd2"/>
              </a:cxn>
              <a:cxn ang="5400000">
                <a:pos x="wd2" y="hd2"/>
              </a:cxn>
              <a:cxn ang="10800000">
                <a:pos x="wd2" y="hd2"/>
              </a:cxn>
              <a:cxn ang="16200000">
                <a:pos x="wd2" y="hd2"/>
              </a:cxn>
            </a:cxnLst>
            <a:rect l="0" t="0" r="r" b="b"/>
            <a:pathLst>
              <a:path w="21600" h="21600" extrusionOk="0">
                <a:moveTo>
                  <a:pt x="9352" y="0"/>
                </a:moveTo>
                <a:cubicBezTo>
                  <a:pt x="5987" y="0"/>
                  <a:pt x="3248" y="1948"/>
                  <a:pt x="3248" y="4340"/>
                </a:cubicBezTo>
                <a:lnTo>
                  <a:pt x="3248" y="10519"/>
                </a:lnTo>
                <a:cubicBezTo>
                  <a:pt x="3248" y="12912"/>
                  <a:pt x="5987" y="14854"/>
                  <a:pt x="9352" y="14854"/>
                </a:cubicBezTo>
                <a:lnTo>
                  <a:pt x="12256" y="14854"/>
                </a:lnTo>
                <a:cubicBezTo>
                  <a:pt x="15621" y="14854"/>
                  <a:pt x="18352" y="12912"/>
                  <a:pt x="18352" y="10519"/>
                </a:cubicBezTo>
                <a:lnTo>
                  <a:pt x="18352" y="4340"/>
                </a:lnTo>
                <a:cubicBezTo>
                  <a:pt x="18352" y="1948"/>
                  <a:pt x="15621" y="0"/>
                  <a:pt x="12256" y="0"/>
                </a:cubicBezTo>
                <a:lnTo>
                  <a:pt x="9352" y="0"/>
                </a:lnTo>
                <a:close/>
                <a:moveTo>
                  <a:pt x="9352" y="908"/>
                </a:moveTo>
                <a:lnTo>
                  <a:pt x="12256" y="908"/>
                </a:lnTo>
                <a:cubicBezTo>
                  <a:pt x="14917" y="908"/>
                  <a:pt x="17076" y="2448"/>
                  <a:pt x="17076" y="4340"/>
                </a:cubicBezTo>
                <a:lnTo>
                  <a:pt x="17076" y="10519"/>
                </a:lnTo>
                <a:cubicBezTo>
                  <a:pt x="17076" y="12411"/>
                  <a:pt x="14917" y="13946"/>
                  <a:pt x="12256" y="13946"/>
                </a:cubicBezTo>
                <a:lnTo>
                  <a:pt x="9352" y="13946"/>
                </a:lnTo>
                <a:cubicBezTo>
                  <a:pt x="6691" y="13946"/>
                  <a:pt x="4524" y="12411"/>
                  <a:pt x="4524" y="10519"/>
                </a:cubicBezTo>
                <a:cubicBezTo>
                  <a:pt x="4524" y="10519"/>
                  <a:pt x="4524" y="8238"/>
                  <a:pt x="4524" y="8238"/>
                </a:cubicBezTo>
                <a:cubicBezTo>
                  <a:pt x="4880" y="8257"/>
                  <a:pt x="5224" y="8272"/>
                  <a:pt x="5554" y="8272"/>
                </a:cubicBezTo>
                <a:cubicBezTo>
                  <a:pt x="10788" y="8272"/>
                  <a:pt x="12647" y="5966"/>
                  <a:pt x="12887" y="4624"/>
                </a:cubicBezTo>
                <a:lnTo>
                  <a:pt x="11618" y="4511"/>
                </a:lnTo>
                <a:cubicBezTo>
                  <a:pt x="11592" y="4645"/>
                  <a:pt x="10923" y="7709"/>
                  <a:pt x="4524" y="7330"/>
                </a:cubicBezTo>
                <a:lnTo>
                  <a:pt x="4524" y="4340"/>
                </a:lnTo>
                <a:cubicBezTo>
                  <a:pt x="4524" y="2448"/>
                  <a:pt x="6691" y="908"/>
                  <a:pt x="9352" y="908"/>
                </a:cubicBezTo>
                <a:close/>
                <a:moveTo>
                  <a:pt x="8466" y="10712"/>
                </a:moveTo>
                <a:lnTo>
                  <a:pt x="7333" y="11132"/>
                </a:lnTo>
                <a:cubicBezTo>
                  <a:pt x="7372" y="11185"/>
                  <a:pt x="8303" y="12431"/>
                  <a:pt x="10628" y="12431"/>
                </a:cubicBezTo>
                <a:cubicBezTo>
                  <a:pt x="12974" y="12431"/>
                  <a:pt x="13825" y="11169"/>
                  <a:pt x="13860" y="11115"/>
                </a:cubicBezTo>
                <a:lnTo>
                  <a:pt x="12703" y="10735"/>
                </a:lnTo>
                <a:cubicBezTo>
                  <a:pt x="12698" y="10743"/>
                  <a:pt x="12166" y="11523"/>
                  <a:pt x="10628" y="11523"/>
                </a:cubicBezTo>
                <a:cubicBezTo>
                  <a:pt x="9098" y="11523"/>
                  <a:pt x="8491" y="10745"/>
                  <a:pt x="8466" y="10712"/>
                </a:cubicBezTo>
                <a:close/>
                <a:moveTo>
                  <a:pt x="6104" y="15070"/>
                </a:moveTo>
                <a:cubicBezTo>
                  <a:pt x="2740" y="15070"/>
                  <a:pt x="0" y="17017"/>
                  <a:pt x="0" y="19410"/>
                </a:cubicBezTo>
                <a:lnTo>
                  <a:pt x="0" y="21600"/>
                </a:lnTo>
                <a:lnTo>
                  <a:pt x="21600" y="21600"/>
                </a:lnTo>
                <a:lnTo>
                  <a:pt x="21600" y="19410"/>
                </a:lnTo>
                <a:cubicBezTo>
                  <a:pt x="21600" y="17017"/>
                  <a:pt x="18861" y="15069"/>
                  <a:pt x="15496" y="15070"/>
                </a:cubicBezTo>
                <a:lnTo>
                  <a:pt x="14594" y="15070"/>
                </a:lnTo>
                <a:lnTo>
                  <a:pt x="14419" y="15319"/>
                </a:lnTo>
                <a:cubicBezTo>
                  <a:pt x="13916" y="16038"/>
                  <a:pt x="12434" y="16545"/>
                  <a:pt x="10804" y="16545"/>
                </a:cubicBezTo>
                <a:cubicBezTo>
                  <a:pt x="9175" y="16545"/>
                  <a:pt x="7684" y="16038"/>
                  <a:pt x="7181" y="15319"/>
                </a:cubicBezTo>
                <a:lnTo>
                  <a:pt x="7006" y="15070"/>
                </a:lnTo>
                <a:lnTo>
                  <a:pt x="6104" y="15070"/>
                </a:lnTo>
                <a:close/>
                <a:moveTo>
                  <a:pt x="6104" y="15977"/>
                </a:moveTo>
                <a:lnTo>
                  <a:pt x="6240" y="15977"/>
                </a:lnTo>
                <a:cubicBezTo>
                  <a:pt x="7077" y="16869"/>
                  <a:pt x="8854" y="17452"/>
                  <a:pt x="10804" y="17452"/>
                </a:cubicBezTo>
                <a:cubicBezTo>
                  <a:pt x="12754" y="17452"/>
                  <a:pt x="14523" y="16869"/>
                  <a:pt x="15360" y="15977"/>
                </a:cubicBezTo>
                <a:lnTo>
                  <a:pt x="15496" y="15977"/>
                </a:lnTo>
                <a:cubicBezTo>
                  <a:pt x="18157" y="15977"/>
                  <a:pt x="20323" y="17518"/>
                  <a:pt x="20323" y="19410"/>
                </a:cubicBezTo>
                <a:cubicBezTo>
                  <a:pt x="20323" y="19410"/>
                  <a:pt x="20323" y="20692"/>
                  <a:pt x="20323" y="20692"/>
                </a:cubicBezTo>
                <a:lnTo>
                  <a:pt x="1277" y="20692"/>
                </a:lnTo>
                <a:lnTo>
                  <a:pt x="1277" y="19410"/>
                </a:lnTo>
                <a:cubicBezTo>
                  <a:pt x="1277" y="17518"/>
                  <a:pt x="3444" y="15977"/>
                  <a:pt x="6104" y="15977"/>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8" name="Shape 805"/>
          <p:cNvSpPr/>
          <p:nvPr/>
        </p:nvSpPr>
        <p:spPr>
          <a:xfrm>
            <a:off x="8066166" y="2129304"/>
            <a:ext cx="536972" cy="75545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48"/>
                  <a:pt x="3321" y="4340"/>
                </a:cubicBezTo>
                <a:lnTo>
                  <a:pt x="3321" y="10519"/>
                </a:lnTo>
                <a:cubicBezTo>
                  <a:pt x="3321" y="12912"/>
                  <a:pt x="6061" y="14854"/>
                  <a:pt x="9427" y="14854"/>
                </a:cubicBezTo>
                <a:lnTo>
                  <a:pt x="12333" y="14854"/>
                </a:lnTo>
                <a:cubicBezTo>
                  <a:pt x="15699" y="14854"/>
                  <a:pt x="18431" y="12912"/>
                  <a:pt x="18431" y="10519"/>
                </a:cubicBezTo>
                <a:lnTo>
                  <a:pt x="18431" y="4340"/>
                </a:lnTo>
                <a:cubicBezTo>
                  <a:pt x="18431" y="1948"/>
                  <a:pt x="15699" y="0"/>
                  <a:pt x="12333" y="0"/>
                </a:cubicBezTo>
                <a:lnTo>
                  <a:pt x="9427" y="0"/>
                </a:lnTo>
                <a:close/>
                <a:moveTo>
                  <a:pt x="9427" y="908"/>
                </a:moveTo>
                <a:lnTo>
                  <a:pt x="12333" y="908"/>
                </a:lnTo>
                <a:cubicBezTo>
                  <a:pt x="14994" y="908"/>
                  <a:pt x="17154" y="2448"/>
                  <a:pt x="17154" y="4340"/>
                </a:cubicBezTo>
                <a:lnTo>
                  <a:pt x="17154" y="10519"/>
                </a:lnTo>
                <a:cubicBezTo>
                  <a:pt x="17154" y="12411"/>
                  <a:pt x="14994" y="13946"/>
                  <a:pt x="12333" y="13946"/>
                </a:cubicBezTo>
                <a:lnTo>
                  <a:pt x="9427" y="13946"/>
                </a:lnTo>
                <a:cubicBezTo>
                  <a:pt x="6765" y="13946"/>
                  <a:pt x="4598" y="12411"/>
                  <a:pt x="4598" y="10519"/>
                </a:cubicBezTo>
                <a:cubicBezTo>
                  <a:pt x="4598" y="10519"/>
                  <a:pt x="4598" y="8238"/>
                  <a:pt x="4598" y="8238"/>
                </a:cubicBezTo>
                <a:cubicBezTo>
                  <a:pt x="4954" y="8257"/>
                  <a:pt x="5298" y="8272"/>
                  <a:pt x="5627" y="8272"/>
                </a:cubicBezTo>
                <a:cubicBezTo>
                  <a:pt x="10864" y="8272"/>
                  <a:pt x="12723" y="5966"/>
                  <a:pt x="12963" y="4624"/>
                </a:cubicBezTo>
                <a:lnTo>
                  <a:pt x="11694" y="4511"/>
                </a:lnTo>
                <a:cubicBezTo>
                  <a:pt x="11670" y="4645"/>
                  <a:pt x="11045" y="7714"/>
                  <a:pt x="4598" y="7330"/>
                </a:cubicBezTo>
                <a:lnTo>
                  <a:pt x="4598" y="4340"/>
                </a:lnTo>
                <a:cubicBezTo>
                  <a:pt x="4598" y="2448"/>
                  <a:pt x="6765" y="908"/>
                  <a:pt x="9427" y="908"/>
                </a:cubicBezTo>
                <a:close/>
                <a:moveTo>
                  <a:pt x="8796" y="10712"/>
                </a:moveTo>
                <a:lnTo>
                  <a:pt x="7663" y="11132"/>
                </a:lnTo>
                <a:cubicBezTo>
                  <a:pt x="7702" y="11185"/>
                  <a:pt x="8634" y="12431"/>
                  <a:pt x="10960" y="12431"/>
                </a:cubicBezTo>
                <a:cubicBezTo>
                  <a:pt x="13306" y="12431"/>
                  <a:pt x="14158" y="11169"/>
                  <a:pt x="14192" y="11115"/>
                </a:cubicBezTo>
                <a:lnTo>
                  <a:pt x="13035" y="10729"/>
                </a:lnTo>
                <a:cubicBezTo>
                  <a:pt x="13013" y="10761"/>
                  <a:pt x="12469" y="11523"/>
                  <a:pt x="10960" y="11523"/>
                </a:cubicBezTo>
                <a:cubicBezTo>
                  <a:pt x="9429" y="11523"/>
                  <a:pt x="8822" y="10745"/>
                  <a:pt x="8796" y="10712"/>
                </a:cubicBezTo>
                <a:close/>
                <a:moveTo>
                  <a:pt x="6106" y="15070"/>
                </a:moveTo>
                <a:cubicBezTo>
                  <a:pt x="2741" y="15070"/>
                  <a:pt x="0" y="17017"/>
                  <a:pt x="0" y="19410"/>
                </a:cubicBezTo>
                <a:lnTo>
                  <a:pt x="0" y="21600"/>
                </a:lnTo>
                <a:lnTo>
                  <a:pt x="21600" y="21600"/>
                </a:lnTo>
                <a:lnTo>
                  <a:pt x="21600" y="19410"/>
                </a:lnTo>
                <a:cubicBezTo>
                  <a:pt x="21600" y="17017"/>
                  <a:pt x="18868" y="15069"/>
                  <a:pt x="15502" y="15070"/>
                </a:cubicBezTo>
                <a:lnTo>
                  <a:pt x="14600" y="15070"/>
                </a:lnTo>
                <a:lnTo>
                  <a:pt x="14424" y="15319"/>
                </a:lnTo>
                <a:cubicBezTo>
                  <a:pt x="13921" y="16038"/>
                  <a:pt x="12430" y="16545"/>
                  <a:pt x="10800" y="16545"/>
                </a:cubicBezTo>
                <a:cubicBezTo>
                  <a:pt x="9170" y="16545"/>
                  <a:pt x="7679" y="16038"/>
                  <a:pt x="7176" y="15319"/>
                </a:cubicBezTo>
                <a:lnTo>
                  <a:pt x="7000" y="15070"/>
                </a:lnTo>
                <a:lnTo>
                  <a:pt x="6106" y="15070"/>
                </a:lnTo>
                <a:close/>
                <a:moveTo>
                  <a:pt x="6106" y="15977"/>
                </a:moveTo>
                <a:lnTo>
                  <a:pt x="6242" y="15977"/>
                </a:lnTo>
                <a:cubicBezTo>
                  <a:pt x="7080" y="16869"/>
                  <a:pt x="8849" y="17452"/>
                  <a:pt x="10800" y="17452"/>
                </a:cubicBezTo>
                <a:cubicBezTo>
                  <a:pt x="12751" y="17452"/>
                  <a:pt x="14520" y="16869"/>
                  <a:pt x="15358" y="15977"/>
                </a:cubicBezTo>
                <a:lnTo>
                  <a:pt x="15502" y="15977"/>
                </a:lnTo>
                <a:cubicBezTo>
                  <a:pt x="18163" y="15977"/>
                  <a:pt x="20323" y="17518"/>
                  <a:pt x="20323" y="19410"/>
                </a:cubicBezTo>
                <a:cubicBezTo>
                  <a:pt x="20323" y="19410"/>
                  <a:pt x="20323" y="20692"/>
                  <a:pt x="20323" y="20692"/>
                </a:cubicBezTo>
                <a:lnTo>
                  <a:pt x="1277" y="20692"/>
                </a:lnTo>
                <a:lnTo>
                  <a:pt x="1277" y="19410"/>
                </a:lnTo>
                <a:cubicBezTo>
                  <a:pt x="1277" y="17518"/>
                  <a:pt x="3445" y="15977"/>
                  <a:pt x="6106" y="15977"/>
                </a:cubicBezTo>
                <a:close/>
              </a:path>
            </a:pathLst>
          </a:custGeom>
          <a:solidFill>
            <a:srgbClr val="B7CC24"/>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9" name="Shape 806"/>
          <p:cNvSpPr/>
          <p:nvPr/>
        </p:nvSpPr>
        <p:spPr>
          <a:xfrm>
            <a:off x="567099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49"/>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4"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F2B146"/>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0" name="Shape 807"/>
          <p:cNvSpPr/>
          <p:nvPr/>
        </p:nvSpPr>
        <p:spPr>
          <a:xfrm>
            <a:off x="626789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1" y="8203"/>
                  <a:pt x="12979" y="5916"/>
                  <a:pt x="13219" y="4586"/>
                </a:cubicBezTo>
                <a:lnTo>
                  <a:pt x="11949" y="4473"/>
                </a:lnTo>
                <a:cubicBezTo>
                  <a:pt x="11924" y="4606"/>
                  <a:pt x="11257" y="7645"/>
                  <a:pt x="4853" y="7269"/>
                </a:cubicBezTo>
                <a:lnTo>
                  <a:pt x="4853" y="4304"/>
                </a:lnTo>
                <a:cubicBezTo>
                  <a:pt x="4853" y="2428"/>
                  <a:pt x="7021" y="900"/>
                  <a:pt x="9682" y="900"/>
                </a:cubicBezTo>
                <a:close/>
                <a:moveTo>
                  <a:pt x="8796" y="10623"/>
                </a:moveTo>
                <a:lnTo>
                  <a:pt x="7663" y="11039"/>
                </a:lnTo>
                <a:cubicBezTo>
                  <a:pt x="7702" y="11092"/>
                  <a:pt x="8634"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1" name="Shape 808"/>
          <p:cNvSpPr/>
          <p:nvPr/>
        </p:nvSpPr>
        <p:spPr>
          <a:xfrm>
            <a:off x="687114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9" y="14730"/>
                  <a:pt x="18431" y="12804"/>
                  <a:pt x="18431" y="10431"/>
                </a:cubicBezTo>
                <a:lnTo>
                  <a:pt x="18431" y="4304"/>
                </a:lnTo>
                <a:cubicBezTo>
                  <a:pt x="18431" y="1932"/>
                  <a:pt x="15699"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4" y="5916"/>
                  <a:pt x="12963" y="4586"/>
                </a:cubicBezTo>
                <a:lnTo>
                  <a:pt x="11694" y="4473"/>
                </a:lnTo>
                <a:cubicBezTo>
                  <a:pt x="11670" y="4606"/>
                  <a:pt x="11045" y="7650"/>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5"/>
                </a:lnTo>
                <a:cubicBezTo>
                  <a:pt x="13030" y="10653"/>
                  <a:pt x="12498"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0" y="16908"/>
                  <a:pt x="15358"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2" name="Shape 809"/>
          <p:cNvSpPr/>
          <p:nvPr/>
        </p:nvSpPr>
        <p:spPr>
          <a:xfrm>
            <a:off x="746804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427" y="0"/>
                </a:moveTo>
                <a:cubicBezTo>
                  <a:pt x="6061" y="0"/>
                  <a:pt x="3321" y="1932"/>
                  <a:pt x="3321" y="4304"/>
                </a:cubicBezTo>
                <a:lnTo>
                  <a:pt x="3321" y="10431"/>
                </a:lnTo>
                <a:cubicBezTo>
                  <a:pt x="3321" y="12804"/>
                  <a:pt x="6061" y="14730"/>
                  <a:pt x="9427" y="14730"/>
                </a:cubicBezTo>
                <a:lnTo>
                  <a:pt x="12333" y="14730"/>
                </a:lnTo>
                <a:cubicBezTo>
                  <a:pt x="15698" y="14730"/>
                  <a:pt x="18431" y="12804"/>
                  <a:pt x="18431" y="10431"/>
                </a:cubicBezTo>
                <a:lnTo>
                  <a:pt x="18431" y="4304"/>
                </a:lnTo>
                <a:cubicBezTo>
                  <a:pt x="18431" y="1932"/>
                  <a:pt x="15698" y="0"/>
                  <a:pt x="12333" y="0"/>
                </a:cubicBezTo>
                <a:lnTo>
                  <a:pt x="9427" y="0"/>
                </a:lnTo>
                <a:close/>
                <a:moveTo>
                  <a:pt x="9427" y="900"/>
                </a:moveTo>
                <a:lnTo>
                  <a:pt x="12333" y="900"/>
                </a:lnTo>
                <a:cubicBezTo>
                  <a:pt x="14994" y="900"/>
                  <a:pt x="17154" y="2428"/>
                  <a:pt x="17154" y="4304"/>
                </a:cubicBezTo>
                <a:lnTo>
                  <a:pt x="17154" y="10431"/>
                </a:lnTo>
                <a:cubicBezTo>
                  <a:pt x="17154" y="12308"/>
                  <a:pt x="14994" y="13830"/>
                  <a:pt x="12333" y="13830"/>
                </a:cubicBezTo>
                <a:lnTo>
                  <a:pt x="9427" y="13830"/>
                </a:lnTo>
                <a:cubicBezTo>
                  <a:pt x="6765" y="13830"/>
                  <a:pt x="4598" y="12308"/>
                  <a:pt x="4598" y="10431"/>
                </a:cubicBezTo>
                <a:cubicBezTo>
                  <a:pt x="4598" y="10431"/>
                  <a:pt x="4598" y="8170"/>
                  <a:pt x="4598" y="8170"/>
                </a:cubicBezTo>
                <a:cubicBezTo>
                  <a:pt x="4954" y="8188"/>
                  <a:pt x="5298" y="8203"/>
                  <a:pt x="5627" y="8203"/>
                </a:cubicBezTo>
                <a:cubicBezTo>
                  <a:pt x="10865" y="8203"/>
                  <a:pt x="12723" y="5916"/>
                  <a:pt x="12963" y="4586"/>
                </a:cubicBezTo>
                <a:lnTo>
                  <a:pt x="11694" y="4473"/>
                </a:lnTo>
                <a:cubicBezTo>
                  <a:pt x="11668" y="4606"/>
                  <a:pt x="10999" y="7645"/>
                  <a:pt x="4598" y="7269"/>
                </a:cubicBezTo>
                <a:lnTo>
                  <a:pt x="4598" y="4304"/>
                </a:lnTo>
                <a:cubicBezTo>
                  <a:pt x="4598" y="2428"/>
                  <a:pt x="6765" y="900"/>
                  <a:pt x="9427" y="900"/>
                </a:cubicBezTo>
                <a:close/>
                <a:moveTo>
                  <a:pt x="8796" y="10623"/>
                </a:moveTo>
                <a:lnTo>
                  <a:pt x="7663" y="11039"/>
                </a:lnTo>
                <a:cubicBezTo>
                  <a:pt x="7702" y="11092"/>
                  <a:pt x="8633" y="12328"/>
                  <a:pt x="10960" y="12328"/>
                </a:cubicBezTo>
                <a:cubicBezTo>
                  <a:pt x="13306" y="12328"/>
                  <a:pt x="14158" y="11076"/>
                  <a:pt x="14192" y="11022"/>
                </a:cubicBezTo>
                <a:lnTo>
                  <a:pt x="13035" y="10640"/>
                </a:lnTo>
                <a:cubicBezTo>
                  <a:pt x="13013" y="10672"/>
                  <a:pt x="12469" y="11427"/>
                  <a:pt x="10960" y="11427"/>
                </a:cubicBezTo>
                <a:cubicBezTo>
                  <a:pt x="9429" y="11427"/>
                  <a:pt x="8822" y="10656"/>
                  <a:pt x="8796" y="10623"/>
                </a:cubicBezTo>
                <a:close/>
                <a:moveTo>
                  <a:pt x="6106" y="15124"/>
                </a:moveTo>
                <a:cubicBezTo>
                  <a:pt x="2741"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49"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5" y="16024"/>
                  <a:pt x="6106" y="16024"/>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3" name="Shape 810"/>
          <p:cNvSpPr/>
          <p:nvPr/>
        </p:nvSpPr>
        <p:spPr>
          <a:xfrm>
            <a:off x="8064941" y="2969434"/>
            <a:ext cx="536972" cy="761802"/>
          </a:xfrm>
          <a:custGeom>
            <a:avLst/>
            <a:gdLst/>
            <a:ahLst/>
            <a:cxnLst>
              <a:cxn ang="0">
                <a:pos x="wd2" y="hd2"/>
              </a:cxn>
              <a:cxn ang="5400000">
                <a:pos x="wd2" y="hd2"/>
              </a:cxn>
              <a:cxn ang="10800000">
                <a:pos x="wd2" y="hd2"/>
              </a:cxn>
              <a:cxn ang="16200000">
                <a:pos x="wd2" y="hd2"/>
              </a:cxn>
            </a:cxnLst>
            <a:rect l="0" t="0" r="r" b="b"/>
            <a:pathLst>
              <a:path w="21600" h="21600" extrusionOk="0">
                <a:moveTo>
                  <a:pt x="9682" y="0"/>
                </a:moveTo>
                <a:cubicBezTo>
                  <a:pt x="6316" y="0"/>
                  <a:pt x="3576" y="1932"/>
                  <a:pt x="3576" y="4304"/>
                </a:cubicBezTo>
                <a:lnTo>
                  <a:pt x="3576" y="10431"/>
                </a:lnTo>
                <a:cubicBezTo>
                  <a:pt x="3576" y="12804"/>
                  <a:pt x="6316" y="14730"/>
                  <a:pt x="9682" y="14730"/>
                </a:cubicBezTo>
                <a:lnTo>
                  <a:pt x="12588" y="14730"/>
                </a:lnTo>
                <a:cubicBezTo>
                  <a:pt x="15954" y="14730"/>
                  <a:pt x="18686" y="12804"/>
                  <a:pt x="18686" y="10431"/>
                </a:cubicBezTo>
                <a:lnTo>
                  <a:pt x="18686" y="4304"/>
                </a:lnTo>
                <a:cubicBezTo>
                  <a:pt x="18686" y="1932"/>
                  <a:pt x="15954" y="0"/>
                  <a:pt x="12588" y="0"/>
                </a:cubicBezTo>
                <a:lnTo>
                  <a:pt x="9682" y="0"/>
                </a:lnTo>
                <a:close/>
                <a:moveTo>
                  <a:pt x="9682" y="900"/>
                </a:moveTo>
                <a:lnTo>
                  <a:pt x="12588" y="900"/>
                </a:lnTo>
                <a:cubicBezTo>
                  <a:pt x="15250" y="900"/>
                  <a:pt x="17409" y="2428"/>
                  <a:pt x="17409" y="4304"/>
                </a:cubicBezTo>
                <a:lnTo>
                  <a:pt x="17409" y="10431"/>
                </a:lnTo>
                <a:cubicBezTo>
                  <a:pt x="17409" y="12308"/>
                  <a:pt x="15250" y="13830"/>
                  <a:pt x="12588" y="13830"/>
                </a:cubicBezTo>
                <a:lnTo>
                  <a:pt x="9682" y="13830"/>
                </a:lnTo>
                <a:cubicBezTo>
                  <a:pt x="7021" y="13830"/>
                  <a:pt x="4853" y="12308"/>
                  <a:pt x="4853" y="10431"/>
                </a:cubicBezTo>
                <a:cubicBezTo>
                  <a:pt x="4853" y="10431"/>
                  <a:pt x="4853" y="8170"/>
                  <a:pt x="4853" y="8170"/>
                </a:cubicBezTo>
                <a:cubicBezTo>
                  <a:pt x="5209" y="8188"/>
                  <a:pt x="5554" y="8203"/>
                  <a:pt x="5883" y="8203"/>
                </a:cubicBezTo>
                <a:cubicBezTo>
                  <a:pt x="11120" y="8203"/>
                  <a:pt x="12979" y="5916"/>
                  <a:pt x="13219" y="4586"/>
                </a:cubicBezTo>
                <a:lnTo>
                  <a:pt x="11949" y="4473"/>
                </a:lnTo>
                <a:cubicBezTo>
                  <a:pt x="11925" y="4606"/>
                  <a:pt x="11302" y="7650"/>
                  <a:pt x="4853" y="7269"/>
                </a:cubicBezTo>
                <a:lnTo>
                  <a:pt x="4853" y="4304"/>
                </a:lnTo>
                <a:cubicBezTo>
                  <a:pt x="4853" y="2428"/>
                  <a:pt x="7021" y="900"/>
                  <a:pt x="9682" y="900"/>
                </a:cubicBezTo>
                <a:close/>
                <a:moveTo>
                  <a:pt x="8796" y="10623"/>
                </a:moveTo>
                <a:lnTo>
                  <a:pt x="7663" y="11039"/>
                </a:lnTo>
                <a:cubicBezTo>
                  <a:pt x="7702" y="11092"/>
                  <a:pt x="8641" y="12328"/>
                  <a:pt x="10968" y="12328"/>
                </a:cubicBezTo>
                <a:cubicBezTo>
                  <a:pt x="13314" y="12328"/>
                  <a:pt x="14158" y="11076"/>
                  <a:pt x="14192" y="11022"/>
                </a:cubicBezTo>
                <a:lnTo>
                  <a:pt x="13035" y="10645"/>
                </a:lnTo>
                <a:cubicBezTo>
                  <a:pt x="13030" y="10653"/>
                  <a:pt x="12506" y="11427"/>
                  <a:pt x="10968" y="11427"/>
                </a:cubicBezTo>
                <a:cubicBezTo>
                  <a:pt x="9436" y="11427"/>
                  <a:pt x="8822" y="10656"/>
                  <a:pt x="8796" y="10623"/>
                </a:cubicBezTo>
                <a:close/>
                <a:moveTo>
                  <a:pt x="6106" y="15124"/>
                </a:moveTo>
                <a:cubicBezTo>
                  <a:pt x="2740" y="15124"/>
                  <a:pt x="0" y="17055"/>
                  <a:pt x="0" y="19428"/>
                </a:cubicBezTo>
                <a:lnTo>
                  <a:pt x="0" y="21600"/>
                </a:lnTo>
                <a:lnTo>
                  <a:pt x="21600" y="21600"/>
                </a:lnTo>
                <a:lnTo>
                  <a:pt x="21600" y="19428"/>
                </a:lnTo>
                <a:cubicBezTo>
                  <a:pt x="21600" y="17055"/>
                  <a:pt x="18868" y="15124"/>
                  <a:pt x="15502" y="15124"/>
                </a:cubicBezTo>
                <a:lnTo>
                  <a:pt x="14600" y="15124"/>
                </a:lnTo>
                <a:lnTo>
                  <a:pt x="14424" y="15372"/>
                </a:lnTo>
                <a:cubicBezTo>
                  <a:pt x="13921" y="16085"/>
                  <a:pt x="12430" y="16587"/>
                  <a:pt x="10800" y="16587"/>
                </a:cubicBezTo>
                <a:cubicBezTo>
                  <a:pt x="9170" y="16587"/>
                  <a:pt x="7679" y="16085"/>
                  <a:pt x="7176" y="15372"/>
                </a:cubicBezTo>
                <a:lnTo>
                  <a:pt x="7000" y="15124"/>
                </a:lnTo>
                <a:lnTo>
                  <a:pt x="6106" y="15124"/>
                </a:lnTo>
                <a:close/>
                <a:moveTo>
                  <a:pt x="6106" y="16024"/>
                </a:moveTo>
                <a:lnTo>
                  <a:pt x="6242" y="16024"/>
                </a:lnTo>
                <a:cubicBezTo>
                  <a:pt x="7080" y="16908"/>
                  <a:pt x="8850" y="17487"/>
                  <a:pt x="10800" y="17487"/>
                </a:cubicBezTo>
                <a:cubicBezTo>
                  <a:pt x="12751" y="17487"/>
                  <a:pt x="14528" y="16908"/>
                  <a:pt x="15366" y="16024"/>
                </a:cubicBezTo>
                <a:lnTo>
                  <a:pt x="15502" y="16024"/>
                </a:lnTo>
                <a:cubicBezTo>
                  <a:pt x="18163" y="16024"/>
                  <a:pt x="20323" y="17552"/>
                  <a:pt x="20323" y="19428"/>
                </a:cubicBezTo>
                <a:cubicBezTo>
                  <a:pt x="20323" y="19428"/>
                  <a:pt x="20323" y="20700"/>
                  <a:pt x="20323" y="20700"/>
                </a:cubicBezTo>
                <a:lnTo>
                  <a:pt x="1277" y="20700"/>
                </a:lnTo>
                <a:lnTo>
                  <a:pt x="1277" y="19428"/>
                </a:lnTo>
                <a:cubicBezTo>
                  <a:pt x="1277" y="17552"/>
                  <a:pt x="3444" y="16024"/>
                  <a:pt x="6106" y="16024"/>
                </a:cubicBezTo>
                <a:close/>
              </a:path>
            </a:pathLst>
          </a:custGeom>
          <a:solidFill>
            <a:srgbClr val="B7CC24"/>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71"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pic>
        <p:nvPicPr>
          <p:cNvPr id="45" name="Picture 4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6881" y="266050"/>
            <a:ext cx="1448488" cy="674247"/>
          </a:xfrm>
          <a:prstGeom prst="rect">
            <a:avLst/>
          </a:prstGeom>
        </p:spPr>
      </p:pic>
    </p:spTree>
    <p:extLst>
      <p:ext uri="{BB962C8B-B14F-4D97-AF65-F5344CB8AC3E}">
        <p14:creationId xmlns:p14="http://schemas.microsoft.com/office/powerpoint/2010/main" val="4048358874"/>
      </p:ext>
    </p:extLst>
  </p:cSld>
  <p:clrMapOvr>
    <a:masterClrMapping/>
  </p:clrMapOvr>
  <p:transition spd="med" advTm="6241"/>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SQL Data Warehouse - </a:t>
            </a:r>
            <a:br>
              <a:rPr lang="de-DE" dirty="0"/>
            </a:br>
            <a:r>
              <a:rPr lang="de-DE" sz="5400" dirty="0"/>
              <a:t>Hochverfügbarkeit, Backup &amp; Restore</a:t>
            </a:r>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23629052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Backup &amp; Restore</a:t>
            </a:r>
          </a:p>
        </p:txBody>
      </p:sp>
      <p:sp>
        <p:nvSpPr>
          <p:cNvPr id="5" name="Content Placeholder 4"/>
          <p:cNvSpPr>
            <a:spLocks noGrp="1"/>
          </p:cNvSpPr>
          <p:nvPr>
            <p:ph idx="1"/>
          </p:nvPr>
        </p:nvSpPr>
        <p:spPr>
          <a:xfrm>
            <a:off x="838200" y="1825625"/>
            <a:ext cx="6633411" cy="3990384"/>
          </a:xfrm>
        </p:spPr>
        <p:txBody>
          <a:bodyPr>
            <a:normAutofit/>
          </a:bodyPr>
          <a:lstStyle/>
          <a:p>
            <a:pPr marL="0" indent="0">
              <a:buNone/>
            </a:pPr>
            <a:r>
              <a:rPr lang="de-DE" sz="2000" dirty="0"/>
              <a:t>Backup</a:t>
            </a:r>
          </a:p>
          <a:p>
            <a:r>
              <a:rPr lang="de-DE" sz="2000" dirty="0"/>
              <a:t>Snapshots der Datenbank mindestens alle 8 Stunden</a:t>
            </a:r>
          </a:p>
          <a:p>
            <a:r>
              <a:rPr lang="de-DE" sz="2000" dirty="0"/>
              <a:t>Snapshots sind 7 Tage verfügbar</a:t>
            </a:r>
          </a:p>
          <a:p>
            <a:r>
              <a:rPr lang="de-DE" sz="2000" dirty="0"/>
              <a:t>Derzeit keine weitere Backup-Funktionalität möglich</a:t>
            </a:r>
          </a:p>
          <a:p>
            <a:pPr marL="0" indent="0">
              <a:buNone/>
            </a:pPr>
            <a:r>
              <a:rPr lang="de-DE" sz="2000" dirty="0"/>
              <a:t>Restore</a:t>
            </a:r>
          </a:p>
          <a:p>
            <a:r>
              <a:rPr lang="de-DE" sz="2000" dirty="0"/>
              <a:t>Restore aus Snapshots zu einem Zeitpunkt möglich</a:t>
            </a:r>
          </a:p>
          <a:p>
            <a:r>
              <a:rPr lang="de-DE" sz="2000" dirty="0"/>
              <a:t>Restore auch von gelöschten Datenbanken möglich</a:t>
            </a:r>
          </a:p>
          <a:p>
            <a:pPr marL="0" indent="0">
              <a:buNone/>
            </a:pPr>
            <a:r>
              <a:rPr lang="de-DE" sz="2000" dirty="0"/>
              <a:t>Automatismen</a:t>
            </a:r>
          </a:p>
          <a:p>
            <a:r>
              <a:rPr lang="de-DE" sz="2000" dirty="0"/>
              <a:t>Automatisierbar via Power Shell oder Rest API</a:t>
            </a:r>
          </a:p>
          <a:p>
            <a:pPr marL="0" indent="0">
              <a:buNone/>
            </a:pPr>
            <a:r>
              <a:rPr lang="de-DE" sz="2000" dirty="0"/>
              <a:t>SLAs derzeit noch nicht verfügbar (Preview)</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52618" y="1588246"/>
            <a:ext cx="4385646" cy="4227763"/>
          </a:xfrm>
          <a:prstGeom prst="rect">
            <a:avLst/>
          </a:prstGeom>
        </p:spPr>
      </p:pic>
    </p:spTree>
    <p:extLst>
      <p:ext uri="{BB962C8B-B14F-4D97-AF65-F5344CB8AC3E}">
        <p14:creationId xmlns:p14="http://schemas.microsoft.com/office/powerpoint/2010/main" val="2559865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11462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14323"/>
          <a:stretch/>
        </p:blipFill>
        <p:spPr>
          <a:xfrm>
            <a:off x="0" y="-103272"/>
            <a:ext cx="12192000" cy="6961272"/>
          </a:xfrm>
          <a:prstGeom prst="rect">
            <a:avLst/>
          </a:prstGeom>
        </p:spPr>
      </p:pic>
      <p:sp>
        <p:nvSpPr>
          <p:cNvPr id="3" name="TextBox 2"/>
          <p:cNvSpPr txBox="1"/>
          <p:nvPr/>
        </p:nvSpPr>
        <p:spPr>
          <a:xfrm>
            <a:off x="0" y="4366222"/>
            <a:ext cx="12192000" cy="1938992"/>
          </a:xfrm>
          <a:prstGeom prst="rect">
            <a:avLst/>
          </a:prstGeom>
          <a:solidFill>
            <a:schemeClr val="tx1">
              <a:lumMod val="65000"/>
              <a:lumOff val="35000"/>
              <a:alpha val="43000"/>
            </a:schemeClr>
          </a:solidFill>
        </p:spPr>
        <p:txBody>
          <a:bodyPr wrap="square" rtlCol="0">
            <a:spAutoFit/>
          </a:bodyPr>
          <a:lstStyle/>
          <a:p>
            <a:pPr algn="ctr"/>
            <a:r>
              <a:rPr lang="de-DE" sz="6000" b="1" i="1" dirty="0">
                <a:solidFill>
                  <a:schemeClr val="bg1"/>
                </a:solidFill>
              </a:rPr>
              <a:t>Demo </a:t>
            </a:r>
          </a:p>
          <a:p>
            <a:pPr algn="ctr"/>
            <a:r>
              <a:rPr lang="de-DE" sz="6000" b="1" i="1" dirty="0">
                <a:solidFill>
                  <a:schemeClr val="bg1"/>
                </a:solidFill>
              </a:rPr>
              <a:t>Time</a:t>
            </a:r>
          </a:p>
        </p:txBody>
      </p:sp>
    </p:spTree>
    <p:extLst>
      <p:ext uri="{BB962C8B-B14F-4D97-AF65-F5344CB8AC3E}">
        <p14:creationId xmlns:p14="http://schemas.microsoft.com/office/powerpoint/2010/main" val="35597397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rotWithShape="1">
          <a:blip r:embed="rId2"/>
          <a:srcRect t="180"/>
          <a:stretch/>
        </p:blipFill>
        <p:spPr>
          <a:xfrm>
            <a:off x="1610406" y="10886"/>
            <a:ext cx="8748680" cy="6095999"/>
          </a:xfrm>
          <a:prstGeom prst="rect">
            <a:avLst/>
          </a:prstGeom>
        </p:spPr>
      </p:pic>
    </p:spTree>
    <p:extLst>
      <p:ext uri="{BB962C8B-B14F-4D97-AF65-F5344CB8AC3E}">
        <p14:creationId xmlns:p14="http://schemas.microsoft.com/office/powerpoint/2010/main" val="36549598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Database - </a:t>
            </a:r>
            <a:r>
              <a:rPr lang="en-US" dirty="0" err="1"/>
              <a:t>Preise</a:t>
            </a:r>
            <a:r>
              <a:rPr lang="en-US" dirty="0"/>
              <a:t> &amp; SLAs</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9673886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SQL Database - </a:t>
            </a:r>
            <a:r>
              <a:rPr lang="en-US" dirty="0" err="1"/>
              <a:t>Preise</a:t>
            </a:r>
            <a:endParaRPr lang="de-DE" dirty="0"/>
          </a:p>
        </p:txBody>
      </p:sp>
      <p:sp>
        <p:nvSpPr>
          <p:cNvPr id="3" name="Content Placeholder 2"/>
          <p:cNvSpPr>
            <a:spLocks noGrp="1"/>
          </p:cNvSpPr>
          <p:nvPr>
            <p:ph idx="1"/>
          </p:nvPr>
        </p:nvSpPr>
        <p:spPr>
          <a:xfrm>
            <a:off x="838200" y="1825625"/>
            <a:ext cx="5508171" cy="3990384"/>
          </a:xfrm>
        </p:spPr>
        <p:txBody>
          <a:bodyPr/>
          <a:lstStyle/>
          <a:p>
            <a:r>
              <a:rPr lang="en-US" dirty="0"/>
              <a:t>Basic, Standard &amp; Premium Modell</a:t>
            </a:r>
          </a:p>
          <a:p>
            <a:r>
              <a:rPr lang="en-US" dirty="0"/>
              <a:t>Geo-Replication </a:t>
            </a:r>
            <a:r>
              <a:rPr lang="en-US" dirty="0" err="1"/>
              <a:t>möglich</a:t>
            </a:r>
            <a:endParaRPr lang="en-US" dirty="0"/>
          </a:p>
          <a:p>
            <a:r>
              <a:rPr lang="en-US" dirty="0"/>
              <a:t>Support </a:t>
            </a:r>
            <a:r>
              <a:rPr lang="en-US" dirty="0" err="1"/>
              <a:t>Pläne</a:t>
            </a:r>
            <a:r>
              <a:rPr lang="en-US" dirty="0"/>
              <a:t> ab 25€ / </a:t>
            </a:r>
            <a:r>
              <a:rPr lang="en-US" dirty="0" err="1"/>
              <a:t>Monat</a:t>
            </a:r>
            <a:r>
              <a:rPr lang="en-US" dirty="0"/>
              <a:t> </a:t>
            </a:r>
            <a:r>
              <a:rPr lang="en-US" dirty="0" err="1"/>
              <a:t>verfügbar</a:t>
            </a:r>
            <a:endParaRPr lang="en-US" dirty="0"/>
          </a:p>
          <a:p>
            <a:r>
              <a:rPr lang="en-US" dirty="0" err="1"/>
              <a:t>Garantierte</a:t>
            </a:r>
            <a:r>
              <a:rPr lang="en-US" dirty="0"/>
              <a:t> </a:t>
            </a:r>
            <a:r>
              <a:rPr lang="en-US" dirty="0" err="1"/>
              <a:t>Verfügbarkeit</a:t>
            </a:r>
            <a:r>
              <a:rPr lang="en-US" dirty="0"/>
              <a:t> von 99,99%</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1589" y="556962"/>
            <a:ext cx="5034091" cy="5288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02302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a:t>SQL Data Warehouse – </a:t>
            </a:r>
            <a:r>
              <a:rPr lang="en-US" sz="5400" dirty="0" err="1"/>
              <a:t>Preise</a:t>
            </a:r>
            <a:r>
              <a:rPr lang="en-US" sz="5400" dirty="0"/>
              <a:t> &amp; SLAs</a:t>
            </a:r>
            <a:endParaRPr lang="de-DE" sz="5400"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19505070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SQL Data Warehouse - </a:t>
            </a:r>
            <a:r>
              <a:rPr lang="en-US" dirty="0" err="1"/>
              <a:t>Preise</a:t>
            </a:r>
            <a:endParaRPr lang="de-DE" dirty="0"/>
          </a:p>
        </p:txBody>
      </p:sp>
      <p:sp>
        <p:nvSpPr>
          <p:cNvPr id="5" name="Content Placeholder 4"/>
          <p:cNvSpPr>
            <a:spLocks noGrp="1"/>
          </p:cNvSpPr>
          <p:nvPr>
            <p:ph idx="1"/>
          </p:nvPr>
        </p:nvSpPr>
        <p:spPr>
          <a:xfrm>
            <a:off x="838200" y="1825625"/>
            <a:ext cx="4572000" cy="3990384"/>
          </a:xfrm>
        </p:spPr>
        <p:txBody>
          <a:bodyPr/>
          <a:lstStyle/>
          <a:p>
            <a:r>
              <a:rPr lang="en-US" dirty="0"/>
              <a:t>Compute &amp; Storage </a:t>
            </a:r>
            <a:r>
              <a:rPr lang="en-US" dirty="0" err="1"/>
              <a:t>werden</a:t>
            </a:r>
            <a:r>
              <a:rPr lang="en-US" dirty="0"/>
              <a:t> separate </a:t>
            </a:r>
            <a:r>
              <a:rPr lang="en-US" dirty="0" err="1"/>
              <a:t>bezahlt</a:t>
            </a:r>
            <a:endParaRPr lang="en-US" dirty="0"/>
          </a:p>
          <a:p>
            <a:r>
              <a:rPr lang="en-US" dirty="0"/>
              <a:t>Compute </a:t>
            </a:r>
            <a:r>
              <a:rPr lang="en-US" dirty="0" err="1"/>
              <a:t>kann</a:t>
            </a:r>
            <a:r>
              <a:rPr lang="en-US" dirty="0"/>
              <a:t> man </a:t>
            </a:r>
            <a:r>
              <a:rPr lang="en-US" dirty="0" err="1"/>
              <a:t>pausieren</a:t>
            </a:r>
            <a:endParaRPr lang="en-US" dirty="0"/>
          </a:p>
          <a:p>
            <a:r>
              <a:rPr lang="en-US" dirty="0"/>
              <a:t>Storage </a:t>
            </a:r>
            <a:r>
              <a:rPr lang="en-US" dirty="0" err="1"/>
              <a:t>Kosten</a:t>
            </a:r>
            <a:r>
              <a:rPr lang="en-US" dirty="0"/>
              <a:t> </a:t>
            </a:r>
            <a:r>
              <a:rPr lang="en-US" dirty="0" err="1"/>
              <a:t>basieren</a:t>
            </a:r>
            <a:r>
              <a:rPr lang="en-US" dirty="0"/>
              <a:t> auf Standard RA-GRS Page Blob </a:t>
            </a:r>
            <a:r>
              <a:rPr lang="en-US" dirty="0" err="1"/>
              <a:t>Preise</a:t>
            </a:r>
            <a:endParaRPr lang="en-US" dirty="0"/>
          </a:p>
          <a:p>
            <a:r>
              <a:rPr lang="en-US" dirty="0" err="1"/>
              <a:t>Zur</a:t>
            </a:r>
            <a:r>
              <a:rPr lang="en-US" dirty="0"/>
              <a:t> </a:t>
            </a:r>
            <a:r>
              <a:rPr lang="en-US" dirty="0" err="1"/>
              <a:t>Zeit</a:t>
            </a:r>
            <a:r>
              <a:rPr lang="en-US" dirty="0"/>
              <a:t> </a:t>
            </a:r>
            <a:r>
              <a:rPr lang="en-US" dirty="0" err="1"/>
              <a:t>noch</a:t>
            </a:r>
            <a:r>
              <a:rPr lang="en-US" dirty="0"/>
              <a:t> </a:t>
            </a:r>
            <a:r>
              <a:rPr lang="en-US" dirty="0" err="1"/>
              <a:t>kein</a:t>
            </a:r>
            <a:r>
              <a:rPr lang="en-US" dirty="0"/>
              <a:t> SLA</a:t>
            </a:r>
            <a:endParaRPr lang="de-DE" dirty="0"/>
          </a:p>
        </p:txBody>
      </p:sp>
      <p:pic>
        <p:nvPicPr>
          <p:cNvPr id="6" name="Picture 5"/>
          <p:cNvPicPr>
            <a:picLocks noChangeAspect="1"/>
          </p:cNvPicPr>
          <p:nvPr/>
        </p:nvPicPr>
        <p:blipFill>
          <a:blip r:embed="rId2"/>
          <a:stretch>
            <a:fillRect/>
          </a:stretch>
        </p:blipFill>
        <p:spPr>
          <a:xfrm>
            <a:off x="5920866" y="1544342"/>
            <a:ext cx="5541218" cy="4271667"/>
          </a:xfrm>
          <a:prstGeom prst="rect">
            <a:avLst/>
          </a:prstGeom>
        </p:spPr>
      </p:pic>
    </p:spTree>
    <p:extLst>
      <p:ext uri="{BB962C8B-B14F-4D97-AF65-F5344CB8AC3E}">
        <p14:creationId xmlns:p14="http://schemas.microsoft.com/office/powerpoint/2010/main" val="26595812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a:t>Zusammenfassung</a:t>
            </a:r>
            <a:endParaRPr lang="de-DE" dirty="0"/>
          </a:p>
        </p:txBody>
      </p:sp>
      <p:sp>
        <p:nvSpPr>
          <p:cNvPr id="5" name="Text Placeholder 4"/>
          <p:cNvSpPr>
            <a:spLocks noGrp="1"/>
          </p:cNvSpPr>
          <p:nvPr>
            <p:ph type="body" idx="1"/>
          </p:nvPr>
        </p:nvSpPr>
        <p:spPr/>
        <p:txBody>
          <a:bodyPr/>
          <a:lstStyle/>
          <a:p>
            <a:endParaRPr lang="de-DE"/>
          </a:p>
        </p:txBody>
      </p:sp>
    </p:spTree>
    <p:extLst>
      <p:ext uri="{BB962C8B-B14F-4D97-AF65-F5344CB8AC3E}">
        <p14:creationId xmlns:p14="http://schemas.microsoft.com/office/powerpoint/2010/main" val="129409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de-DE" dirty="0"/>
              <a:t>Zusammenfassung</a:t>
            </a:r>
          </a:p>
        </p:txBody>
      </p:sp>
      <p:sp>
        <p:nvSpPr>
          <p:cNvPr id="5" name="Content Placeholder 4"/>
          <p:cNvSpPr>
            <a:spLocks noGrp="1"/>
          </p:cNvSpPr>
          <p:nvPr>
            <p:ph idx="1"/>
          </p:nvPr>
        </p:nvSpPr>
        <p:spPr/>
        <p:txBody>
          <a:bodyPr>
            <a:normAutofit fontScale="92500" lnSpcReduction="20000"/>
          </a:bodyPr>
          <a:lstStyle/>
          <a:p>
            <a:r>
              <a:rPr lang="de-DE" dirty="0"/>
              <a:t>Microsoft mit SQL Database &amp; SQL Data Warehouse zwei gute Angebote für Datenbank als Service</a:t>
            </a:r>
          </a:p>
          <a:p>
            <a:r>
              <a:rPr lang="de-DE" dirty="0"/>
              <a:t>Up &amp; Running innerhalb von Minuten</a:t>
            </a:r>
          </a:p>
          <a:p>
            <a:r>
              <a:rPr lang="de-DE" dirty="0"/>
              <a:t>Skalierbarkeit bis in den Bereich von TB bereits möglich</a:t>
            </a:r>
          </a:p>
          <a:p>
            <a:r>
              <a:rPr lang="de-DE" dirty="0"/>
              <a:t>SMP &amp; MPP funktionieren ein bisschen anders</a:t>
            </a:r>
          </a:p>
          <a:p>
            <a:r>
              <a:rPr lang="de-DE" dirty="0"/>
              <a:t>Support für Data Tools und Management Studio wird weiter ausgebaut</a:t>
            </a:r>
          </a:p>
          <a:p>
            <a:r>
              <a:rPr lang="de-DE" dirty="0"/>
              <a:t>Integration in andere Azure Services möglich (Data Factory, Power BI, Azure ML)</a:t>
            </a:r>
          </a:p>
          <a:p>
            <a:r>
              <a:rPr lang="de-DE" dirty="0"/>
              <a:t>Preis-Leistungs-Verhältnis ist unschlagbar</a:t>
            </a:r>
          </a:p>
        </p:txBody>
      </p:sp>
    </p:spTree>
    <p:extLst>
      <p:ext uri="{BB962C8B-B14F-4D97-AF65-F5344CB8AC3E}">
        <p14:creationId xmlns:p14="http://schemas.microsoft.com/office/powerpoint/2010/main" val="972308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lang="en-US" sz="4100" b="1" kern="0" dirty="0">
                <a:solidFill>
                  <a:srgbClr val="4BA8DF"/>
                </a:solidFill>
                <a:latin typeface="Source Sans Pro Semibold"/>
                <a:ea typeface="Source Sans Pro Semibold"/>
                <a:cs typeface="Source Sans Pro Semibold"/>
                <a:sym typeface="Source Sans Pro Semibold"/>
              </a:rPr>
              <a:t>team</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chemeClr val="bg1"/>
              </a:solidFill>
              <a:latin typeface="Helvetica Light"/>
              <a:sym typeface="Helvetica Light"/>
            </a:endParaRPr>
          </a:p>
        </p:txBody>
      </p:sp>
      <p:sp>
        <p:nvSpPr>
          <p:cNvPr id="822" name="Shape 822"/>
          <p:cNvSpPr>
            <a:spLocks noGrp="1"/>
          </p:cNvSpPr>
          <p:nvPr>
            <p:ph type="sldNum" sz="quarter" idx="2"/>
          </p:nvPr>
        </p:nvSpPr>
        <p:spPr>
          <a:xfrm>
            <a:off x="11904524" y="6442631"/>
            <a:ext cx="118622" cy="276999"/>
          </a:xfrm>
          <a:prstGeom prst="rect">
            <a:avLst/>
          </a:prstGeom>
          <a:extLst>
            <a:ext uri="{C572A759-6A51-4108-AA02-DFA0A04FC94B}">
              <ma14:wrappingTextBoxFlag xmlns:ma14="http://schemas.microsoft.com/office/mac/drawingml/2011/main" xmlns=""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7</a:t>
            </a:fld>
            <a:endParaRPr kern="0">
              <a:solidFill>
                <a:schemeClr val="bg1"/>
              </a:solidFill>
            </a:endParaRPr>
          </a:p>
        </p:txBody>
      </p:sp>
      <p:sp>
        <p:nvSpPr>
          <p:cNvPr id="71" name="Shape 1166"/>
          <p:cNvSpPr/>
          <p:nvPr/>
        </p:nvSpPr>
        <p:spPr>
          <a:xfrm>
            <a:off x="7829883" y="6497137"/>
            <a:ext cx="3589862" cy="169277"/>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pic>
        <p:nvPicPr>
          <p:cNvPr id="2" name="Picture 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891071" y="4826720"/>
            <a:ext cx="1625600" cy="1625600"/>
          </a:xfrm>
          <a:prstGeom prst="ellipse">
            <a:avLst/>
          </a:prstGeom>
          <a:ln w="63500" cap="rnd">
            <a:noFill/>
          </a:ln>
          <a:effectLst/>
        </p:spPr>
      </p:pic>
      <p:pic>
        <p:nvPicPr>
          <p:cNvPr id="50" name="Picture 49"/>
          <p:cNvPicPr>
            <a:picLocks noChangeAspect="1"/>
          </p:cNvPicPr>
          <p:nvPr/>
        </p:nvPicPr>
        <p:blipFill>
          <a:blip r:embed="rId3"/>
          <a:stretch>
            <a:fillRect/>
          </a:stretch>
        </p:blipFill>
        <p:spPr>
          <a:xfrm>
            <a:off x="7065738" y="5024169"/>
            <a:ext cx="1851994" cy="1400868"/>
          </a:xfrm>
          <a:prstGeom prst="ellipse">
            <a:avLst/>
          </a:prstGeom>
          <a:ln>
            <a:noFill/>
          </a:ln>
          <a:effectLst>
            <a:softEdge rad="112500"/>
          </a:effectLst>
        </p:spPr>
      </p:pic>
      <p:pic>
        <p:nvPicPr>
          <p:cNvPr id="51" name="Picture 50"/>
          <p:cNvPicPr>
            <a:picLocks noChangeAspect="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b="31992"/>
          <a:stretch/>
        </p:blipFill>
        <p:spPr>
          <a:xfrm>
            <a:off x="2618247" y="1299497"/>
            <a:ext cx="1373248" cy="1400868"/>
          </a:xfrm>
          <a:prstGeom prst="ellipse">
            <a:avLst/>
          </a:prstGeom>
          <a:ln w="63500" cap="rnd">
            <a:noFill/>
          </a:ln>
          <a:effectLst/>
        </p:spPr>
      </p:pic>
      <p:pic>
        <p:nvPicPr>
          <p:cNvPr id="3" name="Picture 2"/>
          <p:cNvPicPr>
            <a:picLocks noChangeAspect="1"/>
          </p:cNvPicPr>
          <p:nvPr/>
        </p:nvPicPr>
        <p:blipFill>
          <a:blip r:embed="rId5">
            <a:clrChange>
              <a:clrFrom>
                <a:srgbClr val="DAD9D5"/>
              </a:clrFrom>
              <a:clrTo>
                <a:srgbClr val="DAD9D5">
                  <a:alpha val="0"/>
                </a:srgbClr>
              </a:clrTo>
            </a:clrChange>
            <a:extLst>
              <a:ext uri="{28A0092B-C50C-407E-A947-70E740481C1C}">
                <a14:useLocalDpi xmlns:a14="http://schemas.microsoft.com/office/drawing/2010/main" val="0"/>
              </a:ext>
            </a:extLst>
          </a:blip>
          <a:stretch>
            <a:fillRect/>
          </a:stretch>
        </p:blipFill>
        <p:spPr>
          <a:xfrm>
            <a:off x="4758916" y="1095655"/>
            <a:ext cx="1625600" cy="1625600"/>
          </a:xfrm>
          <a:prstGeom prst="ellipse">
            <a:avLst/>
          </a:prstGeom>
          <a:ln w="63500" cap="rnd">
            <a:noFill/>
          </a:ln>
          <a:effectLst/>
        </p:spPr>
      </p:pic>
      <p:pic>
        <p:nvPicPr>
          <p:cNvPr id="52" name="Picture Placeholder 8"/>
          <p:cNvPicPr>
            <a:picLocks noChangeAspect="1"/>
          </p:cNvPicPr>
          <p:nvPr/>
        </p:nvPicPr>
        <p:blipFill>
          <a:blip r:embed="rId6" cstate="print">
            <a:extLst>
              <a:ext uri="{28A0092B-C50C-407E-A947-70E740481C1C}">
                <a14:useLocalDpi xmlns:a14="http://schemas.microsoft.com/office/drawing/2010/main" val="0"/>
              </a:ext>
            </a:extLst>
          </a:blip>
          <a:srcRect t="342" b="342"/>
          <a:stretch>
            <a:fillRect/>
          </a:stretch>
        </p:blipFill>
        <p:spPr>
          <a:xfrm>
            <a:off x="9466800" y="4883523"/>
            <a:ext cx="1474788" cy="1481138"/>
          </a:xfrm>
          <a:prstGeom prst="ellipse">
            <a:avLst/>
          </a:prstGeom>
          <a:ln>
            <a:solidFill>
              <a:srgbClr val="B7CC24"/>
            </a:solidFill>
          </a:ln>
          <a:effectLst>
            <a:softEdge rad="112500"/>
          </a:effectLst>
        </p:spPr>
      </p:pic>
      <p:pic>
        <p:nvPicPr>
          <p:cNvPr id="53" name="Picture 5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1989" y="5077345"/>
            <a:ext cx="1427133" cy="1510383"/>
          </a:xfrm>
          <a:prstGeom prst="ellipse">
            <a:avLst/>
          </a:prstGeom>
          <a:ln>
            <a:noFill/>
          </a:ln>
          <a:effectLst>
            <a:softEdge rad="112500"/>
          </a:effectLst>
        </p:spPr>
      </p:pic>
      <p:pic>
        <p:nvPicPr>
          <p:cNvPr id="64" name="Picture 63"/>
          <p:cNvPicPr>
            <a:picLocks noChangeAspect="1"/>
          </p:cNvPicPr>
          <p:nvPr/>
        </p:nvPicPr>
        <p:blipFill rotWithShape="1">
          <a:blip r:embed="rId8" cstate="print">
            <a:extLst>
              <a:ext uri="{28A0092B-C50C-407E-A947-70E740481C1C}">
                <a14:useLocalDpi xmlns:a14="http://schemas.microsoft.com/office/drawing/2010/main" val="0"/>
              </a:ext>
            </a:extLst>
          </a:blip>
          <a:srcRect l="7014" r="24947"/>
          <a:stretch/>
        </p:blipFill>
        <p:spPr>
          <a:xfrm>
            <a:off x="8058998" y="3105221"/>
            <a:ext cx="1343891" cy="1481400"/>
          </a:xfrm>
          <a:prstGeom prst="ellipse">
            <a:avLst/>
          </a:prstGeom>
          <a:ln>
            <a:noFill/>
          </a:ln>
          <a:effectLst>
            <a:softEdge rad="112500"/>
          </a:effectLst>
        </p:spPr>
      </p:pic>
      <p:pic>
        <p:nvPicPr>
          <p:cNvPr id="5" name="Picture 4"/>
          <p:cNvPicPr>
            <a:picLocks noChangeAspect="1"/>
          </p:cNvPicPr>
          <p:nvPr/>
        </p:nvPicPr>
        <p:blipFill>
          <a:blip r:embed="rId9">
            <a:clrChange>
              <a:clrFrom>
                <a:srgbClr val="CFCDF2"/>
              </a:clrFrom>
              <a:clrTo>
                <a:srgbClr val="CFCDF2">
                  <a:alpha val="0"/>
                </a:srgbClr>
              </a:clrTo>
            </a:clrChange>
            <a:extLst>
              <a:ext uri="{28A0092B-C50C-407E-A947-70E740481C1C}">
                <a14:useLocalDpi xmlns:a14="http://schemas.microsoft.com/office/drawing/2010/main" val="0"/>
              </a:ext>
            </a:extLst>
          </a:blip>
          <a:stretch>
            <a:fillRect/>
          </a:stretch>
        </p:blipFill>
        <p:spPr>
          <a:xfrm>
            <a:off x="705428" y="1432848"/>
            <a:ext cx="1219200" cy="1219200"/>
          </a:xfrm>
          <a:prstGeom prst="ellipse">
            <a:avLst/>
          </a:prstGeom>
          <a:ln w="63500" cap="rnd">
            <a:noFill/>
          </a:ln>
          <a:effectLst/>
        </p:spPr>
      </p:pic>
      <p:pic>
        <p:nvPicPr>
          <p:cNvPr id="6" name="Picture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02039" y="3007125"/>
            <a:ext cx="1677591" cy="1677591"/>
          </a:xfrm>
          <a:prstGeom prst="ellipse">
            <a:avLst/>
          </a:prstGeom>
          <a:ln>
            <a:noFill/>
          </a:ln>
          <a:effectLst>
            <a:softEdge rad="112500"/>
          </a:effectLst>
        </p:spPr>
      </p:pic>
      <p:pic>
        <p:nvPicPr>
          <p:cNvPr id="65" name="Picture Placeholder 5"/>
          <p:cNvPicPr>
            <a:picLocks noChangeAspect="1"/>
          </p:cNvPicPr>
          <p:nvPr/>
        </p:nvPicPr>
        <p:blipFill>
          <a:blip r:embed="rId11">
            <a:extLst>
              <a:ext uri="{28A0092B-C50C-407E-A947-70E740481C1C}">
                <a14:useLocalDpi xmlns:a14="http://schemas.microsoft.com/office/drawing/2010/main" val="0"/>
              </a:ext>
            </a:extLst>
          </a:blip>
          <a:srcRect l="214" r="214"/>
          <a:stretch>
            <a:fillRect/>
          </a:stretch>
        </p:blipFill>
        <p:spPr>
          <a:xfrm>
            <a:off x="2746510" y="5056709"/>
            <a:ext cx="1474788" cy="1481138"/>
          </a:xfrm>
          <a:prstGeom prst="ellipse">
            <a:avLst/>
          </a:prstGeom>
          <a:ln>
            <a:noFill/>
          </a:ln>
          <a:effectLst>
            <a:softEdge rad="112500"/>
          </a:effectLst>
        </p:spPr>
      </p:pic>
      <p:pic>
        <p:nvPicPr>
          <p:cNvPr id="7" name="Picture 6"/>
          <p:cNvPicPr>
            <a:picLocks noChangeAspect="1"/>
          </p:cNvPicPr>
          <p:nvPr/>
        </p:nvPicPr>
        <p:blipFill rotWithShape="1">
          <a:blip r:embed="rId12">
            <a:extLst>
              <a:ext uri="{28A0092B-C50C-407E-A947-70E740481C1C}">
                <a14:useLocalDpi xmlns:a14="http://schemas.microsoft.com/office/drawing/2010/main" val="0"/>
              </a:ext>
            </a:extLst>
          </a:blip>
          <a:srcRect t="52784" r="49840"/>
          <a:stretch/>
        </p:blipFill>
        <p:spPr>
          <a:xfrm>
            <a:off x="461258" y="3007125"/>
            <a:ext cx="1707540" cy="1607318"/>
          </a:xfrm>
          <a:prstGeom prst="ellipse">
            <a:avLst/>
          </a:prstGeom>
          <a:ln>
            <a:noFill/>
          </a:ln>
          <a:effectLst>
            <a:softEdge rad="112500"/>
          </a:effectLst>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387441" y="1259363"/>
            <a:ext cx="1481138" cy="1481138"/>
          </a:xfrm>
          <a:prstGeom prst="ellipse">
            <a:avLst/>
          </a:prstGeom>
          <a:ln>
            <a:noFill/>
          </a:ln>
          <a:effectLst>
            <a:softEdge rad="112500"/>
          </a:effectLst>
        </p:spPr>
      </p:pic>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916147" y="3033121"/>
            <a:ext cx="1625600" cy="1625600"/>
          </a:xfrm>
          <a:prstGeom prst="ellipse">
            <a:avLst/>
          </a:prstGeom>
          <a:ln>
            <a:noFill/>
          </a:ln>
          <a:effectLst>
            <a:softEdge rad="112500"/>
          </a:effectLst>
        </p:spPr>
      </p:pic>
      <p:pic>
        <p:nvPicPr>
          <p:cNvPr id="11" name="Picture 10"/>
          <p:cNvPicPr>
            <a:picLocks noChangeAspect="1"/>
          </p:cNvPicPr>
          <p:nvPr/>
        </p:nvPicPr>
        <p:blipFill rotWithShape="1">
          <a:blip r:embed="rId15">
            <a:extLst>
              <a:ext uri="{28A0092B-C50C-407E-A947-70E740481C1C}">
                <a14:useLocalDpi xmlns:a14="http://schemas.microsoft.com/office/drawing/2010/main" val="0"/>
              </a:ext>
            </a:extLst>
          </a:blip>
          <a:srcRect l="71264" t="8213" r="16255" b="45932"/>
          <a:stretch/>
        </p:blipFill>
        <p:spPr>
          <a:xfrm>
            <a:off x="7144977" y="1213558"/>
            <a:ext cx="1369812" cy="1572747"/>
          </a:xfrm>
          <a:prstGeom prst="ellipse">
            <a:avLst/>
          </a:prstGeom>
          <a:ln>
            <a:noFill/>
          </a:ln>
          <a:effectLst>
            <a:softEdge rad="112500"/>
          </a:effectLst>
        </p:spPr>
      </p:pic>
      <p:pic>
        <p:nvPicPr>
          <p:cNvPr id="1026" name="Picture 4" descr="image002"/>
          <p:cNvPicPr>
            <a:picLocks noChangeAspect="1" noChangeArrowheads="1"/>
          </p:cNvPicPr>
          <p:nvPr/>
        </p:nvPicPr>
        <p:blipFill rotWithShape="1">
          <a:blip r:embed="rId16">
            <a:extLst>
              <a:ext uri="{28A0092B-C50C-407E-A947-70E740481C1C}">
                <a14:useLocalDpi xmlns:a14="http://schemas.microsoft.com/office/drawing/2010/main" val="0"/>
              </a:ext>
            </a:extLst>
          </a:blip>
          <a:srcRect l="55160" t="29170" r="36089" b="29844"/>
          <a:stretch/>
        </p:blipFill>
        <p:spPr bwMode="auto">
          <a:xfrm>
            <a:off x="2618247" y="2952371"/>
            <a:ext cx="1147275" cy="17871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17" cstate="print">
            <a:extLst>
              <a:ext uri="{28A0092B-C50C-407E-A947-70E740481C1C}">
                <a14:useLocalDpi xmlns:a14="http://schemas.microsoft.com/office/drawing/2010/main" val="0"/>
              </a:ext>
            </a:extLst>
          </a:blip>
          <a:srcRect l="39887" t="26465" r="44886" b="40201"/>
          <a:stretch/>
        </p:blipFill>
        <p:spPr>
          <a:xfrm>
            <a:off x="4117677" y="2831665"/>
            <a:ext cx="1620226" cy="1995055"/>
          </a:xfrm>
          <a:prstGeom prst="ellipse">
            <a:avLst/>
          </a:prstGeom>
          <a:ln>
            <a:noFill/>
          </a:ln>
          <a:effectLst>
            <a:softEdge rad="112500"/>
          </a:effectLst>
        </p:spPr>
      </p:pic>
      <p:pic>
        <p:nvPicPr>
          <p:cNvPr id="26" name="Picture 25"/>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156881" y="266050"/>
            <a:ext cx="1448488" cy="674247"/>
          </a:xfrm>
          <a:prstGeom prst="rect">
            <a:avLst/>
          </a:prstGeom>
        </p:spPr>
      </p:pic>
    </p:spTree>
    <p:extLst>
      <p:ext uri="{BB962C8B-B14F-4D97-AF65-F5344CB8AC3E}">
        <p14:creationId xmlns:p14="http://schemas.microsoft.com/office/powerpoint/2010/main" val="3028698097"/>
      </p:ext>
    </p:extLst>
  </p:cSld>
  <p:clrMapOvr>
    <a:masterClrMapping/>
  </p:clrMapOvr>
  <p:transition spd="med" advTm="6276"/>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dirty="0">
                <a:solidFill>
                  <a:srgbClr val="9AAC46"/>
                </a:solidFill>
                <a:latin typeface="Open Sans" panose="020B0606030504020204" pitchFamily="34" charset="0"/>
                <a:ea typeface="Open Sans" panose="020B0606030504020204" pitchFamily="34" charset="0"/>
                <a:cs typeface="Open Sans" panose="020B0606030504020204" pitchFamily="34" charset="0"/>
              </a:rPr>
              <a:t>SQL Database</a:t>
            </a:r>
          </a:p>
        </p:txBody>
      </p:sp>
      <p:sp>
        <p:nvSpPr>
          <p:cNvPr id="3" name="Inhaltsplatzhalter 2"/>
          <p:cNvSpPr>
            <a:spLocks noGrp="1"/>
          </p:cNvSpPr>
          <p:nvPr>
            <p:ph idx="1"/>
          </p:nvPr>
        </p:nvSpPr>
        <p:spPr>
          <a:xfrm>
            <a:off x="838200" y="1825625"/>
            <a:ext cx="7160046" cy="3990384"/>
          </a:xfrm>
        </p:spPr>
        <p:txBody>
          <a:bodyPr>
            <a:normAutofit lnSpcReduction="10000"/>
          </a:bodyPr>
          <a:lstStyle/>
          <a:p>
            <a:r>
              <a:rPr lang="de-DE" dirty="0">
                <a:latin typeface="Open Sans" panose="020B0606030504020204" pitchFamily="34" charset="0"/>
                <a:ea typeface="Open Sans" panose="020B0606030504020204" pitchFamily="34" charset="0"/>
                <a:cs typeface="Open Sans" panose="020B0606030504020204" pitchFamily="34" charset="0"/>
              </a:rPr>
              <a:t>Geringe Administration</a:t>
            </a:r>
          </a:p>
          <a:p>
            <a:r>
              <a:rPr lang="de-DE" dirty="0">
                <a:latin typeface="Open Sans" panose="020B0606030504020204" pitchFamily="34" charset="0"/>
                <a:ea typeface="Open Sans" panose="020B0606030504020204" pitchFamily="34" charset="0"/>
                <a:cs typeface="Open Sans" panose="020B0606030504020204" pitchFamily="34" charset="0"/>
              </a:rPr>
              <a:t>Sehr schnelle Bereitstellung</a:t>
            </a:r>
          </a:p>
          <a:p>
            <a:r>
              <a:rPr lang="de-DE" dirty="0">
                <a:latin typeface="Open Sans" panose="020B0606030504020204" pitchFamily="34" charset="0"/>
                <a:ea typeface="Open Sans" panose="020B0606030504020204" pitchFamily="34" charset="0"/>
                <a:cs typeface="Open Sans" panose="020B0606030504020204" pitchFamily="34" charset="0"/>
              </a:rPr>
              <a:t>Transparente/Nutzungsabhängige Kosten</a:t>
            </a:r>
          </a:p>
          <a:p>
            <a:r>
              <a:rPr lang="de-DE" dirty="0">
                <a:latin typeface="Open Sans" panose="020B0606030504020204" pitchFamily="34" charset="0"/>
                <a:ea typeface="Open Sans" panose="020B0606030504020204" pitchFamily="34" charset="0"/>
                <a:cs typeface="Open Sans" panose="020B0606030504020204" pitchFamily="34" charset="0"/>
              </a:rPr>
              <a:t>Bestehende und neue Werkzeuge</a:t>
            </a:r>
          </a:p>
          <a:p>
            <a:r>
              <a:rPr lang="de-DE" dirty="0">
                <a:latin typeface="Open Sans" panose="020B0606030504020204" pitchFamily="34" charset="0"/>
                <a:ea typeface="Open Sans" panose="020B0606030504020204" pitchFamily="34" charset="0"/>
                <a:cs typeface="Open Sans" panose="020B0606030504020204" pitchFamily="34" charset="0"/>
              </a:rPr>
              <a:t>Ideal für</a:t>
            </a:r>
          </a:p>
          <a:p>
            <a:pPr lvl="1"/>
            <a:r>
              <a:rPr lang="de-DE" dirty="0">
                <a:latin typeface="Open Sans" panose="020B0606030504020204" pitchFamily="34" charset="0"/>
                <a:ea typeface="Open Sans" panose="020B0606030504020204" pitchFamily="34" charset="0"/>
                <a:cs typeface="Open Sans" panose="020B0606030504020204" pitchFamily="34" charset="0"/>
              </a:rPr>
              <a:t>Entwicklung von Web Anwendungen</a:t>
            </a:r>
          </a:p>
          <a:p>
            <a:pPr lvl="1"/>
            <a:r>
              <a:rPr lang="de-DE" dirty="0">
                <a:latin typeface="Open Sans" panose="020B0606030504020204" pitchFamily="34" charset="0"/>
                <a:ea typeface="Open Sans" panose="020B0606030504020204" pitchFamily="34" charset="0"/>
                <a:cs typeface="Open Sans" panose="020B0606030504020204" pitchFamily="34" charset="0"/>
              </a:rPr>
              <a:t>Nutzung als Entwicklungs-/Testumgebung</a:t>
            </a:r>
          </a:p>
          <a:p>
            <a:pPr lvl="1"/>
            <a:r>
              <a:rPr lang="de-DE" dirty="0">
                <a:latin typeface="Open Sans" panose="020B0606030504020204" pitchFamily="34" charset="0"/>
                <a:ea typeface="Open Sans" panose="020B0606030504020204" pitchFamily="34" charset="0"/>
                <a:cs typeface="Open Sans" panose="020B0606030504020204" pitchFamily="34" charset="0"/>
              </a:rPr>
              <a:t>unvorhersehbare/stark schwankende Anforderungen</a:t>
            </a:r>
          </a:p>
          <a:p>
            <a:pPr lvl="1"/>
            <a:endParaRPr lang="de-DE" dirty="0">
              <a:latin typeface="Open Sans" panose="020B0606030504020204" pitchFamily="34" charset="0"/>
              <a:ea typeface="Open Sans" panose="020B0606030504020204" pitchFamily="34" charset="0"/>
              <a:cs typeface="Open Sans" panose="020B0606030504020204" pitchFamily="34" charset="0"/>
            </a:endParaRPr>
          </a:p>
          <a:p>
            <a:pPr lvl="1"/>
            <a:endParaRPr lang="de-DE" dirty="0">
              <a:latin typeface="Open Sans" panose="020B0606030504020204" pitchFamily="34" charset="0"/>
              <a:ea typeface="Open Sans" panose="020B0606030504020204" pitchFamily="34" charset="0"/>
              <a:cs typeface="Open Sans" panose="020B0606030504020204" pitchFamily="34" charset="0"/>
            </a:endParaRPr>
          </a:p>
          <a:p>
            <a:pPr lvl="1"/>
            <a:endParaRPr lang="de-DE" dirty="0">
              <a:latin typeface="Open Sans" panose="020B0606030504020204" pitchFamily="34" charset="0"/>
              <a:ea typeface="Open Sans" panose="020B0606030504020204" pitchFamily="34" charset="0"/>
              <a:cs typeface="Open Sans" panose="020B0606030504020204" pitchFamily="34" charset="0"/>
            </a:endParaRPr>
          </a:p>
          <a:p>
            <a:pPr lvl="1"/>
            <a:endParaRPr lang="de-DE" dirty="0">
              <a:latin typeface="Open Sans" panose="020B0606030504020204" pitchFamily="34" charset="0"/>
              <a:ea typeface="Open Sans" panose="020B0606030504020204" pitchFamily="34" charset="0"/>
              <a:cs typeface="Open Sans" panose="020B0606030504020204" pitchFamily="34" charset="0"/>
            </a:endParaRPr>
          </a:p>
          <a:p>
            <a:endParaRPr lang="de-DE" dirty="0">
              <a:latin typeface="Open Sans" panose="020B0606030504020204" pitchFamily="34" charset="0"/>
              <a:ea typeface="Open Sans" panose="020B0606030504020204" pitchFamily="34" charset="0"/>
              <a:cs typeface="Open Sans" panose="020B0606030504020204" pitchFamily="34" charset="0"/>
            </a:endParaRPr>
          </a:p>
          <a:p>
            <a:pPr marL="914400" lvl="2" indent="0">
              <a:buNone/>
            </a:pPr>
            <a:endParaRPr lang="de-DE" dirty="0">
              <a:latin typeface="Open Sans" panose="020B0606030504020204" pitchFamily="34" charset="0"/>
              <a:ea typeface="Open Sans" panose="020B0606030504020204" pitchFamily="34" charset="0"/>
              <a:cs typeface="Open Sans" panose="020B0606030504020204" pitchFamily="34" charset="0"/>
            </a:endParaRPr>
          </a:p>
        </p:txBody>
      </p:sp>
      <p:sp>
        <p:nvSpPr>
          <p:cNvPr id="4" name="Rectangle 5"/>
          <p:cNvSpPr/>
          <p:nvPr/>
        </p:nvSpPr>
        <p:spPr bwMode="auto">
          <a:xfrm>
            <a:off x="8164033" y="1690688"/>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Elastische</a:t>
            </a:r>
            <a:r>
              <a:rPr lang="en-US" sz="2400" dirty="0">
                <a:gradFill>
                  <a:gsLst>
                    <a:gs pos="0">
                      <a:srgbClr val="FFFFFF"/>
                    </a:gs>
                    <a:gs pos="100000">
                      <a:srgbClr val="FFFFFF"/>
                    </a:gs>
                  </a:gsLst>
                  <a:lin ang="5400000" scaled="0"/>
                </a:gradFill>
                <a:ea typeface="Segoe UI" pitchFamily="34" charset="0"/>
                <a:cs typeface="Segoe UI" pitchFamily="34" charset="0"/>
              </a:rPr>
              <a:t> </a:t>
            </a:r>
            <a:r>
              <a:rPr lang="en-US" sz="2400" dirty="0" err="1">
                <a:gradFill>
                  <a:gsLst>
                    <a:gs pos="0">
                      <a:srgbClr val="FFFFFF"/>
                    </a:gs>
                    <a:gs pos="100000">
                      <a:srgbClr val="FFFFFF"/>
                    </a:gs>
                  </a:gsLst>
                  <a:lin ang="5400000" scaled="0"/>
                </a:gradFill>
                <a:ea typeface="Segoe UI" pitchFamily="34" charset="0"/>
                <a:cs typeface="Segoe UI" pitchFamily="34" charset="0"/>
              </a:rPr>
              <a:t>Größen</a:t>
            </a:r>
            <a:r>
              <a:rPr lang="en-US" sz="2400" dirty="0">
                <a:gradFill>
                  <a:gsLst>
                    <a:gs pos="0">
                      <a:srgbClr val="FFFFFF"/>
                    </a:gs>
                    <a:gs pos="100000">
                      <a:srgbClr val="FFFFFF"/>
                    </a:gs>
                  </a:gsLst>
                  <a:lin ang="5400000" scaled="0"/>
                </a:gradFill>
                <a:ea typeface="Segoe UI" pitchFamily="34" charset="0"/>
                <a:cs typeface="Segoe UI" pitchFamily="34" charset="0"/>
              </a:rPr>
              <a:t> </a:t>
            </a: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&amp; </a:t>
            </a:r>
            <a:r>
              <a:rPr lang="en-US" sz="2400" dirty="0" err="1">
                <a:gradFill>
                  <a:gsLst>
                    <a:gs pos="0">
                      <a:srgbClr val="FFFFFF"/>
                    </a:gs>
                    <a:gs pos="100000">
                      <a:srgbClr val="FFFFFF"/>
                    </a:gs>
                  </a:gsLst>
                  <a:lin ang="5400000" scaled="0"/>
                </a:gradFill>
                <a:ea typeface="Segoe UI" pitchFamily="34" charset="0"/>
                <a:cs typeface="Segoe UI" pitchFamily="34" charset="0"/>
              </a:rPr>
              <a:t>Leistung</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6"/>
          <p:cNvSpPr/>
          <p:nvPr/>
        </p:nvSpPr>
        <p:spPr bwMode="auto">
          <a:xfrm>
            <a:off x="8164033" y="3024056"/>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Kontinuität</a:t>
            </a:r>
            <a:endParaRPr lang="en-US" sz="2400" dirty="0">
              <a:gradFill>
                <a:gsLst>
                  <a:gs pos="0">
                    <a:srgbClr val="FFFFFF"/>
                  </a:gs>
                  <a:gs pos="100000">
                    <a:srgbClr val="FFFFFF"/>
                  </a:gs>
                </a:gsLst>
                <a:lin ang="5400000" scaled="0"/>
              </a:gradFill>
              <a:ea typeface="Segoe UI" pitchFamily="34" charset="0"/>
              <a:cs typeface="Segoe UI" pitchFamily="34" charset="0"/>
            </a:endParaRPr>
          </a:p>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&amp; </a:t>
            </a:r>
            <a:r>
              <a:rPr lang="en-US" sz="2400" dirty="0" err="1">
                <a:gradFill>
                  <a:gsLst>
                    <a:gs pos="0">
                      <a:srgbClr val="FFFFFF"/>
                    </a:gs>
                    <a:gs pos="100000">
                      <a:srgbClr val="FFFFFF"/>
                    </a:gs>
                  </a:gsLst>
                  <a:lin ang="5400000" scaled="0"/>
                </a:gradFill>
                <a:ea typeface="Segoe UI" pitchFamily="34" charset="0"/>
                <a:cs typeface="Segoe UI" pitchFamily="34" charset="0"/>
              </a:rPr>
              <a:t>Datenschutz</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7"/>
          <p:cNvSpPr/>
          <p:nvPr/>
        </p:nvSpPr>
        <p:spPr bwMode="auto">
          <a:xfrm>
            <a:off x="8164033" y="4357424"/>
            <a:ext cx="3189767" cy="1073216"/>
          </a:xfrm>
          <a:prstGeom prst="rect">
            <a:avLst/>
          </a:prstGeom>
          <a:solidFill>
            <a:schemeClr val="accent2">
              <a:lumMod val="75000"/>
            </a:schemeClr>
          </a:solidFill>
          <a:ln>
            <a:solidFill>
              <a:schemeClr val="accent2">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400" dirty="0" err="1">
                <a:gradFill>
                  <a:gsLst>
                    <a:gs pos="0">
                      <a:srgbClr val="FFFFFF"/>
                    </a:gs>
                    <a:gs pos="100000">
                      <a:srgbClr val="FFFFFF"/>
                    </a:gs>
                  </a:gsLst>
                  <a:lin ang="5400000" scaled="0"/>
                </a:gradFill>
                <a:ea typeface="Segoe UI" pitchFamily="34" charset="0"/>
                <a:cs typeface="Segoe UI" pitchFamily="34" charset="0"/>
              </a:rPr>
              <a:t>Vertraut</a:t>
            </a:r>
            <a:r>
              <a:rPr lang="en-US" sz="2400" dirty="0">
                <a:gradFill>
                  <a:gsLst>
                    <a:gs pos="0">
                      <a:srgbClr val="FFFFFF"/>
                    </a:gs>
                    <a:gs pos="100000">
                      <a:srgbClr val="FFFFFF"/>
                    </a:gs>
                  </a:gsLst>
                  <a:lin ang="5400000" scaled="0"/>
                </a:gradFill>
                <a:ea typeface="Segoe UI" pitchFamily="34" charset="0"/>
                <a:cs typeface="Segoe UI" pitchFamily="34" charset="0"/>
              </a:rPr>
              <a:t> &amp;                       </a:t>
            </a:r>
            <a:r>
              <a:rPr lang="en-US" sz="2400" dirty="0" err="1">
                <a:gradFill>
                  <a:gsLst>
                    <a:gs pos="0">
                      <a:srgbClr val="FFFFFF"/>
                    </a:gs>
                    <a:gs pos="100000">
                      <a:srgbClr val="FFFFFF"/>
                    </a:gs>
                  </a:gsLst>
                  <a:lin ang="5400000" scaled="0"/>
                </a:gradFill>
                <a:ea typeface="Segoe UI" pitchFamily="34" charset="0"/>
                <a:cs typeface="Segoe UI" pitchFamily="34" charset="0"/>
              </a:rPr>
              <a:t>Selbstverwaltend</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22226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de-DE"/>
          </a:p>
        </p:txBody>
      </p:sp>
      <p:sp>
        <p:nvSpPr>
          <p:cNvPr id="3" name="Content Placeholder 2"/>
          <p:cNvSpPr>
            <a:spLocks noGrp="1"/>
          </p:cNvSpPr>
          <p:nvPr>
            <p:ph idx="1"/>
          </p:nvPr>
        </p:nvSpPr>
        <p:spPr/>
        <p:txBody>
          <a:bodyPr/>
          <a:lstStyle/>
          <a:p>
            <a:endParaRPr lang="de-DE"/>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01917"/>
            <a:ext cx="12192000" cy="5656083"/>
          </a:xfrm>
          <a:prstGeom prst="rect">
            <a:avLst/>
          </a:prstGeom>
        </p:spPr>
      </p:pic>
    </p:spTree>
    <p:extLst>
      <p:ext uri="{BB962C8B-B14F-4D97-AF65-F5344CB8AC3E}">
        <p14:creationId xmlns:p14="http://schemas.microsoft.com/office/powerpoint/2010/main" val="34291155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 name="Shape 323"/>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24" name="Shape 324"/>
          <p:cNvSpPr/>
          <p:nvPr/>
        </p:nvSpPr>
        <p:spPr>
          <a:xfrm>
            <a:off x="700720" y="266668"/>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sz="4100" b="1" kern="0" dirty="0">
                <a:solidFill>
                  <a:srgbClr val="4BA8DF"/>
                </a:solidFill>
                <a:latin typeface="Source Sans Pro Semibold"/>
                <a:ea typeface="Source Sans Pro Semibold"/>
                <a:cs typeface="Source Sans Pro Semibold"/>
                <a:sym typeface="Source Sans Pro Semibold"/>
              </a:rPr>
              <a:t>services</a:t>
            </a:r>
          </a:p>
        </p:txBody>
      </p:sp>
      <p:sp>
        <p:nvSpPr>
          <p:cNvPr id="325" name="Shape 32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328" name="Shape 328"/>
          <p:cNvSpPr/>
          <p:nvPr/>
        </p:nvSpPr>
        <p:spPr>
          <a:xfrm>
            <a:off x="418814" y="2270407"/>
            <a:ext cx="2826000" cy="1"/>
          </a:xfrm>
          <a:prstGeom prst="line">
            <a:avLst/>
          </a:prstGeom>
          <a:ln w="12700">
            <a:solidFill>
              <a:srgbClr val="CBCBCB"/>
            </a:solidFill>
            <a:miter lim="400000"/>
          </a:ln>
        </p:spPr>
        <p:txBody>
          <a:bodyPr lIns="0" tIns="0" rIns="0" bIns="0" anchor="ctr"/>
          <a:lstStyle/>
          <a:p>
            <a:pPr algn="ctr" defTabSz="292100">
              <a:defRPr sz="3200"/>
            </a:pPr>
            <a:endParaRPr sz="1600" kern="0">
              <a:solidFill>
                <a:srgbClr val="4B99D9"/>
              </a:solidFill>
              <a:latin typeface="Helvetica Light"/>
              <a:sym typeface="Helvetica Light"/>
            </a:endParaRPr>
          </a:p>
        </p:txBody>
      </p:sp>
      <p:sp>
        <p:nvSpPr>
          <p:cNvPr id="356" name="Shape 356"/>
          <p:cNvSpPr/>
          <p:nvPr/>
        </p:nvSpPr>
        <p:spPr>
          <a:xfrm>
            <a:off x="382478" y="1926152"/>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4B99D9"/>
                </a:solidFill>
              </a:rPr>
              <a:t>Customer / Product Analytics</a:t>
            </a:r>
            <a:endParaRPr sz="1800" kern="0" dirty="0">
              <a:solidFill>
                <a:srgbClr val="4B99D9"/>
              </a:solidFill>
            </a:endParaRPr>
          </a:p>
        </p:txBody>
      </p:sp>
      <p:sp>
        <p:nvSpPr>
          <p:cNvPr id="357" name="Shape 357"/>
          <p:cNvSpPr>
            <a:spLocks noGrp="1"/>
          </p:cNvSpPr>
          <p:nvPr>
            <p:ph type="sldNum" sz="quarter" idx="2"/>
          </p:nvPr>
        </p:nvSpPr>
        <p:spPr>
          <a:xfrm>
            <a:off x="11906675" y="6443276"/>
            <a:ext cx="118622"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8</a:t>
            </a:fld>
            <a:endParaRPr kern="0" dirty="0">
              <a:solidFill>
                <a:schemeClr val="bg1"/>
              </a:solidFill>
            </a:endParaRPr>
          </a:p>
        </p:txBody>
      </p:sp>
      <p:sp>
        <p:nvSpPr>
          <p:cNvPr id="37" name="Shape 328"/>
          <p:cNvSpPr/>
          <p:nvPr/>
        </p:nvSpPr>
        <p:spPr>
          <a:xfrm>
            <a:off x="4147997" y="2270407"/>
            <a:ext cx="3510000" cy="1"/>
          </a:xfrm>
          <a:prstGeom prst="line">
            <a:avLst/>
          </a:prstGeom>
          <a:ln w="12700">
            <a:solidFill>
              <a:srgbClr val="CBCBCB"/>
            </a:solidFill>
            <a:miter lim="400000"/>
          </a:ln>
        </p:spPr>
        <p:txBody>
          <a:bodyPr lIns="0" tIns="0" rIns="0" bIns="0" anchor="ctr"/>
          <a:lstStyle/>
          <a:p>
            <a:pPr algn="ctr" defTabSz="292100">
              <a:defRPr sz="3200"/>
            </a:pPr>
            <a:endParaRPr sz="1600" kern="0">
              <a:solidFill>
                <a:srgbClr val="4B99D9"/>
              </a:solidFill>
              <a:latin typeface="Helvetica Light"/>
              <a:sym typeface="Helvetica Light"/>
            </a:endParaRPr>
          </a:p>
        </p:txBody>
      </p:sp>
      <p:sp>
        <p:nvSpPr>
          <p:cNvPr id="38" name="Shape 356"/>
          <p:cNvSpPr/>
          <p:nvPr/>
        </p:nvSpPr>
        <p:spPr>
          <a:xfrm>
            <a:off x="4111661" y="1926152"/>
            <a:ext cx="3677528" cy="276999"/>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4B99D9"/>
                </a:solidFill>
              </a:rPr>
              <a:t>Machine Analytics, IoT, Industry 4.0</a:t>
            </a:r>
            <a:endParaRPr sz="1800" kern="0" dirty="0">
              <a:solidFill>
                <a:srgbClr val="4B99D9"/>
              </a:solidFill>
            </a:endParaRPr>
          </a:p>
        </p:txBody>
      </p:sp>
      <p:sp>
        <p:nvSpPr>
          <p:cNvPr id="40" name="Shape 328"/>
          <p:cNvSpPr/>
          <p:nvPr/>
        </p:nvSpPr>
        <p:spPr>
          <a:xfrm>
            <a:off x="8417181" y="2253359"/>
            <a:ext cx="2808000" cy="1"/>
          </a:xfrm>
          <a:prstGeom prst="line">
            <a:avLst/>
          </a:prstGeom>
          <a:ln w="12700">
            <a:solidFill>
              <a:srgbClr val="CBCBCB"/>
            </a:solidFill>
            <a:miter lim="400000"/>
          </a:ln>
        </p:spPr>
        <p:txBody>
          <a:bodyPr lIns="0" tIns="0" rIns="0" bIns="0" anchor="ctr"/>
          <a:lstStyle/>
          <a:p>
            <a:pPr algn="ctr" defTabSz="292100">
              <a:defRPr sz="3200"/>
            </a:pPr>
            <a:endParaRPr sz="1600" kern="0">
              <a:solidFill>
                <a:srgbClr val="4B99D9"/>
              </a:solidFill>
              <a:latin typeface="Helvetica Light"/>
              <a:sym typeface="Helvetica Light"/>
            </a:endParaRPr>
          </a:p>
        </p:txBody>
      </p:sp>
      <p:sp>
        <p:nvSpPr>
          <p:cNvPr id="41" name="Shape 356"/>
          <p:cNvSpPr/>
          <p:nvPr/>
        </p:nvSpPr>
        <p:spPr>
          <a:xfrm>
            <a:off x="8405681" y="1898364"/>
            <a:ext cx="2988000" cy="27699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l">
              <a:defRPr sz="3600" b="1">
                <a:solidFill>
                  <a:srgbClr val="4BA8DF"/>
                </a:solidFill>
                <a:latin typeface="Source Sans Pro Semibold"/>
                <a:ea typeface="Source Sans Pro Semibold"/>
                <a:cs typeface="Source Sans Pro Semibold"/>
                <a:sym typeface="Source Sans Pro Semibold"/>
              </a:defRPr>
            </a:lvl1pPr>
          </a:lstStyle>
          <a:p>
            <a:pPr defTabSz="292100">
              <a:defRPr sz="1800" b="0">
                <a:solidFill>
                  <a:srgbClr val="000000"/>
                </a:solidFill>
              </a:defRPr>
            </a:pPr>
            <a:r>
              <a:rPr lang="en-US" sz="1800" kern="0" dirty="0">
                <a:solidFill>
                  <a:srgbClr val="4B99D9"/>
                </a:solidFill>
              </a:rPr>
              <a:t>Advanced Analytics Platform</a:t>
            </a:r>
            <a:endParaRPr sz="1800" kern="0" dirty="0">
              <a:solidFill>
                <a:srgbClr val="4B99D9"/>
              </a:solidFill>
            </a:endParaRPr>
          </a:p>
        </p:txBody>
      </p:sp>
      <p:sp>
        <p:nvSpPr>
          <p:cNvPr id="47" name="Shape 288"/>
          <p:cNvSpPr/>
          <p:nvPr/>
        </p:nvSpPr>
        <p:spPr>
          <a:xfrm>
            <a:off x="406958" y="2563337"/>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8" y="0"/>
                </a:moveTo>
                <a:cubicBezTo>
                  <a:pt x="4834" y="0"/>
                  <a:pt x="0" y="4834"/>
                  <a:pt x="0" y="10798"/>
                </a:cubicBezTo>
                <a:cubicBezTo>
                  <a:pt x="0" y="16762"/>
                  <a:pt x="4834" y="21600"/>
                  <a:pt x="10798" y="21600"/>
                </a:cubicBezTo>
                <a:cubicBezTo>
                  <a:pt x="16762" y="21600"/>
                  <a:pt x="21600" y="16762"/>
                  <a:pt x="21600" y="10798"/>
                </a:cubicBezTo>
                <a:cubicBezTo>
                  <a:pt x="21600" y="4834"/>
                  <a:pt x="16762" y="0"/>
                  <a:pt x="10798" y="0"/>
                </a:cubicBezTo>
                <a:close/>
                <a:moveTo>
                  <a:pt x="10798" y="851"/>
                </a:moveTo>
                <a:cubicBezTo>
                  <a:pt x="16293" y="851"/>
                  <a:pt x="20749" y="5303"/>
                  <a:pt x="20749" y="10798"/>
                </a:cubicBezTo>
                <a:cubicBezTo>
                  <a:pt x="20749" y="16293"/>
                  <a:pt x="16293" y="20749"/>
                  <a:pt x="10798" y="20749"/>
                </a:cubicBezTo>
                <a:cubicBezTo>
                  <a:pt x="5303" y="20749"/>
                  <a:pt x="851" y="16293"/>
                  <a:pt x="851" y="10798"/>
                </a:cubicBezTo>
                <a:cubicBezTo>
                  <a:pt x="851" y="5303"/>
                  <a:pt x="5303" y="851"/>
                  <a:pt x="10798" y="851"/>
                </a:cubicBezTo>
                <a:close/>
                <a:moveTo>
                  <a:pt x="10869" y="2830"/>
                </a:moveTo>
                <a:cubicBezTo>
                  <a:pt x="9778" y="2830"/>
                  <a:pt x="8894" y="3714"/>
                  <a:pt x="8894" y="4805"/>
                </a:cubicBezTo>
                <a:cubicBezTo>
                  <a:pt x="8894" y="5789"/>
                  <a:pt x="9617" y="6600"/>
                  <a:pt x="10558" y="6751"/>
                </a:cubicBezTo>
                <a:lnTo>
                  <a:pt x="10558" y="9732"/>
                </a:lnTo>
                <a:lnTo>
                  <a:pt x="10558" y="9787"/>
                </a:lnTo>
                <a:lnTo>
                  <a:pt x="4986" y="9787"/>
                </a:lnTo>
                <a:lnTo>
                  <a:pt x="4986" y="9732"/>
                </a:lnTo>
                <a:lnTo>
                  <a:pt x="4582" y="9732"/>
                </a:lnTo>
                <a:lnTo>
                  <a:pt x="4582" y="12828"/>
                </a:lnTo>
                <a:cubicBezTo>
                  <a:pt x="3598" y="12941"/>
                  <a:pt x="2830" y="13763"/>
                  <a:pt x="2830" y="14778"/>
                </a:cubicBezTo>
                <a:cubicBezTo>
                  <a:pt x="2830" y="15869"/>
                  <a:pt x="3714" y="16753"/>
                  <a:pt x="4805" y="16753"/>
                </a:cubicBezTo>
                <a:cubicBezTo>
                  <a:pt x="5896" y="16753"/>
                  <a:pt x="6780" y="15869"/>
                  <a:pt x="6780" y="14778"/>
                </a:cubicBezTo>
                <a:cubicBezTo>
                  <a:pt x="6780" y="13748"/>
                  <a:pt x="5991" y="12916"/>
                  <a:pt x="4986" y="12824"/>
                </a:cubicBezTo>
                <a:lnTo>
                  <a:pt x="4986" y="10191"/>
                </a:lnTo>
                <a:lnTo>
                  <a:pt x="10558" y="10191"/>
                </a:lnTo>
                <a:lnTo>
                  <a:pt x="10558" y="12836"/>
                </a:lnTo>
                <a:cubicBezTo>
                  <a:pt x="9617" y="12987"/>
                  <a:pt x="8894" y="13794"/>
                  <a:pt x="8894" y="14778"/>
                </a:cubicBezTo>
                <a:cubicBezTo>
                  <a:pt x="8894" y="15869"/>
                  <a:pt x="9778" y="16753"/>
                  <a:pt x="10869" y="16753"/>
                </a:cubicBezTo>
                <a:cubicBezTo>
                  <a:pt x="11961" y="16753"/>
                  <a:pt x="12845" y="15869"/>
                  <a:pt x="12845" y="14778"/>
                </a:cubicBezTo>
                <a:cubicBezTo>
                  <a:pt x="12845" y="13718"/>
                  <a:pt x="12010" y="12860"/>
                  <a:pt x="10962" y="12811"/>
                </a:cubicBezTo>
                <a:lnTo>
                  <a:pt x="10962" y="10191"/>
                </a:lnTo>
                <a:lnTo>
                  <a:pt x="16538" y="10191"/>
                </a:lnTo>
                <a:lnTo>
                  <a:pt x="16538" y="12832"/>
                </a:lnTo>
                <a:cubicBezTo>
                  <a:pt x="15572" y="12962"/>
                  <a:pt x="14824" y="13777"/>
                  <a:pt x="14824" y="14778"/>
                </a:cubicBezTo>
                <a:cubicBezTo>
                  <a:pt x="14824" y="15869"/>
                  <a:pt x="15708" y="16753"/>
                  <a:pt x="16799" y="16753"/>
                </a:cubicBezTo>
                <a:cubicBezTo>
                  <a:pt x="17890" y="16753"/>
                  <a:pt x="18774" y="15869"/>
                  <a:pt x="18774" y="14778"/>
                </a:cubicBezTo>
                <a:cubicBezTo>
                  <a:pt x="18774" y="13735"/>
                  <a:pt x="17965" y="12894"/>
                  <a:pt x="16942" y="12819"/>
                </a:cubicBezTo>
                <a:lnTo>
                  <a:pt x="16942" y="9732"/>
                </a:lnTo>
                <a:cubicBezTo>
                  <a:pt x="16942" y="9732"/>
                  <a:pt x="16538" y="9732"/>
                  <a:pt x="16538" y="9732"/>
                </a:cubicBezTo>
                <a:lnTo>
                  <a:pt x="16538" y="9787"/>
                </a:lnTo>
                <a:lnTo>
                  <a:pt x="10962" y="9787"/>
                </a:lnTo>
                <a:lnTo>
                  <a:pt x="10962" y="9732"/>
                </a:lnTo>
                <a:lnTo>
                  <a:pt x="10962" y="6772"/>
                </a:lnTo>
                <a:cubicBezTo>
                  <a:pt x="12010" y="6723"/>
                  <a:pt x="12845" y="5865"/>
                  <a:pt x="12845" y="4805"/>
                </a:cubicBezTo>
                <a:cubicBezTo>
                  <a:pt x="12845" y="3714"/>
                  <a:pt x="11961" y="2830"/>
                  <a:pt x="10869" y="2830"/>
                </a:cubicBezTo>
                <a:close/>
                <a:moveTo>
                  <a:pt x="10869" y="3112"/>
                </a:moveTo>
                <a:cubicBezTo>
                  <a:pt x="11805" y="3112"/>
                  <a:pt x="12562" y="3870"/>
                  <a:pt x="12562" y="4805"/>
                </a:cubicBezTo>
                <a:cubicBezTo>
                  <a:pt x="12562" y="5741"/>
                  <a:pt x="11805" y="6498"/>
                  <a:pt x="10869" y="6498"/>
                </a:cubicBezTo>
                <a:cubicBezTo>
                  <a:pt x="9934" y="6498"/>
                  <a:pt x="9177" y="5741"/>
                  <a:pt x="9177" y="4805"/>
                </a:cubicBezTo>
                <a:cubicBezTo>
                  <a:pt x="9177" y="3870"/>
                  <a:pt x="9934" y="3112"/>
                  <a:pt x="10869" y="3112"/>
                </a:cubicBezTo>
                <a:close/>
                <a:moveTo>
                  <a:pt x="10815" y="3369"/>
                </a:moveTo>
                <a:cubicBezTo>
                  <a:pt x="10052" y="3369"/>
                  <a:pt x="9433" y="3988"/>
                  <a:pt x="9433" y="4750"/>
                </a:cubicBezTo>
                <a:cubicBezTo>
                  <a:pt x="9433" y="5513"/>
                  <a:pt x="10052" y="6132"/>
                  <a:pt x="10815" y="6132"/>
                </a:cubicBezTo>
                <a:cubicBezTo>
                  <a:pt x="11578" y="6132"/>
                  <a:pt x="12196" y="5513"/>
                  <a:pt x="12196" y="4750"/>
                </a:cubicBezTo>
                <a:cubicBezTo>
                  <a:pt x="12196" y="3988"/>
                  <a:pt x="11578" y="3369"/>
                  <a:pt x="10815" y="3369"/>
                </a:cubicBezTo>
                <a:close/>
                <a:moveTo>
                  <a:pt x="10815" y="3567"/>
                </a:moveTo>
                <a:cubicBezTo>
                  <a:pt x="11469" y="3567"/>
                  <a:pt x="11998" y="4096"/>
                  <a:pt x="11998" y="4750"/>
                </a:cubicBezTo>
                <a:cubicBezTo>
                  <a:pt x="11998" y="5404"/>
                  <a:pt x="11469" y="5934"/>
                  <a:pt x="10815" y="5934"/>
                </a:cubicBezTo>
                <a:cubicBezTo>
                  <a:pt x="10161" y="5934"/>
                  <a:pt x="9631" y="5404"/>
                  <a:pt x="9631" y="4750"/>
                </a:cubicBezTo>
                <a:cubicBezTo>
                  <a:pt x="9631" y="4096"/>
                  <a:pt x="10161" y="3567"/>
                  <a:pt x="10815" y="3567"/>
                </a:cubicBezTo>
                <a:close/>
                <a:moveTo>
                  <a:pt x="4805" y="13085"/>
                </a:moveTo>
                <a:cubicBezTo>
                  <a:pt x="5741" y="13085"/>
                  <a:pt x="6498" y="13842"/>
                  <a:pt x="6498" y="14778"/>
                </a:cubicBezTo>
                <a:cubicBezTo>
                  <a:pt x="6498" y="15713"/>
                  <a:pt x="5741" y="16471"/>
                  <a:pt x="4805" y="16471"/>
                </a:cubicBezTo>
                <a:cubicBezTo>
                  <a:pt x="3870" y="16471"/>
                  <a:pt x="3112" y="15713"/>
                  <a:pt x="3112" y="14778"/>
                </a:cubicBezTo>
                <a:cubicBezTo>
                  <a:pt x="3112" y="13842"/>
                  <a:pt x="3870" y="13085"/>
                  <a:pt x="4805" y="13085"/>
                </a:cubicBezTo>
                <a:close/>
                <a:moveTo>
                  <a:pt x="10869" y="13085"/>
                </a:moveTo>
                <a:cubicBezTo>
                  <a:pt x="11805" y="13085"/>
                  <a:pt x="12562" y="13842"/>
                  <a:pt x="12562" y="14778"/>
                </a:cubicBezTo>
                <a:cubicBezTo>
                  <a:pt x="12562" y="15713"/>
                  <a:pt x="11805" y="16471"/>
                  <a:pt x="10869" y="16471"/>
                </a:cubicBezTo>
                <a:cubicBezTo>
                  <a:pt x="9934" y="16471"/>
                  <a:pt x="9177" y="15713"/>
                  <a:pt x="9177" y="14778"/>
                </a:cubicBezTo>
                <a:cubicBezTo>
                  <a:pt x="9177" y="13842"/>
                  <a:pt x="9934" y="13085"/>
                  <a:pt x="10869" y="13085"/>
                </a:cubicBezTo>
                <a:close/>
                <a:moveTo>
                  <a:pt x="16799" y="13085"/>
                </a:moveTo>
                <a:cubicBezTo>
                  <a:pt x="17734" y="13085"/>
                  <a:pt x="18492" y="13842"/>
                  <a:pt x="18492" y="14778"/>
                </a:cubicBezTo>
                <a:cubicBezTo>
                  <a:pt x="18492" y="15713"/>
                  <a:pt x="17734" y="16471"/>
                  <a:pt x="16799" y="16471"/>
                </a:cubicBezTo>
                <a:cubicBezTo>
                  <a:pt x="15863" y="16471"/>
                  <a:pt x="15106" y="15713"/>
                  <a:pt x="15106" y="14778"/>
                </a:cubicBezTo>
                <a:cubicBezTo>
                  <a:pt x="15106" y="13842"/>
                  <a:pt x="15863" y="13085"/>
                  <a:pt x="16799" y="13085"/>
                </a:cubicBezTo>
                <a:close/>
                <a:moveTo>
                  <a:pt x="4885" y="13342"/>
                </a:moveTo>
                <a:cubicBezTo>
                  <a:pt x="4123" y="13342"/>
                  <a:pt x="3504" y="13960"/>
                  <a:pt x="3504" y="14723"/>
                </a:cubicBezTo>
                <a:cubicBezTo>
                  <a:pt x="3504" y="15485"/>
                  <a:pt x="4123" y="16104"/>
                  <a:pt x="4885" y="16104"/>
                </a:cubicBezTo>
                <a:cubicBezTo>
                  <a:pt x="5648" y="16104"/>
                  <a:pt x="6266" y="15485"/>
                  <a:pt x="6266" y="14723"/>
                </a:cubicBezTo>
                <a:cubicBezTo>
                  <a:pt x="6266" y="13960"/>
                  <a:pt x="5648" y="13342"/>
                  <a:pt x="4885" y="13342"/>
                </a:cubicBezTo>
                <a:close/>
                <a:moveTo>
                  <a:pt x="10815" y="13342"/>
                </a:moveTo>
                <a:cubicBezTo>
                  <a:pt x="10052" y="13342"/>
                  <a:pt x="9433" y="13960"/>
                  <a:pt x="9433" y="14723"/>
                </a:cubicBezTo>
                <a:cubicBezTo>
                  <a:pt x="9433" y="15485"/>
                  <a:pt x="10052" y="16104"/>
                  <a:pt x="10815" y="16104"/>
                </a:cubicBezTo>
                <a:cubicBezTo>
                  <a:pt x="11578" y="16104"/>
                  <a:pt x="12196" y="15485"/>
                  <a:pt x="12196" y="14723"/>
                </a:cubicBezTo>
                <a:cubicBezTo>
                  <a:pt x="12196" y="13960"/>
                  <a:pt x="11578" y="13342"/>
                  <a:pt x="10815" y="13342"/>
                </a:cubicBezTo>
                <a:close/>
                <a:moveTo>
                  <a:pt x="16744" y="13342"/>
                </a:moveTo>
                <a:cubicBezTo>
                  <a:pt x="15982" y="13342"/>
                  <a:pt x="15363" y="13960"/>
                  <a:pt x="15363" y="14723"/>
                </a:cubicBezTo>
                <a:cubicBezTo>
                  <a:pt x="15363" y="15485"/>
                  <a:pt x="15982" y="16104"/>
                  <a:pt x="16744" y="16104"/>
                </a:cubicBezTo>
                <a:cubicBezTo>
                  <a:pt x="17507" y="16104"/>
                  <a:pt x="18126" y="15485"/>
                  <a:pt x="18126" y="14723"/>
                </a:cubicBezTo>
                <a:cubicBezTo>
                  <a:pt x="18126" y="13960"/>
                  <a:pt x="17507" y="13342"/>
                  <a:pt x="16744" y="13342"/>
                </a:cubicBezTo>
                <a:close/>
                <a:moveTo>
                  <a:pt x="4885" y="13539"/>
                </a:moveTo>
                <a:cubicBezTo>
                  <a:pt x="5539" y="13539"/>
                  <a:pt x="6069" y="14069"/>
                  <a:pt x="6069" y="14723"/>
                </a:cubicBezTo>
                <a:cubicBezTo>
                  <a:pt x="6069" y="15377"/>
                  <a:pt x="5539" y="15906"/>
                  <a:pt x="4885" y="15906"/>
                </a:cubicBezTo>
                <a:cubicBezTo>
                  <a:pt x="4231" y="15906"/>
                  <a:pt x="3702" y="15377"/>
                  <a:pt x="3702" y="14723"/>
                </a:cubicBezTo>
                <a:cubicBezTo>
                  <a:pt x="3702" y="14069"/>
                  <a:pt x="4231" y="13539"/>
                  <a:pt x="4885" y="13539"/>
                </a:cubicBezTo>
                <a:close/>
                <a:moveTo>
                  <a:pt x="10815" y="13539"/>
                </a:moveTo>
                <a:cubicBezTo>
                  <a:pt x="11469" y="13539"/>
                  <a:pt x="11998" y="14069"/>
                  <a:pt x="11998" y="14723"/>
                </a:cubicBezTo>
                <a:cubicBezTo>
                  <a:pt x="11998" y="15377"/>
                  <a:pt x="11469" y="15906"/>
                  <a:pt x="10815" y="15906"/>
                </a:cubicBezTo>
                <a:cubicBezTo>
                  <a:pt x="10161" y="15906"/>
                  <a:pt x="9631" y="15377"/>
                  <a:pt x="9631" y="14723"/>
                </a:cubicBezTo>
                <a:cubicBezTo>
                  <a:pt x="9631" y="14069"/>
                  <a:pt x="10161" y="13539"/>
                  <a:pt x="10815" y="13539"/>
                </a:cubicBezTo>
                <a:close/>
                <a:moveTo>
                  <a:pt x="16744" y="13539"/>
                </a:moveTo>
                <a:cubicBezTo>
                  <a:pt x="17398" y="13539"/>
                  <a:pt x="17928" y="14069"/>
                  <a:pt x="17928" y="14723"/>
                </a:cubicBezTo>
                <a:cubicBezTo>
                  <a:pt x="17928" y="15377"/>
                  <a:pt x="17398" y="15906"/>
                  <a:pt x="16744" y="15906"/>
                </a:cubicBezTo>
                <a:cubicBezTo>
                  <a:pt x="16090" y="15906"/>
                  <a:pt x="15561" y="15377"/>
                  <a:pt x="15561" y="14723"/>
                </a:cubicBezTo>
                <a:cubicBezTo>
                  <a:pt x="15561" y="14069"/>
                  <a:pt x="16090" y="13539"/>
                  <a:pt x="16744" y="13539"/>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48" name="Shape 755"/>
          <p:cNvSpPr/>
          <p:nvPr/>
        </p:nvSpPr>
        <p:spPr>
          <a:xfrm>
            <a:off x="406958" y="509254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6"/>
                  <a:pt x="0" y="10800"/>
                </a:cubicBezTo>
                <a:cubicBezTo>
                  <a:pt x="0" y="16764"/>
                  <a:pt x="4836" y="21600"/>
                  <a:pt x="10800" y="21600"/>
                </a:cubicBezTo>
                <a:cubicBezTo>
                  <a:pt x="16764" y="21600"/>
                  <a:pt x="21600" y="16764"/>
                  <a:pt x="21600" y="10800"/>
                </a:cubicBezTo>
                <a:cubicBezTo>
                  <a:pt x="21600" y="4836"/>
                  <a:pt x="16764" y="0"/>
                  <a:pt x="10800" y="0"/>
                </a:cubicBezTo>
                <a:close/>
                <a:moveTo>
                  <a:pt x="10800" y="848"/>
                </a:moveTo>
                <a:cubicBezTo>
                  <a:pt x="16295" y="848"/>
                  <a:pt x="20747" y="5305"/>
                  <a:pt x="20747" y="10800"/>
                </a:cubicBezTo>
                <a:cubicBezTo>
                  <a:pt x="20747" y="16295"/>
                  <a:pt x="16295" y="20747"/>
                  <a:pt x="10800" y="20747"/>
                </a:cubicBezTo>
                <a:cubicBezTo>
                  <a:pt x="5305" y="20747"/>
                  <a:pt x="853" y="16295"/>
                  <a:pt x="853" y="10800"/>
                </a:cubicBezTo>
                <a:cubicBezTo>
                  <a:pt x="853" y="5305"/>
                  <a:pt x="5305" y="848"/>
                  <a:pt x="10800" y="848"/>
                </a:cubicBezTo>
                <a:close/>
                <a:moveTo>
                  <a:pt x="10847" y="3578"/>
                </a:moveTo>
                <a:cubicBezTo>
                  <a:pt x="10512" y="3578"/>
                  <a:pt x="10203" y="3809"/>
                  <a:pt x="10005" y="4208"/>
                </a:cubicBezTo>
                <a:lnTo>
                  <a:pt x="8652" y="6957"/>
                </a:lnTo>
                <a:cubicBezTo>
                  <a:pt x="8432" y="7402"/>
                  <a:pt x="7807" y="7851"/>
                  <a:pt x="7316" y="7922"/>
                </a:cubicBezTo>
                <a:lnTo>
                  <a:pt x="4285" y="8363"/>
                </a:lnTo>
                <a:cubicBezTo>
                  <a:pt x="3844" y="8427"/>
                  <a:pt x="3529" y="8650"/>
                  <a:pt x="3425" y="8970"/>
                </a:cubicBezTo>
                <a:cubicBezTo>
                  <a:pt x="3322" y="9289"/>
                  <a:pt x="3448" y="9648"/>
                  <a:pt x="3767" y="9958"/>
                </a:cubicBezTo>
                <a:lnTo>
                  <a:pt x="5956" y="12101"/>
                </a:lnTo>
                <a:cubicBezTo>
                  <a:pt x="6312" y="12447"/>
                  <a:pt x="6552" y="13177"/>
                  <a:pt x="6468" y="13666"/>
                </a:cubicBezTo>
                <a:lnTo>
                  <a:pt x="5950" y="16686"/>
                </a:lnTo>
                <a:cubicBezTo>
                  <a:pt x="5872" y="17144"/>
                  <a:pt x="6002" y="17420"/>
                  <a:pt x="6127" y="17568"/>
                </a:cubicBezTo>
                <a:cubicBezTo>
                  <a:pt x="6383" y="17872"/>
                  <a:pt x="6836" y="17920"/>
                  <a:pt x="7304" y="17674"/>
                </a:cubicBezTo>
                <a:lnTo>
                  <a:pt x="10017" y="16244"/>
                </a:lnTo>
                <a:cubicBezTo>
                  <a:pt x="10227" y="16134"/>
                  <a:pt x="10533" y="16073"/>
                  <a:pt x="10847" y="16073"/>
                </a:cubicBezTo>
                <a:cubicBezTo>
                  <a:pt x="11161" y="16073"/>
                  <a:pt x="11461" y="16134"/>
                  <a:pt x="11671" y="16244"/>
                </a:cubicBezTo>
                <a:lnTo>
                  <a:pt x="14384" y="17674"/>
                </a:lnTo>
                <a:cubicBezTo>
                  <a:pt x="14587" y="17781"/>
                  <a:pt x="14778" y="17833"/>
                  <a:pt x="14961" y="17833"/>
                </a:cubicBezTo>
                <a:cubicBezTo>
                  <a:pt x="15201" y="17833"/>
                  <a:pt x="15416" y="17740"/>
                  <a:pt x="15561" y="17568"/>
                </a:cubicBezTo>
                <a:cubicBezTo>
                  <a:pt x="15686" y="17420"/>
                  <a:pt x="15817" y="17144"/>
                  <a:pt x="15738" y="16686"/>
                </a:cubicBezTo>
                <a:lnTo>
                  <a:pt x="15220" y="13666"/>
                </a:lnTo>
                <a:cubicBezTo>
                  <a:pt x="15136" y="13177"/>
                  <a:pt x="15377" y="12447"/>
                  <a:pt x="15732" y="12101"/>
                </a:cubicBezTo>
                <a:lnTo>
                  <a:pt x="17922" y="9958"/>
                </a:lnTo>
                <a:cubicBezTo>
                  <a:pt x="18240" y="9648"/>
                  <a:pt x="18367" y="9289"/>
                  <a:pt x="18263" y="8970"/>
                </a:cubicBezTo>
                <a:cubicBezTo>
                  <a:pt x="18159" y="8651"/>
                  <a:pt x="17844" y="8427"/>
                  <a:pt x="17404" y="8363"/>
                </a:cubicBezTo>
                <a:lnTo>
                  <a:pt x="14373" y="7922"/>
                </a:lnTo>
                <a:cubicBezTo>
                  <a:pt x="13881" y="7851"/>
                  <a:pt x="13256" y="7402"/>
                  <a:pt x="13037" y="6957"/>
                </a:cubicBezTo>
                <a:lnTo>
                  <a:pt x="11683" y="4208"/>
                </a:lnTo>
                <a:cubicBezTo>
                  <a:pt x="11486" y="3809"/>
                  <a:pt x="11183" y="3578"/>
                  <a:pt x="10847" y="3578"/>
                </a:cubicBezTo>
                <a:close/>
                <a:moveTo>
                  <a:pt x="10841" y="4332"/>
                </a:moveTo>
                <a:cubicBezTo>
                  <a:pt x="10856" y="4335"/>
                  <a:pt x="10928" y="4379"/>
                  <a:pt x="11006" y="4538"/>
                </a:cubicBezTo>
                <a:lnTo>
                  <a:pt x="12366" y="7286"/>
                </a:lnTo>
                <a:cubicBezTo>
                  <a:pt x="12695" y="7954"/>
                  <a:pt x="13530" y="8562"/>
                  <a:pt x="14267" y="8669"/>
                </a:cubicBezTo>
                <a:lnTo>
                  <a:pt x="17298" y="9111"/>
                </a:lnTo>
                <a:cubicBezTo>
                  <a:pt x="17473" y="9136"/>
                  <a:pt x="17539" y="9193"/>
                  <a:pt x="17545" y="9199"/>
                </a:cubicBezTo>
                <a:cubicBezTo>
                  <a:pt x="17546" y="9215"/>
                  <a:pt x="17524" y="9294"/>
                  <a:pt x="17398" y="9417"/>
                </a:cubicBezTo>
                <a:lnTo>
                  <a:pt x="15202" y="11559"/>
                </a:lnTo>
                <a:cubicBezTo>
                  <a:pt x="14669" y="12079"/>
                  <a:pt x="14352" y="13062"/>
                  <a:pt x="14478" y="13796"/>
                </a:cubicBezTo>
                <a:lnTo>
                  <a:pt x="14996" y="16815"/>
                </a:lnTo>
                <a:cubicBezTo>
                  <a:pt x="15026" y="16989"/>
                  <a:pt x="14995" y="17072"/>
                  <a:pt x="14991" y="17080"/>
                </a:cubicBezTo>
                <a:cubicBezTo>
                  <a:pt x="14990" y="17080"/>
                  <a:pt x="14980" y="17080"/>
                  <a:pt x="14961" y="17080"/>
                </a:cubicBezTo>
                <a:cubicBezTo>
                  <a:pt x="14934" y="17080"/>
                  <a:pt x="14859" y="17076"/>
                  <a:pt x="14732" y="17009"/>
                </a:cubicBezTo>
                <a:lnTo>
                  <a:pt x="12018" y="15579"/>
                </a:lnTo>
                <a:cubicBezTo>
                  <a:pt x="11699" y="15411"/>
                  <a:pt x="11286" y="15320"/>
                  <a:pt x="10847" y="15320"/>
                </a:cubicBezTo>
                <a:cubicBezTo>
                  <a:pt x="10408" y="15320"/>
                  <a:pt x="9989" y="15411"/>
                  <a:pt x="9670" y="15579"/>
                </a:cubicBezTo>
                <a:lnTo>
                  <a:pt x="6957" y="17003"/>
                </a:lnTo>
                <a:cubicBezTo>
                  <a:pt x="6830" y="17070"/>
                  <a:pt x="6754" y="17080"/>
                  <a:pt x="6727" y="17080"/>
                </a:cubicBezTo>
                <a:cubicBezTo>
                  <a:pt x="6715" y="17080"/>
                  <a:pt x="6708" y="17080"/>
                  <a:pt x="6704" y="17080"/>
                </a:cubicBezTo>
                <a:cubicBezTo>
                  <a:pt x="6692" y="17062"/>
                  <a:pt x="6663" y="16981"/>
                  <a:pt x="6692" y="16815"/>
                </a:cubicBezTo>
                <a:lnTo>
                  <a:pt x="7210" y="13796"/>
                </a:lnTo>
                <a:cubicBezTo>
                  <a:pt x="7335" y="13062"/>
                  <a:pt x="7019" y="12079"/>
                  <a:pt x="6486" y="11559"/>
                </a:cubicBezTo>
                <a:lnTo>
                  <a:pt x="4291" y="9417"/>
                </a:lnTo>
                <a:cubicBezTo>
                  <a:pt x="4164" y="9294"/>
                  <a:pt x="4145" y="9214"/>
                  <a:pt x="4143" y="9205"/>
                </a:cubicBezTo>
                <a:cubicBezTo>
                  <a:pt x="4152" y="9192"/>
                  <a:pt x="4216" y="9136"/>
                  <a:pt x="4391" y="9111"/>
                </a:cubicBezTo>
                <a:lnTo>
                  <a:pt x="7422" y="8669"/>
                </a:lnTo>
                <a:cubicBezTo>
                  <a:pt x="8159" y="8562"/>
                  <a:pt x="8993" y="7954"/>
                  <a:pt x="9323" y="7286"/>
                </a:cubicBezTo>
                <a:lnTo>
                  <a:pt x="10682" y="4538"/>
                </a:lnTo>
                <a:cubicBezTo>
                  <a:pt x="10761" y="4379"/>
                  <a:pt x="10833" y="4335"/>
                  <a:pt x="10841" y="4332"/>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49" name="Shape 260"/>
          <p:cNvSpPr/>
          <p:nvPr/>
        </p:nvSpPr>
        <p:spPr>
          <a:xfrm>
            <a:off x="406958" y="423561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3"/>
                </a:moveTo>
                <a:cubicBezTo>
                  <a:pt x="16298" y="853"/>
                  <a:pt x="20753" y="5308"/>
                  <a:pt x="20753" y="10803"/>
                </a:cubicBezTo>
                <a:cubicBezTo>
                  <a:pt x="20753" y="16299"/>
                  <a:pt x="16298" y="20753"/>
                  <a:pt x="10803" y="20753"/>
                </a:cubicBezTo>
                <a:cubicBezTo>
                  <a:pt x="5307" y="20753"/>
                  <a:pt x="853" y="16299"/>
                  <a:pt x="853" y="10803"/>
                </a:cubicBezTo>
                <a:cubicBezTo>
                  <a:pt x="853" y="5308"/>
                  <a:pt x="5307" y="853"/>
                  <a:pt x="10803" y="853"/>
                </a:cubicBezTo>
                <a:close/>
                <a:moveTo>
                  <a:pt x="13742" y="3985"/>
                </a:moveTo>
                <a:cubicBezTo>
                  <a:pt x="11987" y="3985"/>
                  <a:pt x="10560" y="5412"/>
                  <a:pt x="10560" y="7167"/>
                </a:cubicBezTo>
                <a:cubicBezTo>
                  <a:pt x="10560" y="7729"/>
                  <a:pt x="10715" y="8252"/>
                  <a:pt x="10971" y="8711"/>
                </a:cubicBezTo>
                <a:cubicBezTo>
                  <a:pt x="10969" y="8732"/>
                  <a:pt x="10959" y="8738"/>
                  <a:pt x="10959" y="8761"/>
                </a:cubicBezTo>
                <a:lnTo>
                  <a:pt x="10959" y="15977"/>
                </a:lnTo>
                <a:cubicBezTo>
                  <a:pt x="10959" y="16307"/>
                  <a:pt x="11227" y="16575"/>
                  <a:pt x="11557" y="16575"/>
                </a:cubicBezTo>
                <a:lnTo>
                  <a:pt x="12665" y="16575"/>
                </a:lnTo>
                <a:cubicBezTo>
                  <a:pt x="12994" y="16575"/>
                  <a:pt x="13263" y="16307"/>
                  <a:pt x="13263" y="15977"/>
                </a:cubicBezTo>
                <a:lnTo>
                  <a:pt x="13263" y="10361"/>
                </a:lnTo>
                <a:cubicBezTo>
                  <a:pt x="13263" y="10340"/>
                  <a:pt x="13246" y="10320"/>
                  <a:pt x="13244" y="10299"/>
                </a:cubicBezTo>
                <a:cubicBezTo>
                  <a:pt x="13407" y="10325"/>
                  <a:pt x="13572" y="10349"/>
                  <a:pt x="13742" y="10349"/>
                </a:cubicBezTo>
                <a:cubicBezTo>
                  <a:pt x="15497" y="10349"/>
                  <a:pt x="16924" y="8922"/>
                  <a:pt x="16924" y="7167"/>
                </a:cubicBezTo>
                <a:cubicBezTo>
                  <a:pt x="16924" y="5412"/>
                  <a:pt x="15497" y="3985"/>
                  <a:pt x="13742" y="3985"/>
                </a:cubicBezTo>
                <a:close/>
                <a:moveTo>
                  <a:pt x="13742" y="4384"/>
                </a:moveTo>
                <a:cubicBezTo>
                  <a:pt x="15278" y="4384"/>
                  <a:pt x="16525" y="5631"/>
                  <a:pt x="16525" y="7167"/>
                </a:cubicBezTo>
                <a:cubicBezTo>
                  <a:pt x="16525" y="8702"/>
                  <a:pt x="15278" y="9950"/>
                  <a:pt x="13742" y="9950"/>
                </a:cubicBezTo>
                <a:cubicBezTo>
                  <a:pt x="13505" y="9950"/>
                  <a:pt x="13277" y="9913"/>
                  <a:pt x="13057" y="9857"/>
                </a:cubicBezTo>
                <a:cubicBezTo>
                  <a:pt x="12988" y="9765"/>
                  <a:pt x="12919" y="9667"/>
                  <a:pt x="12827" y="9614"/>
                </a:cubicBezTo>
                <a:lnTo>
                  <a:pt x="11544" y="8537"/>
                </a:lnTo>
                <a:cubicBezTo>
                  <a:pt x="11452" y="8425"/>
                  <a:pt x="11355" y="8369"/>
                  <a:pt x="11251" y="8369"/>
                </a:cubicBezTo>
                <a:cubicBezTo>
                  <a:pt x="11249" y="8369"/>
                  <a:pt x="11248" y="8375"/>
                  <a:pt x="11245" y="8375"/>
                </a:cubicBezTo>
                <a:cubicBezTo>
                  <a:pt x="11067" y="8008"/>
                  <a:pt x="10959" y="7601"/>
                  <a:pt x="10959" y="7167"/>
                </a:cubicBezTo>
                <a:cubicBezTo>
                  <a:pt x="10959" y="5631"/>
                  <a:pt x="12207" y="4384"/>
                  <a:pt x="13742" y="4384"/>
                </a:cubicBezTo>
                <a:close/>
                <a:moveTo>
                  <a:pt x="12858" y="5380"/>
                </a:moveTo>
                <a:cubicBezTo>
                  <a:pt x="12735" y="5380"/>
                  <a:pt x="12619" y="5411"/>
                  <a:pt x="12509" y="5473"/>
                </a:cubicBezTo>
                <a:cubicBezTo>
                  <a:pt x="12399" y="5535"/>
                  <a:pt x="12312" y="5619"/>
                  <a:pt x="12248" y="5728"/>
                </a:cubicBezTo>
                <a:cubicBezTo>
                  <a:pt x="12184" y="5838"/>
                  <a:pt x="12154" y="5957"/>
                  <a:pt x="12154" y="6083"/>
                </a:cubicBezTo>
                <a:cubicBezTo>
                  <a:pt x="12154" y="6208"/>
                  <a:pt x="12185" y="6323"/>
                  <a:pt x="12248" y="6432"/>
                </a:cubicBezTo>
                <a:cubicBezTo>
                  <a:pt x="12310" y="6541"/>
                  <a:pt x="12393" y="6631"/>
                  <a:pt x="12503" y="6694"/>
                </a:cubicBezTo>
                <a:cubicBezTo>
                  <a:pt x="12613" y="6756"/>
                  <a:pt x="12731" y="6787"/>
                  <a:pt x="12858" y="6787"/>
                </a:cubicBezTo>
                <a:cubicBezTo>
                  <a:pt x="12981" y="6787"/>
                  <a:pt x="13098" y="6751"/>
                  <a:pt x="13207" y="6687"/>
                </a:cubicBezTo>
                <a:cubicBezTo>
                  <a:pt x="13316" y="6624"/>
                  <a:pt x="13405" y="6540"/>
                  <a:pt x="13468" y="6432"/>
                </a:cubicBezTo>
                <a:cubicBezTo>
                  <a:pt x="13531" y="6324"/>
                  <a:pt x="13561" y="6208"/>
                  <a:pt x="13561" y="6083"/>
                </a:cubicBezTo>
                <a:cubicBezTo>
                  <a:pt x="13561" y="5958"/>
                  <a:pt x="13525" y="5844"/>
                  <a:pt x="13462" y="5735"/>
                </a:cubicBezTo>
                <a:cubicBezTo>
                  <a:pt x="13399" y="5625"/>
                  <a:pt x="13315" y="5536"/>
                  <a:pt x="13207" y="5473"/>
                </a:cubicBezTo>
                <a:cubicBezTo>
                  <a:pt x="13098" y="5411"/>
                  <a:pt x="12981" y="5380"/>
                  <a:pt x="12858" y="5380"/>
                </a:cubicBezTo>
                <a:close/>
                <a:moveTo>
                  <a:pt x="14464" y="5380"/>
                </a:moveTo>
                <a:lnTo>
                  <a:pt x="12391" y="8499"/>
                </a:lnTo>
                <a:lnTo>
                  <a:pt x="12758" y="8499"/>
                </a:lnTo>
                <a:lnTo>
                  <a:pt x="14832" y="5380"/>
                </a:lnTo>
                <a:cubicBezTo>
                  <a:pt x="14832" y="5380"/>
                  <a:pt x="14464" y="5380"/>
                  <a:pt x="14464" y="5380"/>
                </a:cubicBezTo>
                <a:close/>
                <a:moveTo>
                  <a:pt x="8568" y="5579"/>
                </a:moveTo>
                <a:cubicBezTo>
                  <a:pt x="8238" y="5579"/>
                  <a:pt x="7970" y="5847"/>
                  <a:pt x="7970" y="6177"/>
                </a:cubicBezTo>
                <a:lnTo>
                  <a:pt x="7970" y="16083"/>
                </a:lnTo>
                <a:cubicBezTo>
                  <a:pt x="7970" y="16413"/>
                  <a:pt x="8238" y="16681"/>
                  <a:pt x="8568" y="16681"/>
                </a:cubicBezTo>
                <a:lnTo>
                  <a:pt x="9676" y="16681"/>
                </a:lnTo>
                <a:cubicBezTo>
                  <a:pt x="10006" y="16681"/>
                  <a:pt x="10274" y="16413"/>
                  <a:pt x="10274" y="16083"/>
                </a:cubicBezTo>
                <a:lnTo>
                  <a:pt x="10274" y="6177"/>
                </a:lnTo>
                <a:cubicBezTo>
                  <a:pt x="10274" y="5847"/>
                  <a:pt x="10006" y="5579"/>
                  <a:pt x="9676" y="5579"/>
                </a:cubicBezTo>
                <a:lnTo>
                  <a:pt x="8568" y="5579"/>
                </a:lnTo>
                <a:close/>
                <a:moveTo>
                  <a:pt x="12858" y="5735"/>
                </a:moveTo>
                <a:cubicBezTo>
                  <a:pt x="12951" y="5735"/>
                  <a:pt x="13031" y="5773"/>
                  <a:pt x="13094" y="5841"/>
                </a:cubicBezTo>
                <a:cubicBezTo>
                  <a:pt x="13158" y="5908"/>
                  <a:pt x="13188" y="5987"/>
                  <a:pt x="13188" y="6083"/>
                </a:cubicBezTo>
                <a:cubicBezTo>
                  <a:pt x="13188" y="6181"/>
                  <a:pt x="13159" y="6260"/>
                  <a:pt x="13094" y="6326"/>
                </a:cubicBezTo>
                <a:cubicBezTo>
                  <a:pt x="13030" y="6392"/>
                  <a:pt x="12949" y="6426"/>
                  <a:pt x="12858" y="6426"/>
                </a:cubicBezTo>
                <a:cubicBezTo>
                  <a:pt x="12765" y="6426"/>
                  <a:pt x="12686" y="6394"/>
                  <a:pt x="12621" y="6326"/>
                </a:cubicBezTo>
                <a:cubicBezTo>
                  <a:pt x="12556" y="6259"/>
                  <a:pt x="12522" y="6178"/>
                  <a:pt x="12522" y="6083"/>
                </a:cubicBezTo>
                <a:cubicBezTo>
                  <a:pt x="12522" y="5989"/>
                  <a:pt x="12555" y="5909"/>
                  <a:pt x="12621" y="5841"/>
                </a:cubicBezTo>
                <a:cubicBezTo>
                  <a:pt x="12687" y="5772"/>
                  <a:pt x="12766" y="5735"/>
                  <a:pt x="12858" y="5735"/>
                </a:cubicBezTo>
                <a:close/>
                <a:moveTo>
                  <a:pt x="8568" y="5978"/>
                </a:moveTo>
                <a:cubicBezTo>
                  <a:pt x="8568" y="5978"/>
                  <a:pt x="9676" y="5978"/>
                  <a:pt x="9676" y="5978"/>
                </a:cubicBezTo>
                <a:cubicBezTo>
                  <a:pt x="9786" y="5978"/>
                  <a:pt x="9875" y="6067"/>
                  <a:pt x="9875" y="6177"/>
                </a:cubicBezTo>
                <a:lnTo>
                  <a:pt x="9875" y="16083"/>
                </a:lnTo>
                <a:cubicBezTo>
                  <a:pt x="9875" y="16193"/>
                  <a:pt x="9786" y="16282"/>
                  <a:pt x="9676" y="16282"/>
                </a:cubicBezTo>
                <a:lnTo>
                  <a:pt x="8568" y="16282"/>
                </a:lnTo>
                <a:cubicBezTo>
                  <a:pt x="8458" y="16282"/>
                  <a:pt x="8369" y="16193"/>
                  <a:pt x="8369" y="16083"/>
                </a:cubicBezTo>
                <a:lnTo>
                  <a:pt x="8369" y="6177"/>
                </a:lnTo>
                <a:cubicBezTo>
                  <a:pt x="8369" y="6067"/>
                  <a:pt x="8458" y="5978"/>
                  <a:pt x="8568" y="5978"/>
                </a:cubicBezTo>
                <a:close/>
                <a:moveTo>
                  <a:pt x="14371" y="7098"/>
                </a:moveTo>
                <a:cubicBezTo>
                  <a:pt x="14249" y="7098"/>
                  <a:pt x="14132" y="7129"/>
                  <a:pt x="14022" y="7192"/>
                </a:cubicBezTo>
                <a:cubicBezTo>
                  <a:pt x="13912" y="7255"/>
                  <a:pt x="13819" y="7344"/>
                  <a:pt x="13755" y="7453"/>
                </a:cubicBezTo>
                <a:cubicBezTo>
                  <a:pt x="13691" y="7563"/>
                  <a:pt x="13661" y="7677"/>
                  <a:pt x="13661" y="7802"/>
                </a:cubicBezTo>
                <a:cubicBezTo>
                  <a:pt x="13661" y="7927"/>
                  <a:pt x="13691" y="8042"/>
                  <a:pt x="13755" y="8151"/>
                </a:cubicBezTo>
                <a:cubicBezTo>
                  <a:pt x="13818" y="8260"/>
                  <a:pt x="13907" y="8350"/>
                  <a:pt x="14016" y="8412"/>
                </a:cubicBezTo>
                <a:cubicBezTo>
                  <a:pt x="14125" y="8474"/>
                  <a:pt x="14244" y="8499"/>
                  <a:pt x="14371" y="8499"/>
                </a:cubicBezTo>
                <a:cubicBezTo>
                  <a:pt x="14495" y="8499"/>
                  <a:pt x="14612" y="8469"/>
                  <a:pt x="14720" y="8406"/>
                </a:cubicBezTo>
                <a:cubicBezTo>
                  <a:pt x="14828" y="8343"/>
                  <a:pt x="14912" y="8258"/>
                  <a:pt x="14975" y="8151"/>
                </a:cubicBezTo>
                <a:cubicBezTo>
                  <a:pt x="15037" y="8043"/>
                  <a:pt x="15068" y="7927"/>
                  <a:pt x="15068" y="7802"/>
                </a:cubicBezTo>
                <a:cubicBezTo>
                  <a:pt x="15068" y="7676"/>
                  <a:pt x="15037" y="7561"/>
                  <a:pt x="14975" y="7453"/>
                </a:cubicBezTo>
                <a:cubicBezTo>
                  <a:pt x="14913" y="7345"/>
                  <a:pt x="14830" y="7256"/>
                  <a:pt x="14720" y="7192"/>
                </a:cubicBezTo>
                <a:cubicBezTo>
                  <a:pt x="14610" y="7128"/>
                  <a:pt x="14494" y="7098"/>
                  <a:pt x="14371" y="7098"/>
                </a:cubicBezTo>
                <a:close/>
                <a:moveTo>
                  <a:pt x="14371" y="7453"/>
                </a:moveTo>
                <a:cubicBezTo>
                  <a:pt x="14462" y="7453"/>
                  <a:pt x="14537" y="7489"/>
                  <a:pt x="14601" y="7559"/>
                </a:cubicBezTo>
                <a:cubicBezTo>
                  <a:pt x="14666" y="7630"/>
                  <a:pt x="14701" y="7710"/>
                  <a:pt x="14701" y="7802"/>
                </a:cubicBezTo>
                <a:cubicBezTo>
                  <a:pt x="14701" y="7902"/>
                  <a:pt x="14667" y="7986"/>
                  <a:pt x="14601" y="8051"/>
                </a:cubicBezTo>
                <a:cubicBezTo>
                  <a:pt x="14536" y="8116"/>
                  <a:pt x="14461" y="8144"/>
                  <a:pt x="14371" y="8144"/>
                </a:cubicBezTo>
                <a:cubicBezTo>
                  <a:pt x="14281" y="8144"/>
                  <a:pt x="14201" y="8116"/>
                  <a:pt x="14134" y="8051"/>
                </a:cubicBezTo>
                <a:cubicBezTo>
                  <a:pt x="14068" y="7986"/>
                  <a:pt x="14035" y="7901"/>
                  <a:pt x="14035" y="7802"/>
                </a:cubicBezTo>
                <a:cubicBezTo>
                  <a:pt x="14035" y="7709"/>
                  <a:pt x="14063" y="7629"/>
                  <a:pt x="14128" y="7559"/>
                </a:cubicBezTo>
                <a:cubicBezTo>
                  <a:pt x="14193" y="7489"/>
                  <a:pt x="14278" y="7453"/>
                  <a:pt x="14371" y="7453"/>
                </a:cubicBezTo>
                <a:close/>
                <a:moveTo>
                  <a:pt x="5778" y="7572"/>
                </a:moveTo>
                <a:cubicBezTo>
                  <a:pt x="5449" y="7572"/>
                  <a:pt x="5181" y="7840"/>
                  <a:pt x="5181" y="8169"/>
                </a:cubicBezTo>
                <a:lnTo>
                  <a:pt x="5181" y="16015"/>
                </a:lnTo>
                <a:cubicBezTo>
                  <a:pt x="5181" y="16344"/>
                  <a:pt x="5449" y="16613"/>
                  <a:pt x="5778" y="16613"/>
                </a:cubicBezTo>
                <a:lnTo>
                  <a:pt x="6887" y="16613"/>
                </a:lnTo>
                <a:cubicBezTo>
                  <a:pt x="7216" y="16613"/>
                  <a:pt x="7484" y="16344"/>
                  <a:pt x="7484" y="16015"/>
                </a:cubicBezTo>
                <a:lnTo>
                  <a:pt x="7484" y="8169"/>
                </a:lnTo>
                <a:cubicBezTo>
                  <a:pt x="7484" y="7840"/>
                  <a:pt x="7216" y="7572"/>
                  <a:pt x="6887" y="7572"/>
                </a:cubicBezTo>
                <a:lnTo>
                  <a:pt x="5778" y="7572"/>
                </a:lnTo>
                <a:close/>
                <a:moveTo>
                  <a:pt x="5778" y="7970"/>
                </a:moveTo>
                <a:cubicBezTo>
                  <a:pt x="5778" y="7970"/>
                  <a:pt x="6887" y="7970"/>
                  <a:pt x="6887" y="7970"/>
                </a:cubicBezTo>
                <a:cubicBezTo>
                  <a:pt x="6997" y="7970"/>
                  <a:pt x="7086" y="8059"/>
                  <a:pt x="7086" y="8169"/>
                </a:cubicBezTo>
                <a:lnTo>
                  <a:pt x="7086" y="16015"/>
                </a:lnTo>
                <a:cubicBezTo>
                  <a:pt x="7086" y="16125"/>
                  <a:pt x="6996" y="16214"/>
                  <a:pt x="6887" y="16214"/>
                </a:cubicBezTo>
                <a:lnTo>
                  <a:pt x="5778" y="16214"/>
                </a:lnTo>
                <a:cubicBezTo>
                  <a:pt x="5668" y="16214"/>
                  <a:pt x="5579" y="16125"/>
                  <a:pt x="5579" y="16015"/>
                </a:cubicBezTo>
                <a:lnTo>
                  <a:pt x="5579" y="8169"/>
                </a:lnTo>
                <a:cubicBezTo>
                  <a:pt x="5579" y="8059"/>
                  <a:pt x="5668" y="7970"/>
                  <a:pt x="5778" y="7970"/>
                </a:cubicBezTo>
                <a:close/>
                <a:moveTo>
                  <a:pt x="11357" y="9253"/>
                </a:moveTo>
                <a:cubicBezTo>
                  <a:pt x="11743" y="9694"/>
                  <a:pt x="12241" y="10023"/>
                  <a:pt x="12814" y="10199"/>
                </a:cubicBezTo>
                <a:cubicBezTo>
                  <a:pt x="12837" y="10254"/>
                  <a:pt x="12864" y="10311"/>
                  <a:pt x="12864" y="10361"/>
                </a:cubicBezTo>
                <a:lnTo>
                  <a:pt x="12864" y="15977"/>
                </a:lnTo>
                <a:cubicBezTo>
                  <a:pt x="12864" y="16087"/>
                  <a:pt x="12775" y="16177"/>
                  <a:pt x="12665" y="16177"/>
                </a:cubicBezTo>
                <a:lnTo>
                  <a:pt x="11557" y="16177"/>
                </a:lnTo>
                <a:cubicBezTo>
                  <a:pt x="11447" y="16177"/>
                  <a:pt x="11357" y="16087"/>
                  <a:pt x="11357" y="15977"/>
                </a:cubicBezTo>
                <a:lnTo>
                  <a:pt x="11357" y="9253"/>
                </a:lnTo>
                <a:close/>
                <a:moveTo>
                  <a:pt x="14346" y="10760"/>
                </a:moveTo>
                <a:cubicBezTo>
                  <a:pt x="14016" y="10760"/>
                  <a:pt x="13748" y="11028"/>
                  <a:pt x="13748" y="11357"/>
                </a:cubicBezTo>
                <a:lnTo>
                  <a:pt x="13748" y="15915"/>
                </a:lnTo>
                <a:cubicBezTo>
                  <a:pt x="13748" y="16245"/>
                  <a:pt x="14016" y="16513"/>
                  <a:pt x="14346" y="16513"/>
                </a:cubicBezTo>
                <a:lnTo>
                  <a:pt x="15454" y="16513"/>
                </a:lnTo>
                <a:cubicBezTo>
                  <a:pt x="15784" y="16513"/>
                  <a:pt x="16052" y="16245"/>
                  <a:pt x="16052" y="15915"/>
                </a:cubicBezTo>
                <a:lnTo>
                  <a:pt x="16052" y="11357"/>
                </a:lnTo>
                <a:cubicBezTo>
                  <a:pt x="16052" y="11028"/>
                  <a:pt x="15784" y="10760"/>
                  <a:pt x="15454" y="10760"/>
                </a:cubicBezTo>
                <a:lnTo>
                  <a:pt x="14346" y="10760"/>
                </a:lnTo>
                <a:close/>
                <a:moveTo>
                  <a:pt x="14346" y="11158"/>
                </a:moveTo>
                <a:cubicBezTo>
                  <a:pt x="14346" y="11158"/>
                  <a:pt x="15454" y="11158"/>
                  <a:pt x="15454" y="11158"/>
                </a:cubicBezTo>
                <a:cubicBezTo>
                  <a:pt x="15564" y="11158"/>
                  <a:pt x="15654" y="11247"/>
                  <a:pt x="15654" y="11357"/>
                </a:cubicBezTo>
                <a:lnTo>
                  <a:pt x="15654" y="15915"/>
                </a:lnTo>
                <a:cubicBezTo>
                  <a:pt x="15654" y="16025"/>
                  <a:pt x="15564" y="16114"/>
                  <a:pt x="15454" y="16114"/>
                </a:cubicBezTo>
                <a:lnTo>
                  <a:pt x="14346" y="16114"/>
                </a:lnTo>
                <a:cubicBezTo>
                  <a:pt x="14236" y="16114"/>
                  <a:pt x="14147" y="16025"/>
                  <a:pt x="14147" y="15915"/>
                </a:cubicBezTo>
                <a:lnTo>
                  <a:pt x="14147" y="11357"/>
                </a:lnTo>
                <a:cubicBezTo>
                  <a:pt x="14147" y="11247"/>
                  <a:pt x="14236" y="11158"/>
                  <a:pt x="14346" y="11158"/>
                </a:cubicBezTo>
                <a:close/>
                <a:moveTo>
                  <a:pt x="5181" y="17335"/>
                </a:moveTo>
                <a:lnTo>
                  <a:pt x="5181" y="17733"/>
                </a:lnTo>
                <a:lnTo>
                  <a:pt x="16195" y="17733"/>
                </a:lnTo>
                <a:cubicBezTo>
                  <a:pt x="16195" y="17733"/>
                  <a:pt x="16195" y="17335"/>
                  <a:pt x="16195" y="17335"/>
                </a:cubicBezTo>
                <a:lnTo>
                  <a:pt x="5181" y="17335"/>
                </a:ln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0" name="Shape 520"/>
          <p:cNvSpPr/>
          <p:nvPr/>
        </p:nvSpPr>
        <p:spPr>
          <a:xfrm>
            <a:off x="406958" y="594946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4" name="Shape 335"/>
          <p:cNvSpPr/>
          <p:nvPr/>
        </p:nvSpPr>
        <p:spPr>
          <a:xfrm>
            <a:off x="1184843" y="3381238"/>
            <a:ext cx="2388935" cy="646331"/>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Optimize Campaign Management / Uplift Model</a:t>
            </a:r>
          </a:p>
          <a:p>
            <a:pPr defTabSz="292100">
              <a:defRPr sz="1800" b="0" cap="none">
                <a:solidFill>
                  <a:srgbClr val="000000"/>
                </a:solidFill>
              </a:defRPr>
            </a:pPr>
            <a:endParaRPr sz="1400" kern="0" dirty="0"/>
          </a:p>
        </p:txBody>
      </p:sp>
      <p:sp>
        <p:nvSpPr>
          <p:cNvPr id="55" name="Shape 344"/>
          <p:cNvSpPr/>
          <p:nvPr/>
        </p:nvSpPr>
        <p:spPr>
          <a:xfrm>
            <a:off x="1184843" y="379900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Marketing</a:t>
            </a:r>
            <a:endParaRPr sz="1400" kern="0" dirty="0"/>
          </a:p>
        </p:txBody>
      </p:sp>
      <p:sp>
        <p:nvSpPr>
          <p:cNvPr id="56" name="Shape 353"/>
          <p:cNvSpPr/>
          <p:nvPr/>
        </p:nvSpPr>
        <p:spPr>
          <a:xfrm>
            <a:off x="418814" y="337869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10621" y="3172"/>
                </a:moveTo>
                <a:cubicBezTo>
                  <a:pt x="10250" y="3183"/>
                  <a:pt x="9881" y="3220"/>
                  <a:pt x="9522" y="3282"/>
                </a:cubicBezTo>
                <a:cubicBezTo>
                  <a:pt x="9476" y="3276"/>
                  <a:pt x="9426" y="3276"/>
                  <a:pt x="9373" y="3288"/>
                </a:cubicBezTo>
                <a:cubicBezTo>
                  <a:pt x="9167" y="3333"/>
                  <a:pt x="8966" y="3389"/>
                  <a:pt x="8763" y="3452"/>
                </a:cubicBezTo>
                <a:cubicBezTo>
                  <a:pt x="6860" y="3987"/>
                  <a:pt x="5221" y="5242"/>
                  <a:pt x="4211" y="6965"/>
                </a:cubicBezTo>
                <a:cubicBezTo>
                  <a:pt x="4129" y="7095"/>
                  <a:pt x="4049" y="7228"/>
                  <a:pt x="3975" y="7361"/>
                </a:cubicBezTo>
                <a:cubicBezTo>
                  <a:pt x="3953" y="7401"/>
                  <a:pt x="3944" y="7444"/>
                  <a:pt x="3936" y="7488"/>
                </a:cubicBezTo>
                <a:cubicBezTo>
                  <a:pt x="3711" y="7950"/>
                  <a:pt x="3525" y="8440"/>
                  <a:pt x="3392" y="8956"/>
                </a:cubicBezTo>
                <a:cubicBezTo>
                  <a:pt x="2436" y="12672"/>
                  <a:pt x="4612" y="16439"/>
                  <a:pt x="8081" y="17840"/>
                </a:cubicBezTo>
                <a:cubicBezTo>
                  <a:pt x="11284" y="19133"/>
                  <a:pt x="14920" y="17850"/>
                  <a:pt x="16905" y="15179"/>
                </a:cubicBezTo>
                <a:cubicBezTo>
                  <a:pt x="16962" y="15138"/>
                  <a:pt x="17007" y="15083"/>
                  <a:pt x="17032" y="15008"/>
                </a:cubicBezTo>
                <a:cubicBezTo>
                  <a:pt x="17219" y="14741"/>
                  <a:pt x="17390" y="14460"/>
                  <a:pt x="17543" y="14167"/>
                </a:cubicBezTo>
                <a:cubicBezTo>
                  <a:pt x="18094" y="13113"/>
                  <a:pt x="18342" y="11925"/>
                  <a:pt x="18362" y="10742"/>
                </a:cubicBezTo>
                <a:cubicBezTo>
                  <a:pt x="18299" y="7002"/>
                  <a:pt x="15532" y="3670"/>
                  <a:pt x="11748" y="3222"/>
                </a:cubicBezTo>
                <a:cubicBezTo>
                  <a:pt x="11369" y="3177"/>
                  <a:pt x="10993" y="3161"/>
                  <a:pt x="10621" y="3172"/>
                </a:cubicBezTo>
                <a:close/>
                <a:moveTo>
                  <a:pt x="10770" y="3947"/>
                </a:moveTo>
                <a:cubicBezTo>
                  <a:pt x="11407" y="3937"/>
                  <a:pt x="12024" y="4020"/>
                  <a:pt x="12606" y="4184"/>
                </a:cubicBezTo>
                <a:cubicBezTo>
                  <a:pt x="12310" y="4935"/>
                  <a:pt x="12420" y="5676"/>
                  <a:pt x="13117" y="6240"/>
                </a:cubicBezTo>
                <a:cubicBezTo>
                  <a:pt x="13417" y="6482"/>
                  <a:pt x="13748" y="6754"/>
                  <a:pt x="13892" y="7125"/>
                </a:cubicBezTo>
                <a:cubicBezTo>
                  <a:pt x="13999" y="7398"/>
                  <a:pt x="13798" y="7876"/>
                  <a:pt x="13799" y="8180"/>
                </a:cubicBezTo>
                <a:cubicBezTo>
                  <a:pt x="13800" y="8396"/>
                  <a:pt x="13920" y="8642"/>
                  <a:pt x="14057" y="8802"/>
                </a:cubicBezTo>
                <a:cubicBezTo>
                  <a:pt x="14443" y="9248"/>
                  <a:pt x="14202" y="9538"/>
                  <a:pt x="14035" y="9989"/>
                </a:cubicBezTo>
                <a:cubicBezTo>
                  <a:pt x="13860" y="10464"/>
                  <a:pt x="13741" y="10950"/>
                  <a:pt x="13997" y="11413"/>
                </a:cubicBezTo>
                <a:cubicBezTo>
                  <a:pt x="14317" y="11990"/>
                  <a:pt x="15548" y="11758"/>
                  <a:pt x="16042" y="11985"/>
                </a:cubicBezTo>
                <a:cubicBezTo>
                  <a:pt x="16429" y="12162"/>
                  <a:pt x="16297" y="13972"/>
                  <a:pt x="16267" y="14684"/>
                </a:cubicBezTo>
                <a:cubicBezTo>
                  <a:pt x="15038" y="16392"/>
                  <a:pt x="13047" y="17504"/>
                  <a:pt x="10770" y="17543"/>
                </a:cubicBezTo>
                <a:cubicBezTo>
                  <a:pt x="10708" y="17544"/>
                  <a:pt x="10650" y="17543"/>
                  <a:pt x="10588" y="17543"/>
                </a:cubicBezTo>
                <a:cubicBezTo>
                  <a:pt x="10584" y="17337"/>
                  <a:pt x="10580" y="17127"/>
                  <a:pt x="10583" y="16922"/>
                </a:cubicBezTo>
                <a:cubicBezTo>
                  <a:pt x="10590" y="16292"/>
                  <a:pt x="11077" y="16084"/>
                  <a:pt x="11490" y="15701"/>
                </a:cubicBezTo>
                <a:cubicBezTo>
                  <a:pt x="12045" y="15187"/>
                  <a:pt x="12898" y="14107"/>
                  <a:pt x="12826" y="13288"/>
                </a:cubicBezTo>
                <a:cubicBezTo>
                  <a:pt x="12766" y="12607"/>
                  <a:pt x="12054" y="12120"/>
                  <a:pt x="11561" y="11737"/>
                </a:cubicBezTo>
                <a:cubicBezTo>
                  <a:pt x="10907" y="11230"/>
                  <a:pt x="10181" y="10711"/>
                  <a:pt x="9406" y="10401"/>
                </a:cubicBezTo>
                <a:cubicBezTo>
                  <a:pt x="8884" y="10192"/>
                  <a:pt x="8341" y="10151"/>
                  <a:pt x="7796" y="10044"/>
                </a:cubicBezTo>
                <a:cubicBezTo>
                  <a:pt x="7699" y="10025"/>
                  <a:pt x="7514" y="9560"/>
                  <a:pt x="7499" y="9522"/>
                </a:cubicBezTo>
                <a:cubicBezTo>
                  <a:pt x="7338" y="9117"/>
                  <a:pt x="7402" y="9300"/>
                  <a:pt x="7763" y="9329"/>
                </a:cubicBezTo>
                <a:cubicBezTo>
                  <a:pt x="8678" y="9404"/>
                  <a:pt x="9068" y="8798"/>
                  <a:pt x="9412" y="8054"/>
                </a:cubicBezTo>
                <a:cubicBezTo>
                  <a:pt x="9726" y="7373"/>
                  <a:pt x="10040" y="6561"/>
                  <a:pt x="9934" y="5800"/>
                </a:cubicBezTo>
                <a:cubicBezTo>
                  <a:pt x="9881" y="5418"/>
                  <a:pt x="9195" y="5305"/>
                  <a:pt x="9401" y="4926"/>
                </a:cubicBezTo>
                <a:cubicBezTo>
                  <a:pt x="9552" y="4648"/>
                  <a:pt x="9670" y="4339"/>
                  <a:pt x="9775" y="4035"/>
                </a:cubicBezTo>
                <a:cubicBezTo>
                  <a:pt x="10102" y="3982"/>
                  <a:pt x="10433" y="3953"/>
                  <a:pt x="10770" y="3947"/>
                </a:cubicBezTo>
                <a:close/>
                <a:moveTo>
                  <a:pt x="8763" y="4288"/>
                </a:moveTo>
                <a:cubicBezTo>
                  <a:pt x="8551" y="4738"/>
                  <a:pt x="8380" y="5226"/>
                  <a:pt x="8664" y="5558"/>
                </a:cubicBezTo>
                <a:cubicBezTo>
                  <a:pt x="8762" y="5673"/>
                  <a:pt x="9128" y="5896"/>
                  <a:pt x="9170" y="6014"/>
                </a:cubicBezTo>
                <a:cubicBezTo>
                  <a:pt x="9231" y="6189"/>
                  <a:pt x="9118" y="6481"/>
                  <a:pt x="9077" y="6652"/>
                </a:cubicBezTo>
                <a:cubicBezTo>
                  <a:pt x="8964" y="7114"/>
                  <a:pt x="8782" y="7558"/>
                  <a:pt x="8571" y="7982"/>
                </a:cubicBezTo>
                <a:cubicBezTo>
                  <a:pt x="8302" y="8523"/>
                  <a:pt x="7949" y="8541"/>
                  <a:pt x="7389" y="8510"/>
                </a:cubicBezTo>
                <a:cubicBezTo>
                  <a:pt x="7092" y="8494"/>
                  <a:pt x="6874" y="8635"/>
                  <a:pt x="6718" y="8873"/>
                </a:cubicBezTo>
                <a:cubicBezTo>
                  <a:pt x="6390" y="9376"/>
                  <a:pt x="6951" y="10567"/>
                  <a:pt x="7471" y="10764"/>
                </a:cubicBezTo>
                <a:cubicBezTo>
                  <a:pt x="7984" y="10959"/>
                  <a:pt x="8574" y="10959"/>
                  <a:pt x="9104" y="11127"/>
                </a:cubicBezTo>
                <a:cubicBezTo>
                  <a:pt x="9447" y="11236"/>
                  <a:pt x="9775" y="11478"/>
                  <a:pt x="10077" y="11666"/>
                </a:cubicBezTo>
                <a:cubicBezTo>
                  <a:pt x="10435" y="11888"/>
                  <a:pt x="12104" y="12809"/>
                  <a:pt x="12029" y="13332"/>
                </a:cubicBezTo>
                <a:cubicBezTo>
                  <a:pt x="11950" y="13876"/>
                  <a:pt x="11541" y="14451"/>
                  <a:pt x="11204" y="14865"/>
                </a:cubicBezTo>
                <a:cubicBezTo>
                  <a:pt x="10905" y="15233"/>
                  <a:pt x="10457" y="15421"/>
                  <a:pt x="10171" y="15806"/>
                </a:cubicBezTo>
                <a:cubicBezTo>
                  <a:pt x="9797" y="16308"/>
                  <a:pt x="9768" y="16864"/>
                  <a:pt x="9786" y="17449"/>
                </a:cubicBezTo>
                <a:cubicBezTo>
                  <a:pt x="9555" y="17412"/>
                  <a:pt x="9326" y="17373"/>
                  <a:pt x="9099" y="17323"/>
                </a:cubicBezTo>
                <a:cubicBezTo>
                  <a:pt x="9210" y="16631"/>
                  <a:pt x="9334" y="15859"/>
                  <a:pt x="9153" y="15212"/>
                </a:cubicBezTo>
                <a:cubicBezTo>
                  <a:pt x="9002" y="14668"/>
                  <a:pt x="8543" y="14152"/>
                  <a:pt x="8235" y="13689"/>
                </a:cubicBezTo>
                <a:cubicBezTo>
                  <a:pt x="7869" y="13138"/>
                  <a:pt x="8182" y="12481"/>
                  <a:pt x="8037" y="11858"/>
                </a:cubicBezTo>
                <a:cubicBezTo>
                  <a:pt x="7931" y="11401"/>
                  <a:pt x="7465" y="11081"/>
                  <a:pt x="7081" y="10874"/>
                </a:cubicBezTo>
                <a:cubicBezTo>
                  <a:pt x="6803" y="10724"/>
                  <a:pt x="6479" y="10674"/>
                  <a:pt x="6190" y="10550"/>
                </a:cubicBezTo>
                <a:cubicBezTo>
                  <a:pt x="5792" y="10378"/>
                  <a:pt x="5639" y="9848"/>
                  <a:pt x="5498" y="9472"/>
                </a:cubicBezTo>
                <a:cubicBezTo>
                  <a:pt x="5185" y="8639"/>
                  <a:pt x="5524" y="7800"/>
                  <a:pt x="4893" y="7372"/>
                </a:cubicBezTo>
                <a:cubicBezTo>
                  <a:pt x="5793" y="5968"/>
                  <a:pt x="7195" y="4847"/>
                  <a:pt x="8763" y="4288"/>
                </a:cubicBezTo>
                <a:close/>
                <a:moveTo>
                  <a:pt x="13348" y="4448"/>
                </a:moveTo>
                <a:cubicBezTo>
                  <a:pt x="15803" y="5479"/>
                  <a:pt x="17524" y="7978"/>
                  <a:pt x="17570" y="10742"/>
                </a:cubicBezTo>
                <a:cubicBezTo>
                  <a:pt x="17555" y="11647"/>
                  <a:pt x="17367" y="12508"/>
                  <a:pt x="17043" y="13293"/>
                </a:cubicBezTo>
                <a:cubicBezTo>
                  <a:pt x="17042" y="12979"/>
                  <a:pt x="17041" y="12666"/>
                  <a:pt x="17054" y="12353"/>
                </a:cubicBezTo>
                <a:cubicBezTo>
                  <a:pt x="17072" y="11873"/>
                  <a:pt x="16822" y="11545"/>
                  <a:pt x="16438" y="11298"/>
                </a:cubicBezTo>
                <a:cubicBezTo>
                  <a:pt x="15954" y="10986"/>
                  <a:pt x="14501" y="11194"/>
                  <a:pt x="14723" y="10407"/>
                </a:cubicBezTo>
                <a:cubicBezTo>
                  <a:pt x="14860" y="9918"/>
                  <a:pt x="15337" y="9468"/>
                  <a:pt x="15107" y="8928"/>
                </a:cubicBezTo>
                <a:cubicBezTo>
                  <a:pt x="14977" y="8623"/>
                  <a:pt x="14555" y="8297"/>
                  <a:pt x="14607" y="7944"/>
                </a:cubicBezTo>
                <a:cubicBezTo>
                  <a:pt x="14648" y="7666"/>
                  <a:pt x="14740" y="7381"/>
                  <a:pt x="14690" y="7097"/>
                </a:cubicBezTo>
                <a:cubicBezTo>
                  <a:pt x="14580" y="6477"/>
                  <a:pt x="14135" y="6072"/>
                  <a:pt x="13672" y="5679"/>
                </a:cubicBezTo>
                <a:cubicBezTo>
                  <a:pt x="13219" y="5293"/>
                  <a:pt x="13161" y="4900"/>
                  <a:pt x="13348" y="4448"/>
                </a:cubicBezTo>
                <a:close/>
                <a:moveTo>
                  <a:pt x="4519" y="8048"/>
                </a:moveTo>
                <a:cubicBezTo>
                  <a:pt x="4614" y="8356"/>
                  <a:pt x="4590" y="8749"/>
                  <a:pt x="4623" y="9066"/>
                </a:cubicBezTo>
                <a:cubicBezTo>
                  <a:pt x="4669" y="9501"/>
                  <a:pt x="4804" y="9862"/>
                  <a:pt x="4981" y="10258"/>
                </a:cubicBezTo>
                <a:cubicBezTo>
                  <a:pt x="5205" y="10762"/>
                  <a:pt x="5451" y="11086"/>
                  <a:pt x="5965" y="11309"/>
                </a:cubicBezTo>
                <a:cubicBezTo>
                  <a:pt x="6517" y="11547"/>
                  <a:pt x="7268" y="11615"/>
                  <a:pt x="7317" y="12364"/>
                </a:cubicBezTo>
                <a:cubicBezTo>
                  <a:pt x="7348" y="12826"/>
                  <a:pt x="7153" y="13275"/>
                  <a:pt x="7350" y="13722"/>
                </a:cubicBezTo>
                <a:cubicBezTo>
                  <a:pt x="7552" y="14180"/>
                  <a:pt x="7888" y="14586"/>
                  <a:pt x="8153" y="15008"/>
                </a:cubicBezTo>
                <a:cubicBezTo>
                  <a:pt x="8539" y="15623"/>
                  <a:pt x="8445" y="16389"/>
                  <a:pt x="8334" y="17103"/>
                </a:cubicBezTo>
                <a:cubicBezTo>
                  <a:pt x="5802" y="16110"/>
                  <a:pt x="4022" y="13560"/>
                  <a:pt x="3975" y="10742"/>
                </a:cubicBezTo>
                <a:cubicBezTo>
                  <a:pt x="3959" y="9782"/>
                  <a:pt x="4154" y="8872"/>
                  <a:pt x="4519" y="8048"/>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57" name="Shape 331"/>
          <p:cNvSpPr/>
          <p:nvPr/>
        </p:nvSpPr>
        <p:spPr>
          <a:xfrm>
            <a:off x="1184842" y="4368268"/>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Customer Lifetime Value</a:t>
            </a:r>
            <a:endParaRPr sz="1400" kern="0" dirty="0"/>
          </a:p>
        </p:txBody>
      </p:sp>
      <p:sp>
        <p:nvSpPr>
          <p:cNvPr id="58" name="Shape 340"/>
          <p:cNvSpPr/>
          <p:nvPr/>
        </p:nvSpPr>
        <p:spPr>
          <a:xfrm>
            <a:off x="1184843" y="458147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1" name="Shape 330"/>
          <p:cNvSpPr/>
          <p:nvPr/>
        </p:nvSpPr>
        <p:spPr>
          <a:xfrm>
            <a:off x="1184843" y="5199516"/>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Recommender</a:t>
            </a:r>
            <a:endParaRPr sz="1400" kern="0" dirty="0"/>
          </a:p>
        </p:txBody>
      </p:sp>
      <p:sp>
        <p:nvSpPr>
          <p:cNvPr id="62" name="Shape 339"/>
          <p:cNvSpPr/>
          <p:nvPr/>
        </p:nvSpPr>
        <p:spPr>
          <a:xfrm>
            <a:off x="1184843" y="5428116"/>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3" name="Shape 329"/>
          <p:cNvSpPr/>
          <p:nvPr/>
        </p:nvSpPr>
        <p:spPr>
          <a:xfrm>
            <a:off x="1184843" y="6036403"/>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Churn prevention</a:t>
            </a:r>
            <a:endParaRPr sz="1400" kern="0" dirty="0"/>
          </a:p>
        </p:txBody>
      </p:sp>
      <p:sp>
        <p:nvSpPr>
          <p:cNvPr id="64" name="Shape 338"/>
          <p:cNvSpPr/>
          <p:nvPr/>
        </p:nvSpPr>
        <p:spPr>
          <a:xfrm>
            <a:off x="1184843" y="627346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Sales</a:t>
            </a:r>
            <a:endParaRPr sz="1400" kern="0" dirty="0"/>
          </a:p>
        </p:txBody>
      </p:sp>
      <p:sp>
        <p:nvSpPr>
          <p:cNvPr id="65" name="Shape 335"/>
          <p:cNvSpPr/>
          <p:nvPr/>
        </p:nvSpPr>
        <p:spPr>
          <a:xfrm>
            <a:off x="1184842" y="261367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Clustering</a:t>
            </a:r>
            <a:endParaRPr sz="1400" kern="0" dirty="0"/>
          </a:p>
        </p:txBody>
      </p:sp>
      <p:sp>
        <p:nvSpPr>
          <p:cNvPr id="66" name="Shape 344"/>
          <p:cNvSpPr/>
          <p:nvPr/>
        </p:nvSpPr>
        <p:spPr>
          <a:xfrm>
            <a:off x="1184842" y="2851337"/>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Marketing</a:t>
            </a:r>
            <a:endParaRPr sz="1400" kern="0" dirty="0"/>
          </a:p>
        </p:txBody>
      </p:sp>
      <p:sp>
        <p:nvSpPr>
          <p:cNvPr id="77" name="Shape 335"/>
          <p:cNvSpPr/>
          <p:nvPr/>
        </p:nvSpPr>
        <p:spPr>
          <a:xfrm>
            <a:off x="4943278" y="343665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Faulty Part detection</a:t>
            </a:r>
            <a:endParaRPr sz="1400" kern="0" dirty="0"/>
          </a:p>
        </p:txBody>
      </p:sp>
      <p:sp>
        <p:nvSpPr>
          <p:cNvPr id="79" name="Shape 331"/>
          <p:cNvSpPr/>
          <p:nvPr/>
        </p:nvSpPr>
        <p:spPr>
          <a:xfrm>
            <a:off x="4924812" y="4368267"/>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Shop floor Digitalization</a:t>
            </a:r>
            <a:endParaRPr sz="1400" kern="0" dirty="0"/>
          </a:p>
        </p:txBody>
      </p:sp>
      <p:sp>
        <p:nvSpPr>
          <p:cNvPr id="85" name="Shape 335"/>
          <p:cNvSpPr/>
          <p:nvPr/>
        </p:nvSpPr>
        <p:spPr>
          <a:xfrm>
            <a:off x="4941304" y="2612765"/>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Predictive Maintenance</a:t>
            </a:r>
            <a:endParaRPr sz="1400" kern="0" dirty="0"/>
          </a:p>
        </p:txBody>
      </p:sp>
      <p:sp>
        <p:nvSpPr>
          <p:cNvPr id="87" name="Shape 335"/>
          <p:cNvSpPr/>
          <p:nvPr/>
        </p:nvSpPr>
        <p:spPr>
          <a:xfrm>
            <a:off x="9185461" y="4290464"/>
            <a:ext cx="2388935"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err="1"/>
              <a:t>IoT</a:t>
            </a:r>
            <a:r>
              <a:rPr lang="en-US" sz="1400" kern="0" dirty="0"/>
              <a:t> Hub / Platform</a:t>
            </a:r>
            <a:endParaRPr sz="1400" kern="0" dirty="0"/>
          </a:p>
        </p:txBody>
      </p:sp>
      <p:sp>
        <p:nvSpPr>
          <p:cNvPr id="89" name="Shape 331"/>
          <p:cNvSpPr/>
          <p:nvPr/>
        </p:nvSpPr>
        <p:spPr>
          <a:xfrm>
            <a:off x="9185461" y="5075264"/>
            <a:ext cx="2957251"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Advanced Analytics Platform / Data Science Laboratory </a:t>
            </a:r>
            <a:endParaRPr sz="1400" kern="0" dirty="0"/>
          </a:p>
        </p:txBody>
      </p:sp>
      <p:sp>
        <p:nvSpPr>
          <p:cNvPr id="91" name="Shape 335"/>
          <p:cNvSpPr/>
          <p:nvPr/>
        </p:nvSpPr>
        <p:spPr>
          <a:xfrm>
            <a:off x="9173961" y="2612765"/>
            <a:ext cx="253732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Customer Analytics Hub</a:t>
            </a:r>
            <a:endParaRPr sz="1400" kern="0" dirty="0"/>
          </a:p>
        </p:txBody>
      </p:sp>
      <p:sp>
        <p:nvSpPr>
          <p:cNvPr id="94" name="Shape 506"/>
          <p:cNvSpPr/>
          <p:nvPr/>
        </p:nvSpPr>
        <p:spPr>
          <a:xfrm>
            <a:off x="4174998" y="423561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6" y="0"/>
                  <a:pt x="0" y="4835"/>
                  <a:pt x="0" y="10800"/>
                </a:cubicBezTo>
                <a:cubicBezTo>
                  <a:pt x="0" y="16764"/>
                  <a:pt x="4836" y="21600"/>
                  <a:pt x="10800" y="21600"/>
                </a:cubicBezTo>
                <a:cubicBezTo>
                  <a:pt x="16765" y="21600"/>
                  <a:pt x="21600" y="16764"/>
                  <a:pt x="21600" y="10800"/>
                </a:cubicBezTo>
                <a:cubicBezTo>
                  <a:pt x="21600" y="4835"/>
                  <a:pt x="16765" y="0"/>
                  <a:pt x="10800" y="0"/>
                </a:cubicBezTo>
                <a:close/>
                <a:moveTo>
                  <a:pt x="10800" y="849"/>
                </a:moveTo>
                <a:cubicBezTo>
                  <a:pt x="16295" y="849"/>
                  <a:pt x="20751" y="5305"/>
                  <a:pt x="20751" y="10800"/>
                </a:cubicBezTo>
                <a:cubicBezTo>
                  <a:pt x="20751" y="16295"/>
                  <a:pt x="16295" y="20747"/>
                  <a:pt x="10800" y="20747"/>
                </a:cubicBezTo>
                <a:cubicBezTo>
                  <a:pt x="5305" y="20747"/>
                  <a:pt x="849" y="16295"/>
                  <a:pt x="849" y="10800"/>
                </a:cubicBezTo>
                <a:cubicBezTo>
                  <a:pt x="849" y="5305"/>
                  <a:pt x="5305" y="849"/>
                  <a:pt x="10800" y="849"/>
                </a:cubicBezTo>
                <a:close/>
                <a:moveTo>
                  <a:pt x="11074" y="6413"/>
                </a:moveTo>
                <a:cubicBezTo>
                  <a:pt x="8373" y="6424"/>
                  <a:pt x="5788" y="7661"/>
                  <a:pt x="3652" y="9419"/>
                </a:cubicBezTo>
                <a:cubicBezTo>
                  <a:pt x="3523" y="9525"/>
                  <a:pt x="3543" y="9743"/>
                  <a:pt x="3652" y="9852"/>
                </a:cubicBezTo>
                <a:cubicBezTo>
                  <a:pt x="4211" y="10412"/>
                  <a:pt x="4772" y="10972"/>
                  <a:pt x="5332" y="11532"/>
                </a:cubicBezTo>
                <a:cubicBezTo>
                  <a:pt x="5455" y="11656"/>
                  <a:pt x="5636" y="11641"/>
                  <a:pt x="5761" y="11532"/>
                </a:cubicBezTo>
                <a:cubicBezTo>
                  <a:pt x="6634" y="10771"/>
                  <a:pt x="7757" y="10227"/>
                  <a:pt x="8850" y="9881"/>
                </a:cubicBezTo>
                <a:cubicBezTo>
                  <a:pt x="11301" y="9104"/>
                  <a:pt x="13740" y="9731"/>
                  <a:pt x="15683" y="11334"/>
                </a:cubicBezTo>
                <a:cubicBezTo>
                  <a:pt x="15253" y="11764"/>
                  <a:pt x="14824" y="12193"/>
                  <a:pt x="14395" y="12623"/>
                </a:cubicBezTo>
                <a:cubicBezTo>
                  <a:pt x="13840" y="12153"/>
                  <a:pt x="13130" y="11836"/>
                  <a:pt x="12448" y="11640"/>
                </a:cubicBezTo>
                <a:cubicBezTo>
                  <a:pt x="10536" y="11089"/>
                  <a:pt x="8559" y="11736"/>
                  <a:pt x="6944" y="12782"/>
                </a:cubicBezTo>
                <a:cubicBezTo>
                  <a:pt x="6780" y="12888"/>
                  <a:pt x="6740" y="13118"/>
                  <a:pt x="6884" y="13262"/>
                </a:cubicBezTo>
                <a:cubicBezTo>
                  <a:pt x="7469" y="13848"/>
                  <a:pt x="8055" y="14433"/>
                  <a:pt x="8640" y="15018"/>
                </a:cubicBezTo>
                <a:cubicBezTo>
                  <a:pt x="8767" y="15145"/>
                  <a:pt x="8943" y="15123"/>
                  <a:pt x="9073" y="15018"/>
                </a:cubicBezTo>
                <a:cubicBezTo>
                  <a:pt x="9237" y="14885"/>
                  <a:pt x="9773" y="14620"/>
                  <a:pt x="10107" y="14519"/>
                </a:cubicBezTo>
                <a:cubicBezTo>
                  <a:pt x="10908" y="14275"/>
                  <a:pt x="11688" y="14444"/>
                  <a:pt x="12378" y="14853"/>
                </a:cubicBezTo>
                <a:cubicBezTo>
                  <a:pt x="11801" y="15430"/>
                  <a:pt x="11225" y="16009"/>
                  <a:pt x="10647" y="16587"/>
                </a:cubicBezTo>
                <a:cubicBezTo>
                  <a:pt x="10369" y="16865"/>
                  <a:pt x="10801" y="17295"/>
                  <a:pt x="11080" y="17016"/>
                </a:cubicBezTo>
                <a:cubicBezTo>
                  <a:pt x="11745" y="16350"/>
                  <a:pt x="12409" y="15684"/>
                  <a:pt x="13075" y="15018"/>
                </a:cubicBezTo>
                <a:cubicBezTo>
                  <a:pt x="13224" y="14868"/>
                  <a:pt x="13171" y="14655"/>
                  <a:pt x="13014" y="14541"/>
                </a:cubicBezTo>
                <a:cubicBezTo>
                  <a:pt x="11783" y="13642"/>
                  <a:pt x="10147" y="13556"/>
                  <a:pt x="8888" y="14404"/>
                </a:cubicBezTo>
                <a:cubicBezTo>
                  <a:pt x="8455" y="13971"/>
                  <a:pt x="8020" y="13537"/>
                  <a:pt x="7587" y="13103"/>
                </a:cubicBezTo>
                <a:cubicBezTo>
                  <a:pt x="9044" y="12238"/>
                  <a:pt x="10702" y="11773"/>
                  <a:pt x="12381" y="12257"/>
                </a:cubicBezTo>
                <a:cubicBezTo>
                  <a:pt x="13024" y="12442"/>
                  <a:pt x="13711" y="12780"/>
                  <a:pt x="14188" y="13262"/>
                </a:cubicBezTo>
                <a:cubicBezTo>
                  <a:pt x="14305" y="13381"/>
                  <a:pt x="14503" y="13379"/>
                  <a:pt x="14621" y="13262"/>
                </a:cubicBezTo>
                <a:cubicBezTo>
                  <a:pt x="15197" y="12685"/>
                  <a:pt x="15771" y="12109"/>
                  <a:pt x="16348" y="11532"/>
                </a:cubicBezTo>
                <a:cubicBezTo>
                  <a:pt x="16460" y="11419"/>
                  <a:pt x="16473" y="11209"/>
                  <a:pt x="16348" y="11099"/>
                </a:cubicBezTo>
                <a:cubicBezTo>
                  <a:pt x="14254" y="9248"/>
                  <a:pt x="11635" y="8484"/>
                  <a:pt x="8914" y="9225"/>
                </a:cubicBezTo>
                <a:cubicBezTo>
                  <a:pt x="7733" y="9547"/>
                  <a:pt x="6535" y="10128"/>
                  <a:pt x="5567" y="10905"/>
                </a:cubicBezTo>
                <a:cubicBezTo>
                  <a:pt x="5153" y="10490"/>
                  <a:pt x="4737" y="10076"/>
                  <a:pt x="4323" y="9661"/>
                </a:cubicBezTo>
                <a:cubicBezTo>
                  <a:pt x="7053" y="7503"/>
                  <a:pt x="10420" y="6346"/>
                  <a:pt x="13835" y="7492"/>
                </a:cubicBezTo>
                <a:cubicBezTo>
                  <a:pt x="15210" y="7953"/>
                  <a:pt x="16623" y="8775"/>
                  <a:pt x="17617" y="9852"/>
                </a:cubicBezTo>
                <a:cubicBezTo>
                  <a:pt x="17885" y="10142"/>
                  <a:pt x="18313" y="9708"/>
                  <a:pt x="18047" y="9419"/>
                </a:cubicBezTo>
                <a:cubicBezTo>
                  <a:pt x="16931" y="8210"/>
                  <a:pt x="15347" y="7336"/>
                  <a:pt x="13800" y="6836"/>
                </a:cubicBezTo>
                <a:cubicBezTo>
                  <a:pt x="12887" y="6541"/>
                  <a:pt x="11974" y="6410"/>
                  <a:pt x="11074" y="6413"/>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96" name="Shape 355"/>
          <p:cNvSpPr/>
          <p:nvPr/>
        </p:nvSpPr>
        <p:spPr>
          <a:xfrm>
            <a:off x="8405681" y="2563337"/>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6735" y="4761"/>
                </a:moveTo>
                <a:cubicBezTo>
                  <a:pt x="5978" y="4761"/>
                  <a:pt x="4942" y="4861"/>
                  <a:pt x="4942" y="5855"/>
                </a:cubicBezTo>
                <a:cubicBezTo>
                  <a:pt x="4942" y="6418"/>
                  <a:pt x="4942" y="6980"/>
                  <a:pt x="4942" y="7543"/>
                </a:cubicBezTo>
                <a:cubicBezTo>
                  <a:pt x="4942" y="7950"/>
                  <a:pt x="4839" y="8581"/>
                  <a:pt x="5179" y="8895"/>
                </a:cubicBezTo>
                <a:cubicBezTo>
                  <a:pt x="5191" y="8906"/>
                  <a:pt x="5205" y="8912"/>
                  <a:pt x="5217" y="8923"/>
                </a:cubicBezTo>
                <a:cubicBezTo>
                  <a:pt x="5048" y="9084"/>
                  <a:pt x="4942" y="9314"/>
                  <a:pt x="4942" y="9632"/>
                </a:cubicBezTo>
                <a:cubicBezTo>
                  <a:pt x="4942" y="10194"/>
                  <a:pt x="4942" y="10757"/>
                  <a:pt x="4942" y="11320"/>
                </a:cubicBezTo>
                <a:cubicBezTo>
                  <a:pt x="4942" y="11727"/>
                  <a:pt x="4839" y="12358"/>
                  <a:pt x="5179" y="12672"/>
                </a:cubicBezTo>
                <a:cubicBezTo>
                  <a:pt x="5191" y="12683"/>
                  <a:pt x="5205" y="12689"/>
                  <a:pt x="5217" y="12699"/>
                </a:cubicBezTo>
                <a:cubicBezTo>
                  <a:pt x="5048" y="12860"/>
                  <a:pt x="4942" y="13091"/>
                  <a:pt x="4942" y="13409"/>
                </a:cubicBezTo>
                <a:cubicBezTo>
                  <a:pt x="4942" y="13971"/>
                  <a:pt x="4942" y="14534"/>
                  <a:pt x="4942" y="15096"/>
                </a:cubicBezTo>
                <a:cubicBezTo>
                  <a:pt x="4942" y="15504"/>
                  <a:pt x="4839" y="16135"/>
                  <a:pt x="5179" y="16449"/>
                </a:cubicBezTo>
                <a:cubicBezTo>
                  <a:pt x="5801" y="17024"/>
                  <a:pt x="6697" y="16883"/>
                  <a:pt x="7482" y="16883"/>
                </a:cubicBezTo>
                <a:cubicBezTo>
                  <a:pt x="8831" y="16883"/>
                  <a:pt x="10179" y="16883"/>
                  <a:pt x="11528" y="16883"/>
                </a:cubicBezTo>
                <a:cubicBezTo>
                  <a:pt x="12573" y="16883"/>
                  <a:pt x="13618" y="16883"/>
                  <a:pt x="14662" y="16883"/>
                </a:cubicBezTo>
                <a:cubicBezTo>
                  <a:pt x="15407" y="16883"/>
                  <a:pt x="16351" y="16871"/>
                  <a:pt x="16526" y="15954"/>
                </a:cubicBezTo>
                <a:cubicBezTo>
                  <a:pt x="16534" y="15921"/>
                  <a:pt x="16542" y="15883"/>
                  <a:pt x="16542" y="15844"/>
                </a:cubicBezTo>
                <a:cubicBezTo>
                  <a:pt x="16542" y="15371"/>
                  <a:pt x="16542" y="14898"/>
                  <a:pt x="16542" y="14426"/>
                </a:cubicBezTo>
                <a:cubicBezTo>
                  <a:pt x="16542" y="14038"/>
                  <a:pt x="16668" y="13341"/>
                  <a:pt x="16454" y="12980"/>
                </a:cubicBezTo>
                <a:cubicBezTo>
                  <a:pt x="16395" y="12879"/>
                  <a:pt x="16330" y="12789"/>
                  <a:pt x="16256" y="12716"/>
                </a:cubicBezTo>
                <a:cubicBezTo>
                  <a:pt x="16387" y="12585"/>
                  <a:pt x="16481" y="12413"/>
                  <a:pt x="16526" y="12177"/>
                </a:cubicBezTo>
                <a:cubicBezTo>
                  <a:pt x="16534" y="12144"/>
                  <a:pt x="16542" y="12107"/>
                  <a:pt x="16542" y="12067"/>
                </a:cubicBezTo>
                <a:cubicBezTo>
                  <a:pt x="16542" y="11594"/>
                  <a:pt x="16542" y="11122"/>
                  <a:pt x="16542" y="10649"/>
                </a:cubicBezTo>
                <a:cubicBezTo>
                  <a:pt x="16542" y="10261"/>
                  <a:pt x="16668" y="9565"/>
                  <a:pt x="16454" y="9203"/>
                </a:cubicBezTo>
                <a:cubicBezTo>
                  <a:pt x="16395" y="9102"/>
                  <a:pt x="16330" y="9012"/>
                  <a:pt x="16256" y="8939"/>
                </a:cubicBezTo>
                <a:cubicBezTo>
                  <a:pt x="16387" y="8808"/>
                  <a:pt x="16481" y="8636"/>
                  <a:pt x="16526" y="8400"/>
                </a:cubicBezTo>
                <a:cubicBezTo>
                  <a:pt x="16534" y="8367"/>
                  <a:pt x="16542" y="8330"/>
                  <a:pt x="16542" y="8290"/>
                </a:cubicBezTo>
                <a:cubicBezTo>
                  <a:pt x="16542" y="7818"/>
                  <a:pt x="16542" y="7345"/>
                  <a:pt x="16542" y="6872"/>
                </a:cubicBezTo>
                <a:cubicBezTo>
                  <a:pt x="16542" y="6485"/>
                  <a:pt x="16668" y="5788"/>
                  <a:pt x="16454" y="5426"/>
                </a:cubicBezTo>
                <a:cubicBezTo>
                  <a:pt x="15981" y="4626"/>
                  <a:pt x="15041" y="4761"/>
                  <a:pt x="14244" y="4761"/>
                </a:cubicBezTo>
                <a:cubicBezTo>
                  <a:pt x="11741" y="4761"/>
                  <a:pt x="9238" y="4761"/>
                  <a:pt x="6735" y="4761"/>
                </a:cubicBezTo>
                <a:close/>
                <a:moveTo>
                  <a:pt x="8950" y="5481"/>
                </a:moveTo>
                <a:cubicBezTo>
                  <a:pt x="10589" y="5482"/>
                  <a:pt x="12290" y="5553"/>
                  <a:pt x="12540" y="5553"/>
                </a:cubicBezTo>
                <a:cubicBezTo>
                  <a:pt x="13430" y="5553"/>
                  <a:pt x="14317" y="5553"/>
                  <a:pt x="15206" y="5553"/>
                </a:cubicBezTo>
                <a:cubicBezTo>
                  <a:pt x="15945" y="5553"/>
                  <a:pt x="15751" y="6240"/>
                  <a:pt x="15751" y="6707"/>
                </a:cubicBezTo>
                <a:cubicBezTo>
                  <a:pt x="15751" y="7216"/>
                  <a:pt x="15751" y="7726"/>
                  <a:pt x="15751" y="8235"/>
                </a:cubicBezTo>
                <a:cubicBezTo>
                  <a:pt x="15689" y="8397"/>
                  <a:pt x="15485" y="8487"/>
                  <a:pt x="15217" y="8538"/>
                </a:cubicBezTo>
                <a:cubicBezTo>
                  <a:pt x="14895" y="8514"/>
                  <a:pt x="14559" y="8538"/>
                  <a:pt x="14244" y="8538"/>
                </a:cubicBezTo>
                <a:cubicBezTo>
                  <a:pt x="13935" y="8538"/>
                  <a:pt x="13624" y="8538"/>
                  <a:pt x="13315" y="8538"/>
                </a:cubicBezTo>
                <a:cubicBezTo>
                  <a:pt x="11912" y="8538"/>
                  <a:pt x="10507" y="8538"/>
                  <a:pt x="9104" y="8538"/>
                </a:cubicBezTo>
                <a:cubicBezTo>
                  <a:pt x="8313" y="8538"/>
                  <a:pt x="7526" y="8538"/>
                  <a:pt x="6735" y="8538"/>
                </a:cubicBezTo>
                <a:cubicBezTo>
                  <a:pt x="6592" y="8538"/>
                  <a:pt x="6449" y="8538"/>
                  <a:pt x="6306" y="8538"/>
                </a:cubicBezTo>
                <a:cubicBezTo>
                  <a:pt x="5584" y="8538"/>
                  <a:pt x="5734" y="8013"/>
                  <a:pt x="5734" y="7543"/>
                </a:cubicBezTo>
                <a:cubicBezTo>
                  <a:pt x="5734" y="6966"/>
                  <a:pt x="5734" y="6388"/>
                  <a:pt x="5734" y="5811"/>
                </a:cubicBezTo>
                <a:cubicBezTo>
                  <a:pt x="5734" y="5546"/>
                  <a:pt x="7311" y="5480"/>
                  <a:pt x="8950" y="5481"/>
                </a:cubicBezTo>
                <a:close/>
                <a:moveTo>
                  <a:pt x="7482" y="9329"/>
                </a:moveTo>
                <a:cubicBezTo>
                  <a:pt x="8831" y="9329"/>
                  <a:pt x="10179" y="9329"/>
                  <a:pt x="11528" y="9329"/>
                </a:cubicBezTo>
                <a:cubicBezTo>
                  <a:pt x="11866" y="9329"/>
                  <a:pt x="12203" y="9329"/>
                  <a:pt x="12540" y="9329"/>
                </a:cubicBezTo>
                <a:cubicBezTo>
                  <a:pt x="13247" y="9329"/>
                  <a:pt x="13955" y="9329"/>
                  <a:pt x="14662" y="9329"/>
                </a:cubicBezTo>
                <a:cubicBezTo>
                  <a:pt x="14845" y="9329"/>
                  <a:pt x="15023" y="9329"/>
                  <a:pt x="15206" y="9329"/>
                </a:cubicBezTo>
                <a:cubicBezTo>
                  <a:pt x="15945" y="9329"/>
                  <a:pt x="15751" y="10017"/>
                  <a:pt x="15751" y="10484"/>
                </a:cubicBezTo>
                <a:cubicBezTo>
                  <a:pt x="15751" y="10993"/>
                  <a:pt x="15751" y="11503"/>
                  <a:pt x="15751" y="12012"/>
                </a:cubicBezTo>
                <a:cubicBezTo>
                  <a:pt x="15689" y="12174"/>
                  <a:pt x="15485" y="12264"/>
                  <a:pt x="15217" y="12315"/>
                </a:cubicBezTo>
                <a:cubicBezTo>
                  <a:pt x="14895" y="12291"/>
                  <a:pt x="14559" y="12315"/>
                  <a:pt x="14244" y="12315"/>
                </a:cubicBezTo>
                <a:cubicBezTo>
                  <a:pt x="13935" y="12315"/>
                  <a:pt x="13624" y="12315"/>
                  <a:pt x="13315" y="12315"/>
                </a:cubicBezTo>
                <a:cubicBezTo>
                  <a:pt x="11912" y="12315"/>
                  <a:pt x="10507" y="12315"/>
                  <a:pt x="9104" y="12315"/>
                </a:cubicBezTo>
                <a:cubicBezTo>
                  <a:pt x="8313" y="12315"/>
                  <a:pt x="7526" y="12315"/>
                  <a:pt x="6735" y="12315"/>
                </a:cubicBezTo>
                <a:cubicBezTo>
                  <a:pt x="6592" y="12315"/>
                  <a:pt x="6449" y="12315"/>
                  <a:pt x="6306" y="12315"/>
                </a:cubicBezTo>
                <a:cubicBezTo>
                  <a:pt x="5584" y="12315"/>
                  <a:pt x="5734" y="11789"/>
                  <a:pt x="5734" y="11320"/>
                </a:cubicBezTo>
                <a:cubicBezTo>
                  <a:pt x="5734" y="10742"/>
                  <a:pt x="5734" y="10165"/>
                  <a:pt x="5734" y="9588"/>
                </a:cubicBezTo>
                <a:cubicBezTo>
                  <a:pt x="5734" y="9470"/>
                  <a:pt x="6042" y="9391"/>
                  <a:pt x="6531" y="9340"/>
                </a:cubicBezTo>
                <a:cubicBezTo>
                  <a:pt x="6848" y="9348"/>
                  <a:pt x="7175" y="9329"/>
                  <a:pt x="7482" y="9329"/>
                </a:cubicBezTo>
                <a:close/>
                <a:moveTo>
                  <a:pt x="7482" y="13106"/>
                </a:moveTo>
                <a:cubicBezTo>
                  <a:pt x="8831" y="13106"/>
                  <a:pt x="10179" y="13106"/>
                  <a:pt x="11528" y="13106"/>
                </a:cubicBezTo>
                <a:cubicBezTo>
                  <a:pt x="11866" y="13106"/>
                  <a:pt x="12203" y="13106"/>
                  <a:pt x="12540" y="13106"/>
                </a:cubicBezTo>
                <a:cubicBezTo>
                  <a:pt x="13247" y="13106"/>
                  <a:pt x="13955" y="13106"/>
                  <a:pt x="14662" y="13106"/>
                </a:cubicBezTo>
                <a:cubicBezTo>
                  <a:pt x="14845" y="13106"/>
                  <a:pt x="15023" y="13106"/>
                  <a:pt x="15206" y="13106"/>
                </a:cubicBezTo>
                <a:cubicBezTo>
                  <a:pt x="15945" y="13106"/>
                  <a:pt x="15751" y="13793"/>
                  <a:pt x="15751" y="14261"/>
                </a:cubicBezTo>
                <a:cubicBezTo>
                  <a:pt x="15751" y="14770"/>
                  <a:pt x="15751" y="15280"/>
                  <a:pt x="15751" y="15789"/>
                </a:cubicBezTo>
                <a:cubicBezTo>
                  <a:pt x="15541" y="16344"/>
                  <a:pt x="13630" y="16091"/>
                  <a:pt x="13315" y="16091"/>
                </a:cubicBezTo>
                <a:cubicBezTo>
                  <a:pt x="11912" y="16091"/>
                  <a:pt x="10507" y="16091"/>
                  <a:pt x="9104" y="16091"/>
                </a:cubicBezTo>
                <a:cubicBezTo>
                  <a:pt x="8170" y="16091"/>
                  <a:pt x="7240" y="16091"/>
                  <a:pt x="6306" y="16091"/>
                </a:cubicBezTo>
                <a:cubicBezTo>
                  <a:pt x="5584" y="16091"/>
                  <a:pt x="5734" y="15566"/>
                  <a:pt x="5734" y="15096"/>
                </a:cubicBezTo>
                <a:cubicBezTo>
                  <a:pt x="5734" y="14519"/>
                  <a:pt x="5734" y="13942"/>
                  <a:pt x="5734" y="13365"/>
                </a:cubicBezTo>
                <a:cubicBezTo>
                  <a:pt x="5734" y="13247"/>
                  <a:pt x="6042" y="13168"/>
                  <a:pt x="6531" y="13117"/>
                </a:cubicBezTo>
                <a:cubicBezTo>
                  <a:pt x="6848" y="13125"/>
                  <a:pt x="7175" y="13106"/>
                  <a:pt x="7482" y="13106"/>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97" name="Shape 520"/>
          <p:cNvSpPr/>
          <p:nvPr/>
        </p:nvSpPr>
        <p:spPr>
          <a:xfrm>
            <a:off x="4174998" y="337869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799" y="0"/>
                </a:moveTo>
                <a:cubicBezTo>
                  <a:pt x="4834" y="0"/>
                  <a:pt x="0" y="4834"/>
                  <a:pt x="0" y="10799"/>
                </a:cubicBezTo>
                <a:cubicBezTo>
                  <a:pt x="0" y="16763"/>
                  <a:pt x="4834" y="21600"/>
                  <a:pt x="10799" y="21600"/>
                </a:cubicBezTo>
                <a:cubicBezTo>
                  <a:pt x="16763" y="21600"/>
                  <a:pt x="21600" y="16763"/>
                  <a:pt x="21600" y="10799"/>
                </a:cubicBezTo>
                <a:cubicBezTo>
                  <a:pt x="21600" y="4834"/>
                  <a:pt x="16763" y="0"/>
                  <a:pt x="10799" y="0"/>
                </a:cubicBezTo>
                <a:close/>
                <a:moveTo>
                  <a:pt x="10799" y="851"/>
                </a:moveTo>
                <a:cubicBezTo>
                  <a:pt x="16293" y="851"/>
                  <a:pt x="20749" y="5304"/>
                  <a:pt x="20749" y="10799"/>
                </a:cubicBezTo>
                <a:cubicBezTo>
                  <a:pt x="20749" y="16293"/>
                  <a:pt x="16293" y="20749"/>
                  <a:pt x="10799" y="20749"/>
                </a:cubicBezTo>
                <a:cubicBezTo>
                  <a:pt x="5304" y="20749"/>
                  <a:pt x="851" y="16293"/>
                  <a:pt x="851" y="10799"/>
                </a:cubicBezTo>
                <a:cubicBezTo>
                  <a:pt x="851" y="5304"/>
                  <a:pt x="5304" y="851"/>
                  <a:pt x="10799" y="851"/>
                </a:cubicBezTo>
                <a:close/>
                <a:moveTo>
                  <a:pt x="13483" y="3605"/>
                </a:moveTo>
                <a:cubicBezTo>
                  <a:pt x="11013" y="3605"/>
                  <a:pt x="9010" y="5608"/>
                  <a:pt x="9010" y="8078"/>
                </a:cubicBezTo>
                <a:cubicBezTo>
                  <a:pt x="9010" y="9215"/>
                  <a:pt x="9434" y="10252"/>
                  <a:pt x="10134" y="11041"/>
                </a:cubicBezTo>
                <a:lnTo>
                  <a:pt x="9514" y="11663"/>
                </a:lnTo>
                <a:lnTo>
                  <a:pt x="9483" y="11632"/>
                </a:lnTo>
                <a:cubicBezTo>
                  <a:pt x="9302" y="11451"/>
                  <a:pt x="9060" y="11351"/>
                  <a:pt x="8804" y="11351"/>
                </a:cubicBezTo>
                <a:cubicBezTo>
                  <a:pt x="8549" y="11351"/>
                  <a:pt x="8307" y="11451"/>
                  <a:pt x="8126" y="11632"/>
                </a:cubicBezTo>
                <a:lnTo>
                  <a:pt x="3974" y="15784"/>
                </a:lnTo>
                <a:cubicBezTo>
                  <a:pt x="3601" y="16158"/>
                  <a:pt x="3601" y="16765"/>
                  <a:pt x="3974" y="17139"/>
                </a:cubicBezTo>
                <a:lnTo>
                  <a:pt x="4397" y="17561"/>
                </a:lnTo>
                <a:cubicBezTo>
                  <a:pt x="4577" y="17742"/>
                  <a:pt x="4819" y="17840"/>
                  <a:pt x="5075" y="17840"/>
                </a:cubicBezTo>
                <a:cubicBezTo>
                  <a:pt x="5331" y="17840"/>
                  <a:pt x="5570" y="17742"/>
                  <a:pt x="5751" y="17561"/>
                </a:cubicBezTo>
                <a:lnTo>
                  <a:pt x="9903" y="13410"/>
                </a:lnTo>
                <a:cubicBezTo>
                  <a:pt x="10084" y="13228"/>
                  <a:pt x="10185" y="12987"/>
                  <a:pt x="10185" y="12731"/>
                </a:cubicBezTo>
                <a:cubicBezTo>
                  <a:pt x="10185" y="12475"/>
                  <a:pt x="10084" y="12236"/>
                  <a:pt x="9903" y="12055"/>
                </a:cubicBezTo>
                <a:lnTo>
                  <a:pt x="9894" y="12046"/>
                </a:lnTo>
                <a:lnTo>
                  <a:pt x="10517" y="11424"/>
                </a:lnTo>
                <a:cubicBezTo>
                  <a:pt x="11306" y="12124"/>
                  <a:pt x="12345" y="12550"/>
                  <a:pt x="13483" y="12550"/>
                </a:cubicBezTo>
                <a:cubicBezTo>
                  <a:pt x="15952" y="12550"/>
                  <a:pt x="17953" y="10548"/>
                  <a:pt x="17953" y="8078"/>
                </a:cubicBezTo>
                <a:cubicBezTo>
                  <a:pt x="17953" y="5608"/>
                  <a:pt x="15952" y="3605"/>
                  <a:pt x="13483" y="3605"/>
                </a:cubicBezTo>
                <a:close/>
                <a:moveTo>
                  <a:pt x="13483" y="4149"/>
                </a:moveTo>
                <a:cubicBezTo>
                  <a:pt x="15651" y="4149"/>
                  <a:pt x="17409" y="5909"/>
                  <a:pt x="17409" y="8078"/>
                </a:cubicBezTo>
                <a:cubicBezTo>
                  <a:pt x="17409" y="10247"/>
                  <a:pt x="15651" y="12004"/>
                  <a:pt x="13483" y="12004"/>
                </a:cubicBezTo>
                <a:cubicBezTo>
                  <a:pt x="11313" y="12004"/>
                  <a:pt x="9554" y="10247"/>
                  <a:pt x="9554" y="8078"/>
                </a:cubicBezTo>
                <a:cubicBezTo>
                  <a:pt x="9554" y="5909"/>
                  <a:pt x="11313" y="4149"/>
                  <a:pt x="13483" y="4149"/>
                </a:cubicBezTo>
                <a:close/>
                <a:moveTo>
                  <a:pt x="13491" y="4957"/>
                </a:moveTo>
                <a:cubicBezTo>
                  <a:pt x="11764" y="4957"/>
                  <a:pt x="10365" y="6357"/>
                  <a:pt x="10365" y="8083"/>
                </a:cubicBezTo>
                <a:cubicBezTo>
                  <a:pt x="10365" y="9810"/>
                  <a:pt x="11764" y="11210"/>
                  <a:pt x="13491" y="11210"/>
                </a:cubicBezTo>
                <a:cubicBezTo>
                  <a:pt x="15218" y="11210"/>
                  <a:pt x="16618" y="9810"/>
                  <a:pt x="16618" y="8083"/>
                </a:cubicBezTo>
                <a:cubicBezTo>
                  <a:pt x="16618" y="6357"/>
                  <a:pt x="15218" y="4957"/>
                  <a:pt x="13491" y="4957"/>
                </a:cubicBezTo>
                <a:close/>
                <a:moveTo>
                  <a:pt x="13491" y="5337"/>
                </a:moveTo>
                <a:cubicBezTo>
                  <a:pt x="15007" y="5337"/>
                  <a:pt x="16235" y="6567"/>
                  <a:pt x="16235" y="8083"/>
                </a:cubicBezTo>
                <a:cubicBezTo>
                  <a:pt x="16235" y="9600"/>
                  <a:pt x="15007" y="10827"/>
                  <a:pt x="13491" y="10827"/>
                </a:cubicBezTo>
                <a:cubicBezTo>
                  <a:pt x="11975" y="10827"/>
                  <a:pt x="10745" y="9600"/>
                  <a:pt x="10745" y="8083"/>
                </a:cubicBezTo>
                <a:cubicBezTo>
                  <a:pt x="10745" y="6567"/>
                  <a:pt x="11975" y="5337"/>
                  <a:pt x="13491" y="5337"/>
                </a:cubicBezTo>
                <a:close/>
                <a:moveTo>
                  <a:pt x="8804" y="11891"/>
                </a:moveTo>
                <a:cubicBezTo>
                  <a:pt x="8916" y="11891"/>
                  <a:pt x="9021" y="11937"/>
                  <a:pt x="9100" y="12015"/>
                </a:cubicBezTo>
                <a:lnTo>
                  <a:pt x="9523" y="12435"/>
                </a:lnTo>
                <a:cubicBezTo>
                  <a:pt x="9602" y="12514"/>
                  <a:pt x="9644" y="12619"/>
                  <a:pt x="9644" y="12731"/>
                </a:cubicBezTo>
                <a:cubicBezTo>
                  <a:pt x="9644" y="12842"/>
                  <a:pt x="9602" y="12948"/>
                  <a:pt x="9523" y="13026"/>
                </a:cubicBezTo>
                <a:lnTo>
                  <a:pt x="5371" y="17178"/>
                </a:lnTo>
                <a:cubicBezTo>
                  <a:pt x="5292" y="17257"/>
                  <a:pt x="5187" y="17299"/>
                  <a:pt x="5075" y="17299"/>
                </a:cubicBezTo>
                <a:cubicBezTo>
                  <a:pt x="4964" y="17299"/>
                  <a:pt x="4859" y="17257"/>
                  <a:pt x="4780" y="17178"/>
                </a:cubicBezTo>
                <a:lnTo>
                  <a:pt x="4357" y="16756"/>
                </a:lnTo>
                <a:cubicBezTo>
                  <a:pt x="4194" y="16593"/>
                  <a:pt x="4194" y="16330"/>
                  <a:pt x="4357" y="16167"/>
                </a:cubicBezTo>
                <a:lnTo>
                  <a:pt x="8509" y="12015"/>
                </a:lnTo>
                <a:cubicBezTo>
                  <a:pt x="8588" y="11937"/>
                  <a:pt x="8693" y="11891"/>
                  <a:pt x="8804" y="1189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grpSp>
        <p:nvGrpSpPr>
          <p:cNvPr id="98" name="Group 97"/>
          <p:cNvGrpSpPr/>
          <p:nvPr/>
        </p:nvGrpSpPr>
        <p:grpSpPr>
          <a:xfrm>
            <a:off x="4168912" y="2563337"/>
            <a:ext cx="576000" cy="540000"/>
            <a:chOff x="17810530" y="8681889"/>
            <a:chExt cx="1656000" cy="1287049"/>
          </a:xfrm>
        </p:grpSpPr>
        <p:sp>
          <p:nvSpPr>
            <p:cNvPr id="99" name="Oval 98"/>
            <p:cNvSpPr/>
            <p:nvPr/>
          </p:nvSpPr>
          <p:spPr>
            <a:xfrm>
              <a:off x="17810530" y="8681889"/>
              <a:ext cx="1656000" cy="1287049"/>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pic>
          <p:nvPicPr>
            <p:cNvPr id="100" name="Picture 99"/>
            <p:cNvPicPr>
              <a:picLocks noChangeAspect="1"/>
            </p:cNvPicPr>
            <p:nvPr/>
          </p:nvPicPr>
          <p:blipFill>
            <a:blip r:embed="rId3">
              <a:clrChange>
                <a:clrFrom>
                  <a:srgbClr val="FFFFFF"/>
                </a:clrFrom>
                <a:clrTo>
                  <a:srgbClr val="FFFFFF">
                    <a:alpha val="0"/>
                  </a:srgbClr>
                </a:clrTo>
              </a:clrChange>
            </a:blip>
            <a:stretch>
              <a:fillRect/>
            </a:stretch>
          </p:blipFill>
          <p:spPr>
            <a:xfrm>
              <a:off x="18044530" y="8729263"/>
              <a:ext cx="1188000" cy="1192304"/>
            </a:xfrm>
            <a:prstGeom prst="rect">
              <a:avLst/>
            </a:prstGeom>
            <a:ln w="19050">
              <a:noFill/>
            </a:ln>
          </p:spPr>
        </p:pic>
      </p:grpSp>
      <p:grpSp>
        <p:nvGrpSpPr>
          <p:cNvPr id="101" name="Group 100"/>
          <p:cNvGrpSpPr/>
          <p:nvPr/>
        </p:nvGrpSpPr>
        <p:grpSpPr>
          <a:xfrm>
            <a:off x="8417181" y="4296668"/>
            <a:ext cx="576000" cy="576000"/>
            <a:chOff x="18113421" y="3858867"/>
            <a:chExt cx="1656000" cy="1287050"/>
          </a:xfrm>
        </p:grpSpPr>
        <p:pic>
          <p:nvPicPr>
            <p:cNvPr id="102" name="Picture 101"/>
            <p:cNvPicPr>
              <a:picLocks noChangeAspect="1"/>
            </p:cNvPicPr>
            <p:nvPr/>
          </p:nvPicPr>
          <p:blipFill>
            <a:blip r:embed="rId4">
              <a:clrChange>
                <a:clrFrom>
                  <a:srgbClr val="FFFFFF"/>
                </a:clrFrom>
                <a:clrTo>
                  <a:srgbClr val="FFFFFF">
                    <a:alpha val="0"/>
                  </a:srgbClr>
                </a:clrTo>
              </a:clrChange>
            </a:blip>
            <a:stretch>
              <a:fillRect/>
            </a:stretch>
          </p:blipFill>
          <p:spPr>
            <a:xfrm>
              <a:off x="18393661" y="4076858"/>
              <a:ext cx="1038370" cy="857370"/>
            </a:xfrm>
            <a:prstGeom prst="rect">
              <a:avLst/>
            </a:prstGeom>
            <a:ln w="19050">
              <a:noFill/>
            </a:ln>
          </p:spPr>
        </p:pic>
        <p:sp>
          <p:nvSpPr>
            <p:cNvPr id="103" name="Oval 102"/>
            <p:cNvSpPr/>
            <p:nvPr/>
          </p:nvSpPr>
          <p:spPr>
            <a:xfrm>
              <a:off x="18113421" y="3858867"/>
              <a:ext cx="1656000" cy="1287050"/>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grpSp>
      <p:grpSp>
        <p:nvGrpSpPr>
          <p:cNvPr id="104" name="Group 103"/>
          <p:cNvGrpSpPr/>
          <p:nvPr/>
        </p:nvGrpSpPr>
        <p:grpSpPr>
          <a:xfrm>
            <a:off x="8417181" y="5153593"/>
            <a:ext cx="576000" cy="540000"/>
            <a:chOff x="18084846" y="6417179"/>
            <a:chExt cx="1656000" cy="1287052"/>
          </a:xfrm>
        </p:grpSpPr>
        <p:sp>
          <p:nvSpPr>
            <p:cNvPr id="105" name="Oval 104"/>
            <p:cNvSpPr/>
            <p:nvPr/>
          </p:nvSpPr>
          <p:spPr>
            <a:xfrm>
              <a:off x="18084846" y="6417179"/>
              <a:ext cx="1656000" cy="1287052"/>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grpSp>
          <p:nvGrpSpPr>
            <p:cNvPr id="106" name="Group 105"/>
            <p:cNvGrpSpPr>
              <a:grpSpLocks noChangeAspect="1"/>
            </p:cNvGrpSpPr>
            <p:nvPr/>
          </p:nvGrpSpPr>
          <p:grpSpPr>
            <a:xfrm>
              <a:off x="18426669" y="6454428"/>
              <a:ext cx="905280" cy="1080000"/>
              <a:chOff x="20609187" y="8353415"/>
              <a:chExt cx="1508800" cy="1800000"/>
            </a:xfrm>
          </p:grpSpPr>
          <p:sp>
            <p:nvSpPr>
              <p:cNvPr id="107" name="AutoShape 39"/>
              <p:cNvSpPr>
                <a:spLocks/>
              </p:cNvSpPr>
              <p:nvPr/>
            </p:nvSpPr>
            <p:spPr bwMode="auto">
              <a:xfrm>
                <a:off x="20609187" y="8353415"/>
                <a:ext cx="1508800" cy="1800000"/>
              </a:xfrm>
              <a:custGeom>
                <a:avLst/>
                <a:gdLst/>
                <a:ahLst/>
                <a:cxnLst/>
                <a:rect l="0" t="0" r="r" b="b"/>
                <a:pathLst>
                  <a:path w="20131" h="21584">
                    <a:moveTo>
                      <a:pt x="16078" y="20652"/>
                    </a:moveTo>
                    <a:cubicBezTo>
                      <a:pt x="14029" y="20675"/>
                      <a:pt x="11980" y="20657"/>
                      <a:pt x="9931" y="20657"/>
                    </a:cubicBezTo>
                    <a:cubicBezTo>
                      <a:pt x="7964" y="20657"/>
                      <a:pt x="5998" y="20676"/>
                      <a:pt x="4031" y="20653"/>
                    </a:cubicBezTo>
                    <a:cubicBezTo>
                      <a:pt x="1120" y="20619"/>
                      <a:pt x="304" y="19574"/>
                      <a:pt x="1562" y="17163"/>
                    </a:cubicBezTo>
                    <a:cubicBezTo>
                      <a:pt x="2671" y="15039"/>
                      <a:pt x="3839" y="12879"/>
                      <a:pt x="5405" y="11025"/>
                    </a:cubicBezTo>
                    <a:cubicBezTo>
                      <a:pt x="7514" y="8529"/>
                      <a:pt x="8429" y="5891"/>
                      <a:pt x="8012" y="2825"/>
                    </a:cubicBezTo>
                    <a:cubicBezTo>
                      <a:pt x="7825" y="1451"/>
                      <a:pt x="8150" y="680"/>
                      <a:pt x="10063" y="679"/>
                    </a:cubicBezTo>
                    <a:cubicBezTo>
                      <a:pt x="11983" y="679"/>
                      <a:pt x="12295" y="1465"/>
                      <a:pt x="12107" y="2830"/>
                    </a:cubicBezTo>
                    <a:cubicBezTo>
                      <a:pt x="11685" y="5900"/>
                      <a:pt x="12623" y="8533"/>
                      <a:pt x="14718" y="11029"/>
                    </a:cubicBezTo>
                    <a:cubicBezTo>
                      <a:pt x="16279" y="12889"/>
                      <a:pt x="17451" y="15045"/>
                      <a:pt x="18560" y="17169"/>
                    </a:cubicBezTo>
                    <a:cubicBezTo>
                      <a:pt x="19814" y="19571"/>
                      <a:pt x="18990" y="20620"/>
                      <a:pt x="16078" y="20652"/>
                    </a:cubicBezTo>
                    <a:close/>
                    <a:moveTo>
                      <a:pt x="19637" y="17057"/>
                    </a:moveTo>
                    <a:cubicBezTo>
                      <a:pt x="18324" y="14111"/>
                      <a:pt x="16403" y="11453"/>
                      <a:pt x="14430" y="8840"/>
                    </a:cubicBezTo>
                    <a:cubicBezTo>
                      <a:pt x="12290" y="6007"/>
                      <a:pt x="13104" y="3079"/>
                      <a:pt x="13659" y="0"/>
                    </a:cubicBezTo>
                    <a:cubicBezTo>
                      <a:pt x="11386" y="0"/>
                      <a:pt x="8887" y="0"/>
                      <a:pt x="6504" y="0"/>
                    </a:cubicBezTo>
                    <a:cubicBezTo>
                      <a:pt x="6985" y="3044"/>
                      <a:pt x="7839" y="5910"/>
                      <a:pt x="5797" y="8687"/>
                    </a:cubicBezTo>
                    <a:cubicBezTo>
                      <a:pt x="3770" y="11442"/>
                      <a:pt x="1694" y="14186"/>
                      <a:pt x="398" y="17304"/>
                    </a:cubicBezTo>
                    <a:cubicBezTo>
                      <a:pt x="-693" y="19930"/>
                      <a:pt x="489" y="21511"/>
                      <a:pt x="3577" y="21549"/>
                    </a:cubicBezTo>
                    <a:cubicBezTo>
                      <a:pt x="7831" y="21600"/>
                      <a:pt x="12086" y="21590"/>
                      <a:pt x="16340" y="21553"/>
                    </a:cubicBezTo>
                    <a:cubicBezTo>
                      <a:pt x="19702" y="21525"/>
                      <a:pt x="20907" y="19904"/>
                      <a:pt x="19637" y="17057"/>
                    </a:cubicBezTo>
                    <a:close/>
                    <a:moveTo>
                      <a:pt x="19637" y="17057"/>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08" name="AutoShape 40"/>
              <p:cNvSpPr>
                <a:spLocks/>
              </p:cNvSpPr>
              <p:nvPr/>
            </p:nvSpPr>
            <p:spPr bwMode="auto">
              <a:xfrm>
                <a:off x="21140285" y="9319048"/>
                <a:ext cx="291199" cy="294217"/>
              </a:xfrm>
              <a:custGeom>
                <a:avLst/>
                <a:gdLst/>
                <a:ahLst/>
                <a:cxnLst/>
                <a:rect l="0" t="0" r="r" b="b"/>
                <a:pathLst>
                  <a:path w="21148" h="21172">
                    <a:moveTo>
                      <a:pt x="10253" y="21172"/>
                    </a:moveTo>
                    <a:cubicBezTo>
                      <a:pt x="3777" y="20122"/>
                      <a:pt x="-409" y="16396"/>
                      <a:pt x="32" y="9808"/>
                    </a:cubicBezTo>
                    <a:cubicBezTo>
                      <a:pt x="468" y="3299"/>
                      <a:pt x="4773" y="-428"/>
                      <a:pt x="11599" y="39"/>
                    </a:cubicBezTo>
                    <a:cubicBezTo>
                      <a:pt x="17858" y="463"/>
                      <a:pt x="21191" y="4426"/>
                      <a:pt x="21148" y="10415"/>
                    </a:cubicBezTo>
                    <a:cubicBezTo>
                      <a:pt x="21098" y="17163"/>
                      <a:pt x="16875" y="20519"/>
                      <a:pt x="10253" y="21172"/>
                    </a:cubicBezTo>
                    <a:close/>
                    <a:moveTo>
                      <a:pt x="10253" y="21172"/>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09" name="AutoShape 41"/>
              <p:cNvSpPr>
                <a:spLocks/>
              </p:cNvSpPr>
              <p:nvPr/>
            </p:nvSpPr>
            <p:spPr bwMode="auto">
              <a:xfrm>
                <a:off x="21442045" y="9632878"/>
                <a:ext cx="288181" cy="291199"/>
              </a:xfrm>
              <a:custGeom>
                <a:avLst/>
                <a:gdLst/>
                <a:ahLst/>
                <a:cxnLst/>
                <a:rect l="0" t="0" r="r" b="b"/>
                <a:pathLst>
                  <a:path w="21252" h="21120">
                    <a:moveTo>
                      <a:pt x="11048" y="0"/>
                    </a:moveTo>
                    <a:cubicBezTo>
                      <a:pt x="17795" y="407"/>
                      <a:pt x="21572" y="4553"/>
                      <a:pt x="21231" y="10987"/>
                    </a:cubicBezTo>
                    <a:cubicBezTo>
                      <a:pt x="20893" y="17393"/>
                      <a:pt x="16515" y="21600"/>
                      <a:pt x="9731" y="21076"/>
                    </a:cubicBezTo>
                    <a:cubicBezTo>
                      <a:pt x="3815" y="20620"/>
                      <a:pt x="-28" y="16867"/>
                      <a:pt x="1" y="10632"/>
                    </a:cubicBezTo>
                    <a:cubicBezTo>
                      <a:pt x="31" y="3806"/>
                      <a:pt x="3770" y="227"/>
                      <a:pt x="11048" y="0"/>
                    </a:cubicBezTo>
                    <a:close/>
                    <a:moveTo>
                      <a:pt x="11048" y="0"/>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sp>
            <p:nvSpPr>
              <p:cNvPr id="110" name="AutoShape 42"/>
              <p:cNvSpPr>
                <a:spLocks/>
              </p:cNvSpPr>
              <p:nvPr/>
            </p:nvSpPr>
            <p:spPr bwMode="auto">
              <a:xfrm>
                <a:off x="20983369" y="9705301"/>
                <a:ext cx="135792" cy="134284"/>
              </a:xfrm>
              <a:custGeom>
                <a:avLst/>
                <a:gdLst/>
                <a:ahLst/>
                <a:cxnLst/>
                <a:rect l="0" t="0" r="r" b="b"/>
                <a:pathLst>
                  <a:path w="21020" h="20563">
                    <a:moveTo>
                      <a:pt x="21020" y="8099"/>
                    </a:moveTo>
                    <a:cubicBezTo>
                      <a:pt x="20853" y="15642"/>
                      <a:pt x="17748" y="20094"/>
                      <a:pt x="11352" y="20532"/>
                    </a:cubicBezTo>
                    <a:cubicBezTo>
                      <a:pt x="5032" y="20958"/>
                      <a:pt x="683" y="16982"/>
                      <a:pt x="68" y="10895"/>
                    </a:cubicBezTo>
                    <a:cubicBezTo>
                      <a:pt x="-580" y="4495"/>
                      <a:pt x="3489" y="780"/>
                      <a:pt x="9858" y="91"/>
                    </a:cubicBezTo>
                    <a:cubicBezTo>
                      <a:pt x="16633" y="-642"/>
                      <a:pt x="19921" y="3148"/>
                      <a:pt x="21020" y="8099"/>
                    </a:cubicBezTo>
                    <a:close/>
                    <a:moveTo>
                      <a:pt x="21020" y="8099"/>
                    </a:moveTo>
                  </a:path>
                </a:pathLst>
              </a:custGeom>
              <a:solidFill>
                <a:srgbClr val="FFFFFF"/>
              </a:solidFill>
              <a:ln w="19050" cap="flat">
                <a:solidFill>
                  <a:srgbClr val="4BA8DF"/>
                </a:solidFill>
                <a:miter lim="800000"/>
                <a:headEnd type="none" w="med" len="med"/>
                <a:tailEnd type="none" w="med" len="med"/>
              </a:ln>
              <a:extLst/>
            </p:spPr>
            <p:txBody>
              <a:bodyPr lIns="0" tIns="0" rIns="0" bIns="0"/>
              <a:lstStyle/>
              <a:p>
                <a:pPr algn="ctr" defTabSz="292100"/>
                <a:endParaRPr lang="en-US" sz="2500" kern="0">
                  <a:solidFill>
                    <a:sysClr val="windowText" lastClr="000000"/>
                  </a:solidFill>
                  <a:latin typeface="Helvetica Light"/>
                  <a:sym typeface="Helvetica Light"/>
                </a:endParaRPr>
              </a:p>
            </p:txBody>
          </p:sp>
        </p:grpSp>
      </p:grpSp>
      <p:sp>
        <p:nvSpPr>
          <p:cNvPr id="114"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sp>
        <p:nvSpPr>
          <p:cNvPr id="68" name="Shape 339"/>
          <p:cNvSpPr/>
          <p:nvPr/>
        </p:nvSpPr>
        <p:spPr>
          <a:xfrm>
            <a:off x="4941304" y="2851337"/>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69" name="Shape 339"/>
          <p:cNvSpPr/>
          <p:nvPr/>
        </p:nvSpPr>
        <p:spPr>
          <a:xfrm>
            <a:off x="4933122" y="3652099"/>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70" name="Shape 339"/>
          <p:cNvSpPr/>
          <p:nvPr/>
        </p:nvSpPr>
        <p:spPr>
          <a:xfrm>
            <a:off x="4918016" y="458147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59" name="Shape 355"/>
          <p:cNvSpPr/>
          <p:nvPr/>
        </p:nvSpPr>
        <p:spPr>
          <a:xfrm>
            <a:off x="8405516" y="3383394"/>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8"/>
                  <a:pt x="4838" y="21600"/>
                  <a:pt x="10803" y="21600"/>
                </a:cubicBezTo>
                <a:cubicBezTo>
                  <a:pt x="16768" y="21600"/>
                  <a:pt x="21600" y="16768"/>
                  <a:pt x="21600" y="10803"/>
                </a:cubicBezTo>
                <a:cubicBezTo>
                  <a:pt x="21600" y="4838"/>
                  <a:pt x="16768" y="0"/>
                  <a:pt x="10803" y="0"/>
                </a:cubicBezTo>
                <a:close/>
                <a:moveTo>
                  <a:pt x="10803" y="852"/>
                </a:moveTo>
                <a:cubicBezTo>
                  <a:pt x="16298" y="852"/>
                  <a:pt x="20753" y="5307"/>
                  <a:pt x="20753" y="10803"/>
                </a:cubicBezTo>
                <a:cubicBezTo>
                  <a:pt x="20753" y="16298"/>
                  <a:pt x="16298" y="20753"/>
                  <a:pt x="10803" y="20753"/>
                </a:cubicBezTo>
                <a:cubicBezTo>
                  <a:pt x="5308" y="20753"/>
                  <a:pt x="852" y="16298"/>
                  <a:pt x="852" y="10803"/>
                </a:cubicBezTo>
                <a:cubicBezTo>
                  <a:pt x="852" y="5307"/>
                  <a:pt x="5308" y="852"/>
                  <a:pt x="10803" y="852"/>
                </a:cubicBezTo>
                <a:close/>
                <a:moveTo>
                  <a:pt x="6735" y="4761"/>
                </a:moveTo>
                <a:cubicBezTo>
                  <a:pt x="5978" y="4761"/>
                  <a:pt x="4942" y="4861"/>
                  <a:pt x="4942" y="5855"/>
                </a:cubicBezTo>
                <a:cubicBezTo>
                  <a:pt x="4942" y="6418"/>
                  <a:pt x="4942" y="6980"/>
                  <a:pt x="4942" y="7543"/>
                </a:cubicBezTo>
                <a:cubicBezTo>
                  <a:pt x="4942" y="7950"/>
                  <a:pt x="4839" y="8581"/>
                  <a:pt x="5179" y="8895"/>
                </a:cubicBezTo>
                <a:cubicBezTo>
                  <a:pt x="5191" y="8906"/>
                  <a:pt x="5205" y="8912"/>
                  <a:pt x="5217" y="8923"/>
                </a:cubicBezTo>
                <a:cubicBezTo>
                  <a:pt x="5048" y="9084"/>
                  <a:pt x="4942" y="9314"/>
                  <a:pt x="4942" y="9632"/>
                </a:cubicBezTo>
                <a:cubicBezTo>
                  <a:pt x="4942" y="10194"/>
                  <a:pt x="4942" y="10757"/>
                  <a:pt x="4942" y="11320"/>
                </a:cubicBezTo>
                <a:cubicBezTo>
                  <a:pt x="4942" y="11727"/>
                  <a:pt x="4839" y="12358"/>
                  <a:pt x="5179" y="12672"/>
                </a:cubicBezTo>
                <a:cubicBezTo>
                  <a:pt x="5191" y="12683"/>
                  <a:pt x="5205" y="12689"/>
                  <a:pt x="5217" y="12699"/>
                </a:cubicBezTo>
                <a:cubicBezTo>
                  <a:pt x="5048" y="12860"/>
                  <a:pt x="4942" y="13091"/>
                  <a:pt x="4942" y="13409"/>
                </a:cubicBezTo>
                <a:cubicBezTo>
                  <a:pt x="4942" y="13971"/>
                  <a:pt x="4942" y="14534"/>
                  <a:pt x="4942" y="15096"/>
                </a:cubicBezTo>
                <a:cubicBezTo>
                  <a:pt x="4942" y="15504"/>
                  <a:pt x="4839" y="16135"/>
                  <a:pt x="5179" y="16449"/>
                </a:cubicBezTo>
                <a:cubicBezTo>
                  <a:pt x="5801" y="17024"/>
                  <a:pt x="6697" y="16883"/>
                  <a:pt x="7482" y="16883"/>
                </a:cubicBezTo>
                <a:cubicBezTo>
                  <a:pt x="8831" y="16883"/>
                  <a:pt x="10179" y="16883"/>
                  <a:pt x="11528" y="16883"/>
                </a:cubicBezTo>
                <a:cubicBezTo>
                  <a:pt x="12573" y="16883"/>
                  <a:pt x="13618" y="16883"/>
                  <a:pt x="14662" y="16883"/>
                </a:cubicBezTo>
                <a:cubicBezTo>
                  <a:pt x="15407" y="16883"/>
                  <a:pt x="16351" y="16871"/>
                  <a:pt x="16526" y="15954"/>
                </a:cubicBezTo>
                <a:cubicBezTo>
                  <a:pt x="16534" y="15921"/>
                  <a:pt x="16542" y="15883"/>
                  <a:pt x="16542" y="15844"/>
                </a:cubicBezTo>
                <a:cubicBezTo>
                  <a:pt x="16542" y="15371"/>
                  <a:pt x="16542" y="14898"/>
                  <a:pt x="16542" y="14426"/>
                </a:cubicBezTo>
                <a:cubicBezTo>
                  <a:pt x="16542" y="14038"/>
                  <a:pt x="16668" y="13341"/>
                  <a:pt x="16454" y="12980"/>
                </a:cubicBezTo>
                <a:cubicBezTo>
                  <a:pt x="16395" y="12879"/>
                  <a:pt x="16330" y="12789"/>
                  <a:pt x="16256" y="12716"/>
                </a:cubicBezTo>
                <a:cubicBezTo>
                  <a:pt x="16387" y="12585"/>
                  <a:pt x="16481" y="12413"/>
                  <a:pt x="16526" y="12177"/>
                </a:cubicBezTo>
                <a:cubicBezTo>
                  <a:pt x="16534" y="12144"/>
                  <a:pt x="16542" y="12107"/>
                  <a:pt x="16542" y="12067"/>
                </a:cubicBezTo>
                <a:cubicBezTo>
                  <a:pt x="16542" y="11594"/>
                  <a:pt x="16542" y="11122"/>
                  <a:pt x="16542" y="10649"/>
                </a:cubicBezTo>
                <a:cubicBezTo>
                  <a:pt x="16542" y="10261"/>
                  <a:pt x="16668" y="9565"/>
                  <a:pt x="16454" y="9203"/>
                </a:cubicBezTo>
                <a:cubicBezTo>
                  <a:pt x="16395" y="9102"/>
                  <a:pt x="16330" y="9012"/>
                  <a:pt x="16256" y="8939"/>
                </a:cubicBezTo>
                <a:cubicBezTo>
                  <a:pt x="16387" y="8808"/>
                  <a:pt x="16481" y="8636"/>
                  <a:pt x="16526" y="8400"/>
                </a:cubicBezTo>
                <a:cubicBezTo>
                  <a:pt x="16534" y="8367"/>
                  <a:pt x="16542" y="8330"/>
                  <a:pt x="16542" y="8290"/>
                </a:cubicBezTo>
                <a:cubicBezTo>
                  <a:pt x="16542" y="7818"/>
                  <a:pt x="16542" y="7345"/>
                  <a:pt x="16542" y="6872"/>
                </a:cubicBezTo>
                <a:cubicBezTo>
                  <a:pt x="16542" y="6485"/>
                  <a:pt x="16668" y="5788"/>
                  <a:pt x="16454" y="5426"/>
                </a:cubicBezTo>
                <a:cubicBezTo>
                  <a:pt x="15981" y="4626"/>
                  <a:pt x="15041" y="4761"/>
                  <a:pt x="14244" y="4761"/>
                </a:cubicBezTo>
                <a:cubicBezTo>
                  <a:pt x="11741" y="4761"/>
                  <a:pt x="9238" y="4761"/>
                  <a:pt x="6735" y="4761"/>
                </a:cubicBezTo>
                <a:close/>
                <a:moveTo>
                  <a:pt x="8950" y="5481"/>
                </a:moveTo>
                <a:cubicBezTo>
                  <a:pt x="10589" y="5482"/>
                  <a:pt x="12290" y="5553"/>
                  <a:pt x="12540" y="5553"/>
                </a:cubicBezTo>
                <a:cubicBezTo>
                  <a:pt x="13430" y="5553"/>
                  <a:pt x="14317" y="5553"/>
                  <a:pt x="15206" y="5553"/>
                </a:cubicBezTo>
                <a:cubicBezTo>
                  <a:pt x="15945" y="5553"/>
                  <a:pt x="15751" y="6240"/>
                  <a:pt x="15751" y="6707"/>
                </a:cubicBezTo>
                <a:cubicBezTo>
                  <a:pt x="15751" y="7216"/>
                  <a:pt x="15751" y="7726"/>
                  <a:pt x="15751" y="8235"/>
                </a:cubicBezTo>
                <a:cubicBezTo>
                  <a:pt x="15689" y="8397"/>
                  <a:pt x="15485" y="8487"/>
                  <a:pt x="15217" y="8538"/>
                </a:cubicBezTo>
                <a:cubicBezTo>
                  <a:pt x="14895" y="8514"/>
                  <a:pt x="14559" y="8538"/>
                  <a:pt x="14244" y="8538"/>
                </a:cubicBezTo>
                <a:cubicBezTo>
                  <a:pt x="13935" y="8538"/>
                  <a:pt x="13624" y="8538"/>
                  <a:pt x="13315" y="8538"/>
                </a:cubicBezTo>
                <a:cubicBezTo>
                  <a:pt x="11912" y="8538"/>
                  <a:pt x="10507" y="8538"/>
                  <a:pt x="9104" y="8538"/>
                </a:cubicBezTo>
                <a:cubicBezTo>
                  <a:pt x="8313" y="8538"/>
                  <a:pt x="7526" y="8538"/>
                  <a:pt x="6735" y="8538"/>
                </a:cubicBezTo>
                <a:cubicBezTo>
                  <a:pt x="6592" y="8538"/>
                  <a:pt x="6449" y="8538"/>
                  <a:pt x="6306" y="8538"/>
                </a:cubicBezTo>
                <a:cubicBezTo>
                  <a:pt x="5584" y="8538"/>
                  <a:pt x="5734" y="8013"/>
                  <a:pt x="5734" y="7543"/>
                </a:cubicBezTo>
                <a:cubicBezTo>
                  <a:pt x="5734" y="6966"/>
                  <a:pt x="5734" y="6388"/>
                  <a:pt x="5734" y="5811"/>
                </a:cubicBezTo>
                <a:cubicBezTo>
                  <a:pt x="5734" y="5546"/>
                  <a:pt x="7311" y="5480"/>
                  <a:pt x="8950" y="5481"/>
                </a:cubicBezTo>
                <a:close/>
                <a:moveTo>
                  <a:pt x="7482" y="9329"/>
                </a:moveTo>
                <a:cubicBezTo>
                  <a:pt x="8831" y="9329"/>
                  <a:pt x="10179" y="9329"/>
                  <a:pt x="11528" y="9329"/>
                </a:cubicBezTo>
                <a:cubicBezTo>
                  <a:pt x="11866" y="9329"/>
                  <a:pt x="12203" y="9329"/>
                  <a:pt x="12540" y="9329"/>
                </a:cubicBezTo>
                <a:cubicBezTo>
                  <a:pt x="13247" y="9329"/>
                  <a:pt x="13955" y="9329"/>
                  <a:pt x="14662" y="9329"/>
                </a:cubicBezTo>
                <a:cubicBezTo>
                  <a:pt x="14845" y="9329"/>
                  <a:pt x="15023" y="9329"/>
                  <a:pt x="15206" y="9329"/>
                </a:cubicBezTo>
                <a:cubicBezTo>
                  <a:pt x="15945" y="9329"/>
                  <a:pt x="15751" y="10017"/>
                  <a:pt x="15751" y="10484"/>
                </a:cubicBezTo>
                <a:cubicBezTo>
                  <a:pt x="15751" y="10993"/>
                  <a:pt x="15751" y="11503"/>
                  <a:pt x="15751" y="12012"/>
                </a:cubicBezTo>
                <a:cubicBezTo>
                  <a:pt x="15689" y="12174"/>
                  <a:pt x="15485" y="12264"/>
                  <a:pt x="15217" y="12315"/>
                </a:cubicBezTo>
                <a:cubicBezTo>
                  <a:pt x="14895" y="12291"/>
                  <a:pt x="14559" y="12315"/>
                  <a:pt x="14244" y="12315"/>
                </a:cubicBezTo>
                <a:cubicBezTo>
                  <a:pt x="13935" y="12315"/>
                  <a:pt x="13624" y="12315"/>
                  <a:pt x="13315" y="12315"/>
                </a:cubicBezTo>
                <a:cubicBezTo>
                  <a:pt x="11912" y="12315"/>
                  <a:pt x="10507" y="12315"/>
                  <a:pt x="9104" y="12315"/>
                </a:cubicBezTo>
                <a:cubicBezTo>
                  <a:pt x="8313" y="12315"/>
                  <a:pt x="7526" y="12315"/>
                  <a:pt x="6735" y="12315"/>
                </a:cubicBezTo>
                <a:cubicBezTo>
                  <a:pt x="6592" y="12315"/>
                  <a:pt x="6449" y="12315"/>
                  <a:pt x="6306" y="12315"/>
                </a:cubicBezTo>
                <a:cubicBezTo>
                  <a:pt x="5584" y="12315"/>
                  <a:pt x="5734" y="11789"/>
                  <a:pt x="5734" y="11320"/>
                </a:cubicBezTo>
                <a:cubicBezTo>
                  <a:pt x="5734" y="10742"/>
                  <a:pt x="5734" y="10165"/>
                  <a:pt x="5734" y="9588"/>
                </a:cubicBezTo>
                <a:cubicBezTo>
                  <a:pt x="5734" y="9470"/>
                  <a:pt x="6042" y="9391"/>
                  <a:pt x="6531" y="9340"/>
                </a:cubicBezTo>
                <a:cubicBezTo>
                  <a:pt x="6848" y="9348"/>
                  <a:pt x="7175" y="9329"/>
                  <a:pt x="7482" y="9329"/>
                </a:cubicBezTo>
                <a:close/>
                <a:moveTo>
                  <a:pt x="7482" y="13106"/>
                </a:moveTo>
                <a:cubicBezTo>
                  <a:pt x="8831" y="13106"/>
                  <a:pt x="10179" y="13106"/>
                  <a:pt x="11528" y="13106"/>
                </a:cubicBezTo>
                <a:cubicBezTo>
                  <a:pt x="11866" y="13106"/>
                  <a:pt x="12203" y="13106"/>
                  <a:pt x="12540" y="13106"/>
                </a:cubicBezTo>
                <a:cubicBezTo>
                  <a:pt x="13247" y="13106"/>
                  <a:pt x="13955" y="13106"/>
                  <a:pt x="14662" y="13106"/>
                </a:cubicBezTo>
                <a:cubicBezTo>
                  <a:pt x="14845" y="13106"/>
                  <a:pt x="15023" y="13106"/>
                  <a:pt x="15206" y="13106"/>
                </a:cubicBezTo>
                <a:cubicBezTo>
                  <a:pt x="15945" y="13106"/>
                  <a:pt x="15751" y="13793"/>
                  <a:pt x="15751" y="14261"/>
                </a:cubicBezTo>
                <a:cubicBezTo>
                  <a:pt x="15751" y="14770"/>
                  <a:pt x="15751" y="15280"/>
                  <a:pt x="15751" y="15789"/>
                </a:cubicBezTo>
                <a:cubicBezTo>
                  <a:pt x="15541" y="16344"/>
                  <a:pt x="13630" y="16091"/>
                  <a:pt x="13315" y="16091"/>
                </a:cubicBezTo>
                <a:cubicBezTo>
                  <a:pt x="11912" y="16091"/>
                  <a:pt x="10507" y="16091"/>
                  <a:pt x="9104" y="16091"/>
                </a:cubicBezTo>
                <a:cubicBezTo>
                  <a:pt x="8170" y="16091"/>
                  <a:pt x="7240" y="16091"/>
                  <a:pt x="6306" y="16091"/>
                </a:cubicBezTo>
                <a:cubicBezTo>
                  <a:pt x="5584" y="16091"/>
                  <a:pt x="5734" y="15566"/>
                  <a:pt x="5734" y="15096"/>
                </a:cubicBezTo>
                <a:cubicBezTo>
                  <a:pt x="5734" y="14519"/>
                  <a:pt x="5734" y="13942"/>
                  <a:pt x="5734" y="13365"/>
                </a:cubicBezTo>
                <a:cubicBezTo>
                  <a:pt x="5734" y="13247"/>
                  <a:pt x="6042" y="13168"/>
                  <a:pt x="6531" y="13117"/>
                </a:cubicBezTo>
                <a:cubicBezTo>
                  <a:pt x="6848" y="13125"/>
                  <a:pt x="7175" y="13106"/>
                  <a:pt x="7482" y="13106"/>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sp>
        <p:nvSpPr>
          <p:cNvPr id="60" name="Shape 335"/>
          <p:cNvSpPr/>
          <p:nvPr/>
        </p:nvSpPr>
        <p:spPr>
          <a:xfrm>
            <a:off x="9185461" y="3436655"/>
            <a:ext cx="253732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Analytical CRM</a:t>
            </a:r>
            <a:endParaRPr sz="1400" kern="0" dirty="0"/>
          </a:p>
        </p:txBody>
      </p:sp>
      <p:sp>
        <p:nvSpPr>
          <p:cNvPr id="67" name="Shape 331"/>
          <p:cNvSpPr/>
          <p:nvPr/>
        </p:nvSpPr>
        <p:spPr>
          <a:xfrm>
            <a:off x="4931607" y="5079503"/>
            <a:ext cx="2635873" cy="430887"/>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Optimize Process Quality / Efficiency</a:t>
            </a:r>
            <a:endParaRPr sz="1400" kern="0" dirty="0"/>
          </a:p>
        </p:txBody>
      </p:sp>
      <p:sp>
        <p:nvSpPr>
          <p:cNvPr id="71" name="Shape 339"/>
          <p:cNvSpPr/>
          <p:nvPr/>
        </p:nvSpPr>
        <p:spPr>
          <a:xfrm>
            <a:off x="4924812" y="5497068"/>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sp>
        <p:nvSpPr>
          <p:cNvPr id="72" name="Shape 331"/>
          <p:cNvSpPr/>
          <p:nvPr/>
        </p:nvSpPr>
        <p:spPr>
          <a:xfrm>
            <a:off x="4939587" y="6036403"/>
            <a:ext cx="2635873" cy="215444"/>
          </a:xfrm>
          <a:prstGeom prst="rect">
            <a:avLst/>
          </a:prstGeom>
          <a:ln w="12700">
            <a:miter lim="400000"/>
          </a:ln>
          <a:extLst>
            <a:ext uri="{C572A759-6A51-4108-AA02-DFA0A04FC94B}">
              <ma14:wrappingTextBoxFlag xmlns:ma14="http://schemas.microsoft.com/office/mac/drawingml/2011/main" xmlns="" val="1"/>
            </a:ext>
          </a:extLst>
        </p:spPr>
        <p:txBody>
          <a:bodyPr wrap="square" lIns="0" tIns="0" rIns="0" bIns="0">
            <a:spAutoFit/>
          </a:bodyPr>
          <a:lstStyle>
            <a:lvl1pPr algn="l">
              <a:defRPr sz="3200" b="1" cap="all">
                <a:solidFill>
                  <a:srgbClr val="4D4D4D"/>
                </a:solidFill>
                <a:latin typeface="Source Sans Pro Semibold"/>
                <a:ea typeface="Source Sans Pro Semibold"/>
                <a:cs typeface="Source Sans Pro Semibold"/>
                <a:sym typeface="Source Sans Pro Semibold"/>
              </a:defRPr>
            </a:lvl1pPr>
          </a:lstStyle>
          <a:p>
            <a:pPr defTabSz="292100">
              <a:defRPr sz="1800" b="0" cap="none">
                <a:solidFill>
                  <a:srgbClr val="000000"/>
                </a:solidFill>
              </a:defRPr>
            </a:pPr>
            <a:r>
              <a:rPr lang="en-US" sz="1400" kern="0" dirty="0"/>
              <a:t>Condition Monitoring</a:t>
            </a:r>
            <a:endParaRPr sz="1400" kern="0" dirty="0"/>
          </a:p>
        </p:txBody>
      </p:sp>
      <p:sp>
        <p:nvSpPr>
          <p:cNvPr id="73" name="Shape 339"/>
          <p:cNvSpPr/>
          <p:nvPr/>
        </p:nvSpPr>
        <p:spPr>
          <a:xfrm>
            <a:off x="4932791" y="6249614"/>
            <a:ext cx="2043445" cy="215444"/>
          </a:xfrm>
          <a:prstGeom prst="rect">
            <a:avLst/>
          </a:prstGeom>
          <a:ln w="12700">
            <a:miter lim="400000"/>
          </a:ln>
          <a:extLst>
            <a:ext uri="{C572A759-6A51-4108-AA02-DFA0A04FC94B}">
              <ma14:wrappingTextBoxFlag xmlns:ma14="http://schemas.microsoft.com/office/mac/drawingml/2011/main" xmlns="" val="1"/>
            </a:ext>
          </a:extLst>
        </p:spPr>
        <p:txBody>
          <a:bodyPr lIns="0" tIns="0" rIns="0" bIns="0">
            <a:spAutoFit/>
          </a:bodyPr>
          <a:lstStyle>
            <a:lvl1pPr algn="l">
              <a:defRPr sz="3000">
                <a:solidFill>
                  <a:srgbClr val="4D4D4D"/>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400" kern="0" dirty="0"/>
              <a:t>Production</a:t>
            </a:r>
            <a:endParaRPr sz="1400" kern="0" dirty="0"/>
          </a:p>
        </p:txBody>
      </p:sp>
      <p:grpSp>
        <p:nvGrpSpPr>
          <p:cNvPr id="78" name="Group 77"/>
          <p:cNvGrpSpPr/>
          <p:nvPr/>
        </p:nvGrpSpPr>
        <p:grpSpPr>
          <a:xfrm>
            <a:off x="4177809" y="5952211"/>
            <a:ext cx="576000" cy="540000"/>
            <a:chOff x="20292092" y="3858870"/>
            <a:chExt cx="1656000" cy="1287048"/>
          </a:xfrm>
        </p:grpSpPr>
        <p:sp>
          <p:nvSpPr>
            <p:cNvPr id="80" name="Oval 79"/>
            <p:cNvSpPr/>
            <p:nvPr/>
          </p:nvSpPr>
          <p:spPr>
            <a:xfrm>
              <a:off x="20292092" y="3858870"/>
              <a:ext cx="1656000" cy="1287048"/>
            </a:xfrm>
            <a:prstGeom prst="ellipse">
              <a:avLst/>
            </a:prstGeom>
            <a:noFill/>
            <a:ln w="19050" cap="flat">
              <a:solidFill>
                <a:srgbClr val="4BA8DF"/>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algn="ctr" defTabSz="292100" latinLnBrk="1" hangingPunct="0"/>
              <a:endParaRPr lang="de-DE" sz="1600" kern="0">
                <a:solidFill>
                  <a:srgbClr val="FFFFFF"/>
                </a:solidFill>
                <a:latin typeface="Helvetica Light"/>
                <a:sym typeface="Helvetica Light"/>
              </a:endParaRPr>
            </a:p>
          </p:txBody>
        </p:sp>
        <p:pic>
          <p:nvPicPr>
            <p:cNvPr id="81" name="Picture 80"/>
            <p:cNvPicPr>
              <a:picLocks noChangeAspect="1"/>
            </p:cNvPicPr>
            <p:nvPr/>
          </p:nvPicPr>
          <p:blipFill rotWithShape="1">
            <a:blip r:embed="rId5">
              <a:clrChange>
                <a:clrFrom>
                  <a:srgbClr val="48C0EC"/>
                </a:clrFrom>
                <a:clrTo>
                  <a:srgbClr val="48C0EC">
                    <a:alpha val="0"/>
                  </a:srgbClr>
                </a:clrTo>
              </a:clrChange>
            </a:blip>
            <a:srcRect l="25288" t="17683" r="22827" b="17285"/>
            <a:stretch/>
          </p:blipFill>
          <p:spPr>
            <a:xfrm>
              <a:off x="20589801" y="4065102"/>
              <a:ext cx="1116000" cy="930000"/>
            </a:xfrm>
            <a:prstGeom prst="rect">
              <a:avLst/>
            </a:prstGeom>
            <a:ln w="19050">
              <a:noFill/>
            </a:ln>
          </p:spPr>
        </p:pic>
      </p:grpSp>
      <p:sp>
        <p:nvSpPr>
          <p:cNvPr id="82" name="Shape 1099"/>
          <p:cNvSpPr/>
          <p:nvPr/>
        </p:nvSpPr>
        <p:spPr>
          <a:xfrm>
            <a:off x="4174998" y="5089429"/>
            <a:ext cx="576000" cy="576000"/>
          </a:xfrm>
          <a:custGeom>
            <a:avLst/>
            <a:gdLst/>
            <a:ahLst/>
            <a:cxnLst>
              <a:cxn ang="0">
                <a:pos x="wd2" y="hd2"/>
              </a:cxn>
              <a:cxn ang="5400000">
                <a:pos x="wd2" y="hd2"/>
              </a:cxn>
              <a:cxn ang="10800000">
                <a:pos x="wd2" y="hd2"/>
              </a:cxn>
              <a:cxn ang="16200000">
                <a:pos x="wd2" y="hd2"/>
              </a:cxn>
            </a:cxnLst>
            <a:rect l="0" t="0" r="r" b="b"/>
            <a:pathLst>
              <a:path w="21600" h="21600" extrusionOk="0">
                <a:moveTo>
                  <a:pt x="10803" y="0"/>
                </a:moveTo>
                <a:cubicBezTo>
                  <a:pt x="4838" y="0"/>
                  <a:pt x="0" y="4838"/>
                  <a:pt x="0" y="10803"/>
                </a:cubicBezTo>
                <a:cubicBezTo>
                  <a:pt x="0" y="16767"/>
                  <a:pt x="4838" y="21600"/>
                  <a:pt x="10803" y="21600"/>
                </a:cubicBezTo>
                <a:cubicBezTo>
                  <a:pt x="16768" y="21600"/>
                  <a:pt x="21600" y="16767"/>
                  <a:pt x="21600" y="10803"/>
                </a:cubicBezTo>
                <a:cubicBezTo>
                  <a:pt x="21600" y="4838"/>
                  <a:pt x="16768" y="0"/>
                  <a:pt x="10803" y="0"/>
                </a:cubicBezTo>
                <a:close/>
                <a:moveTo>
                  <a:pt x="10803" y="851"/>
                </a:moveTo>
                <a:cubicBezTo>
                  <a:pt x="16298" y="851"/>
                  <a:pt x="20749" y="5308"/>
                  <a:pt x="20749" y="10803"/>
                </a:cubicBezTo>
                <a:cubicBezTo>
                  <a:pt x="20749" y="16298"/>
                  <a:pt x="16298" y="20749"/>
                  <a:pt x="10803" y="20749"/>
                </a:cubicBezTo>
                <a:cubicBezTo>
                  <a:pt x="5308" y="20749"/>
                  <a:pt x="851" y="16298"/>
                  <a:pt x="851" y="10803"/>
                </a:cubicBezTo>
                <a:cubicBezTo>
                  <a:pt x="851" y="5308"/>
                  <a:pt x="5308" y="851"/>
                  <a:pt x="10803" y="851"/>
                </a:cubicBezTo>
                <a:close/>
                <a:moveTo>
                  <a:pt x="10682" y="3195"/>
                </a:moveTo>
                <a:cubicBezTo>
                  <a:pt x="9407" y="3195"/>
                  <a:pt x="8205" y="3309"/>
                  <a:pt x="7298" y="3515"/>
                </a:cubicBezTo>
                <a:cubicBezTo>
                  <a:pt x="6239" y="3756"/>
                  <a:pt x="5727" y="4083"/>
                  <a:pt x="5727" y="4519"/>
                </a:cubicBezTo>
                <a:cubicBezTo>
                  <a:pt x="5727" y="4528"/>
                  <a:pt x="5726" y="4717"/>
                  <a:pt x="5743" y="5034"/>
                </a:cubicBezTo>
                <a:lnTo>
                  <a:pt x="4477" y="5034"/>
                </a:lnTo>
                <a:cubicBezTo>
                  <a:pt x="3955" y="5034"/>
                  <a:pt x="3531" y="5511"/>
                  <a:pt x="3531" y="6100"/>
                </a:cubicBezTo>
                <a:lnTo>
                  <a:pt x="3531" y="6158"/>
                </a:lnTo>
                <a:lnTo>
                  <a:pt x="5596" y="10677"/>
                </a:lnTo>
                <a:lnTo>
                  <a:pt x="5606" y="10703"/>
                </a:lnTo>
                <a:cubicBezTo>
                  <a:pt x="5985" y="11347"/>
                  <a:pt x="6591" y="11659"/>
                  <a:pt x="7461" y="11659"/>
                </a:cubicBezTo>
                <a:cubicBezTo>
                  <a:pt x="7537" y="11659"/>
                  <a:pt x="7610" y="11657"/>
                  <a:pt x="7676" y="11654"/>
                </a:cubicBezTo>
                <a:cubicBezTo>
                  <a:pt x="8914" y="13610"/>
                  <a:pt x="9424" y="14421"/>
                  <a:pt x="9426" y="14890"/>
                </a:cubicBezTo>
                <a:cubicBezTo>
                  <a:pt x="9426" y="15293"/>
                  <a:pt x="10124" y="15379"/>
                  <a:pt x="10708" y="15379"/>
                </a:cubicBezTo>
                <a:cubicBezTo>
                  <a:pt x="11292" y="15379"/>
                  <a:pt x="11990" y="15293"/>
                  <a:pt x="11990" y="14890"/>
                </a:cubicBezTo>
                <a:cubicBezTo>
                  <a:pt x="11990" y="14886"/>
                  <a:pt x="11990" y="14879"/>
                  <a:pt x="11990" y="14875"/>
                </a:cubicBezTo>
                <a:cubicBezTo>
                  <a:pt x="12077" y="14594"/>
                  <a:pt x="12312" y="13897"/>
                  <a:pt x="12605" y="13451"/>
                </a:cubicBezTo>
                <a:cubicBezTo>
                  <a:pt x="12633" y="13408"/>
                  <a:pt x="12674" y="13347"/>
                  <a:pt x="12726" y="13272"/>
                </a:cubicBezTo>
                <a:cubicBezTo>
                  <a:pt x="12941" y="12961"/>
                  <a:pt x="13327" y="12400"/>
                  <a:pt x="13755" y="11643"/>
                </a:cubicBezTo>
                <a:cubicBezTo>
                  <a:pt x="13787" y="11644"/>
                  <a:pt x="13822" y="11647"/>
                  <a:pt x="13861" y="11649"/>
                </a:cubicBezTo>
                <a:cubicBezTo>
                  <a:pt x="13949" y="11653"/>
                  <a:pt x="14054" y="11654"/>
                  <a:pt x="14165" y="11654"/>
                </a:cubicBezTo>
                <a:cubicBezTo>
                  <a:pt x="14979" y="11654"/>
                  <a:pt x="15561" y="11343"/>
                  <a:pt x="15941" y="10698"/>
                </a:cubicBezTo>
                <a:lnTo>
                  <a:pt x="18122" y="6158"/>
                </a:lnTo>
                <a:lnTo>
                  <a:pt x="18122" y="6100"/>
                </a:lnTo>
                <a:cubicBezTo>
                  <a:pt x="18122" y="5511"/>
                  <a:pt x="17698" y="5034"/>
                  <a:pt x="17176" y="5034"/>
                </a:cubicBezTo>
                <a:lnTo>
                  <a:pt x="15658" y="5034"/>
                </a:lnTo>
                <a:cubicBezTo>
                  <a:pt x="15656" y="4856"/>
                  <a:pt x="15653" y="4678"/>
                  <a:pt x="15642" y="4508"/>
                </a:cubicBezTo>
                <a:cubicBezTo>
                  <a:pt x="15634" y="4079"/>
                  <a:pt x="15117" y="3755"/>
                  <a:pt x="14065" y="3515"/>
                </a:cubicBezTo>
                <a:cubicBezTo>
                  <a:pt x="13159" y="3309"/>
                  <a:pt x="11957" y="3195"/>
                  <a:pt x="10682" y="3195"/>
                </a:cubicBezTo>
                <a:close/>
                <a:moveTo>
                  <a:pt x="10682" y="3699"/>
                </a:moveTo>
                <a:cubicBezTo>
                  <a:pt x="13705" y="3699"/>
                  <a:pt x="15113" y="4293"/>
                  <a:pt x="15137" y="4519"/>
                </a:cubicBezTo>
                <a:lnTo>
                  <a:pt x="15137" y="4534"/>
                </a:lnTo>
                <a:cubicBezTo>
                  <a:pt x="15154" y="4773"/>
                  <a:pt x="15157" y="5025"/>
                  <a:pt x="15153" y="5280"/>
                </a:cubicBezTo>
                <a:lnTo>
                  <a:pt x="15153" y="5538"/>
                </a:lnTo>
                <a:lnTo>
                  <a:pt x="15915" y="5538"/>
                </a:lnTo>
                <a:lnTo>
                  <a:pt x="15143" y="5569"/>
                </a:lnTo>
                <a:lnTo>
                  <a:pt x="15132" y="5801"/>
                </a:lnTo>
                <a:cubicBezTo>
                  <a:pt x="15033" y="7782"/>
                  <a:pt x="14534" y="9087"/>
                  <a:pt x="13761" y="10556"/>
                </a:cubicBezTo>
                <a:lnTo>
                  <a:pt x="13566" y="10929"/>
                </a:lnTo>
                <a:lnTo>
                  <a:pt x="13987" y="10929"/>
                </a:lnTo>
                <a:cubicBezTo>
                  <a:pt x="14075" y="10929"/>
                  <a:pt x="14859" y="10911"/>
                  <a:pt x="15132" y="10377"/>
                </a:cubicBezTo>
                <a:lnTo>
                  <a:pt x="17097" y="6568"/>
                </a:lnTo>
                <a:lnTo>
                  <a:pt x="17097" y="6505"/>
                </a:lnTo>
                <a:cubicBezTo>
                  <a:pt x="17097" y="6000"/>
                  <a:pt x="16836" y="5622"/>
                  <a:pt x="16461" y="5538"/>
                </a:cubicBezTo>
                <a:lnTo>
                  <a:pt x="17176" y="5538"/>
                </a:lnTo>
                <a:cubicBezTo>
                  <a:pt x="17405" y="5538"/>
                  <a:pt x="17596" y="5762"/>
                  <a:pt x="17617" y="6048"/>
                </a:cubicBezTo>
                <a:cubicBezTo>
                  <a:pt x="17617" y="6048"/>
                  <a:pt x="15500" y="10451"/>
                  <a:pt x="15500" y="10451"/>
                </a:cubicBezTo>
                <a:cubicBezTo>
                  <a:pt x="15129" y="11072"/>
                  <a:pt x="14592" y="11149"/>
                  <a:pt x="14165" y="11149"/>
                </a:cubicBezTo>
                <a:cubicBezTo>
                  <a:pt x="14064" y="11149"/>
                  <a:pt x="13967" y="11149"/>
                  <a:pt x="13887" y="11144"/>
                </a:cubicBezTo>
                <a:cubicBezTo>
                  <a:pt x="13817" y="11141"/>
                  <a:pt x="13759" y="11134"/>
                  <a:pt x="13708" y="11134"/>
                </a:cubicBezTo>
                <a:lnTo>
                  <a:pt x="13461" y="11134"/>
                </a:lnTo>
                <a:lnTo>
                  <a:pt x="13388" y="11265"/>
                </a:lnTo>
                <a:cubicBezTo>
                  <a:pt x="12943" y="12066"/>
                  <a:pt x="12533" y="12667"/>
                  <a:pt x="12311" y="12988"/>
                </a:cubicBezTo>
                <a:cubicBezTo>
                  <a:pt x="12256" y="13067"/>
                  <a:pt x="12209" y="13127"/>
                  <a:pt x="12179" y="13172"/>
                </a:cubicBezTo>
                <a:cubicBezTo>
                  <a:pt x="11839" y="13690"/>
                  <a:pt x="11587" y="14462"/>
                  <a:pt x="11491" y="14780"/>
                </a:cubicBezTo>
                <a:cubicBezTo>
                  <a:pt x="11380" y="14819"/>
                  <a:pt x="11115" y="14875"/>
                  <a:pt x="10708" y="14875"/>
                </a:cubicBezTo>
                <a:cubicBezTo>
                  <a:pt x="10302" y="14875"/>
                  <a:pt x="10037" y="14819"/>
                  <a:pt x="9925" y="14780"/>
                </a:cubicBezTo>
                <a:cubicBezTo>
                  <a:pt x="9870" y="14183"/>
                  <a:pt x="9386" y="13417"/>
                  <a:pt x="8091" y="11370"/>
                </a:cubicBezTo>
                <a:lnTo>
                  <a:pt x="7944" y="11134"/>
                </a:lnTo>
                <a:lnTo>
                  <a:pt x="7760" y="11144"/>
                </a:lnTo>
                <a:cubicBezTo>
                  <a:pt x="7674" y="11149"/>
                  <a:pt x="7573" y="11155"/>
                  <a:pt x="7461" y="11155"/>
                </a:cubicBezTo>
                <a:cubicBezTo>
                  <a:pt x="6781" y="11155"/>
                  <a:pt x="6333" y="10932"/>
                  <a:pt x="6048" y="10456"/>
                </a:cubicBezTo>
                <a:lnTo>
                  <a:pt x="4035" y="6053"/>
                </a:lnTo>
                <a:cubicBezTo>
                  <a:pt x="4055" y="5765"/>
                  <a:pt x="4247" y="5538"/>
                  <a:pt x="4477" y="5538"/>
                </a:cubicBezTo>
                <a:lnTo>
                  <a:pt x="6284" y="5538"/>
                </a:lnTo>
                <a:lnTo>
                  <a:pt x="6263" y="5270"/>
                </a:lnTo>
                <a:cubicBezTo>
                  <a:pt x="6231" y="4810"/>
                  <a:pt x="6231" y="4520"/>
                  <a:pt x="6231" y="4519"/>
                </a:cubicBezTo>
                <a:cubicBezTo>
                  <a:pt x="6255" y="4293"/>
                  <a:pt x="7659" y="3699"/>
                  <a:pt x="10682" y="3699"/>
                </a:cubicBezTo>
                <a:close/>
                <a:moveTo>
                  <a:pt x="5265" y="5548"/>
                </a:moveTo>
                <a:cubicBezTo>
                  <a:pt x="4781" y="5548"/>
                  <a:pt x="4564" y="5727"/>
                  <a:pt x="4466" y="5879"/>
                </a:cubicBezTo>
                <a:cubicBezTo>
                  <a:pt x="4377" y="6019"/>
                  <a:pt x="4305" y="6265"/>
                  <a:pt x="4471" y="6631"/>
                </a:cubicBezTo>
                <a:lnTo>
                  <a:pt x="6069" y="10051"/>
                </a:lnTo>
                <a:lnTo>
                  <a:pt x="6079" y="10072"/>
                </a:lnTo>
                <a:cubicBezTo>
                  <a:pt x="6382" y="10587"/>
                  <a:pt x="6810" y="10880"/>
                  <a:pt x="7351" y="10944"/>
                </a:cubicBezTo>
                <a:lnTo>
                  <a:pt x="7876" y="11008"/>
                </a:lnTo>
                <a:lnTo>
                  <a:pt x="7603" y="10577"/>
                </a:lnTo>
                <a:cubicBezTo>
                  <a:pt x="7596" y="10558"/>
                  <a:pt x="7588" y="10533"/>
                  <a:pt x="7577" y="10503"/>
                </a:cubicBezTo>
                <a:cubicBezTo>
                  <a:pt x="7528" y="10375"/>
                  <a:pt x="7519" y="10355"/>
                  <a:pt x="7498" y="10324"/>
                </a:cubicBezTo>
                <a:cubicBezTo>
                  <a:pt x="6645" y="9095"/>
                  <a:pt x="6462" y="7020"/>
                  <a:pt x="6352" y="5780"/>
                </a:cubicBezTo>
                <a:lnTo>
                  <a:pt x="6331" y="5548"/>
                </a:lnTo>
                <a:lnTo>
                  <a:pt x="5317" y="5548"/>
                </a:lnTo>
                <a:lnTo>
                  <a:pt x="5265" y="5548"/>
                </a:lnTo>
                <a:close/>
                <a:moveTo>
                  <a:pt x="16309" y="6021"/>
                </a:moveTo>
                <a:cubicBezTo>
                  <a:pt x="16480" y="6025"/>
                  <a:pt x="16573" y="6229"/>
                  <a:pt x="16587" y="6447"/>
                </a:cubicBezTo>
                <a:lnTo>
                  <a:pt x="14685" y="10146"/>
                </a:lnTo>
                <a:cubicBezTo>
                  <a:pt x="14641" y="10233"/>
                  <a:pt x="14545" y="10293"/>
                  <a:pt x="14439" y="10335"/>
                </a:cubicBezTo>
                <a:cubicBezTo>
                  <a:pt x="15083" y="9037"/>
                  <a:pt x="15510" y="7797"/>
                  <a:pt x="15626" y="6053"/>
                </a:cubicBezTo>
                <a:cubicBezTo>
                  <a:pt x="15626" y="6053"/>
                  <a:pt x="16309" y="6021"/>
                  <a:pt x="16309" y="6021"/>
                </a:cubicBezTo>
                <a:close/>
                <a:moveTo>
                  <a:pt x="5265" y="6053"/>
                </a:moveTo>
                <a:lnTo>
                  <a:pt x="5869" y="6053"/>
                </a:lnTo>
                <a:cubicBezTo>
                  <a:pt x="5974" y="7225"/>
                  <a:pt x="6164" y="8949"/>
                  <a:pt x="6836" y="10204"/>
                </a:cubicBezTo>
                <a:cubicBezTo>
                  <a:pt x="6717" y="10107"/>
                  <a:pt x="6613" y="9980"/>
                  <a:pt x="6520" y="9825"/>
                </a:cubicBezTo>
                <a:lnTo>
                  <a:pt x="4928" y="6415"/>
                </a:lnTo>
                <a:cubicBezTo>
                  <a:pt x="4875" y="6297"/>
                  <a:pt x="4862" y="6199"/>
                  <a:pt x="4892" y="6153"/>
                </a:cubicBezTo>
                <a:cubicBezTo>
                  <a:pt x="4923" y="6103"/>
                  <a:pt x="5036" y="6053"/>
                  <a:pt x="5265" y="6053"/>
                </a:cubicBezTo>
                <a:close/>
                <a:moveTo>
                  <a:pt x="9615" y="15636"/>
                </a:moveTo>
                <a:cubicBezTo>
                  <a:pt x="9026" y="15636"/>
                  <a:pt x="8549" y="16114"/>
                  <a:pt x="8549" y="16703"/>
                </a:cubicBezTo>
                <a:lnTo>
                  <a:pt x="8549" y="17612"/>
                </a:lnTo>
                <a:lnTo>
                  <a:pt x="8291" y="17612"/>
                </a:lnTo>
                <a:cubicBezTo>
                  <a:pt x="7892" y="17612"/>
                  <a:pt x="7566" y="17938"/>
                  <a:pt x="7566" y="18337"/>
                </a:cubicBezTo>
                <a:cubicBezTo>
                  <a:pt x="7566" y="18736"/>
                  <a:pt x="7892" y="19062"/>
                  <a:pt x="8291" y="19062"/>
                </a:cubicBezTo>
                <a:lnTo>
                  <a:pt x="13493" y="19062"/>
                </a:lnTo>
                <a:cubicBezTo>
                  <a:pt x="13892" y="19062"/>
                  <a:pt x="14218" y="18736"/>
                  <a:pt x="14218" y="18337"/>
                </a:cubicBezTo>
                <a:cubicBezTo>
                  <a:pt x="14218" y="17938"/>
                  <a:pt x="13892" y="17612"/>
                  <a:pt x="13493" y="17612"/>
                </a:cubicBezTo>
                <a:lnTo>
                  <a:pt x="13235" y="17612"/>
                </a:lnTo>
                <a:lnTo>
                  <a:pt x="13235" y="16703"/>
                </a:lnTo>
                <a:cubicBezTo>
                  <a:pt x="13235" y="16114"/>
                  <a:pt x="12758" y="15636"/>
                  <a:pt x="12169" y="15636"/>
                </a:cubicBezTo>
                <a:lnTo>
                  <a:pt x="9615" y="15636"/>
                </a:lnTo>
                <a:close/>
                <a:moveTo>
                  <a:pt x="9615" y="16141"/>
                </a:moveTo>
                <a:lnTo>
                  <a:pt x="12169" y="16141"/>
                </a:lnTo>
                <a:cubicBezTo>
                  <a:pt x="12480" y="16141"/>
                  <a:pt x="12731" y="16392"/>
                  <a:pt x="12731" y="16703"/>
                </a:cubicBezTo>
                <a:lnTo>
                  <a:pt x="12731" y="18116"/>
                </a:lnTo>
                <a:lnTo>
                  <a:pt x="13493" y="18116"/>
                </a:lnTo>
                <a:cubicBezTo>
                  <a:pt x="13614" y="18116"/>
                  <a:pt x="13713" y="18216"/>
                  <a:pt x="13713" y="18337"/>
                </a:cubicBezTo>
                <a:cubicBezTo>
                  <a:pt x="13713" y="18458"/>
                  <a:pt x="13614" y="18558"/>
                  <a:pt x="13493" y="18558"/>
                </a:cubicBezTo>
                <a:lnTo>
                  <a:pt x="8291" y="18558"/>
                </a:lnTo>
                <a:cubicBezTo>
                  <a:pt x="8170" y="18558"/>
                  <a:pt x="8070" y="18458"/>
                  <a:pt x="8070" y="18337"/>
                </a:cubicBezTo>
                <a:cubicBezTo>
                  <a:pt x="8070" y="18216"/>
                  <a:pt x="8170" y="18116"/>
                  <a:pt x="8291" y="18116"/>
                </a:cubicBezTo>
                <a:lnTo>
                  <a:pt x="9053" y="18116"/>
                </a:lnTo>
                <a:lnTo>
                  <a:pt x="9053" y="16703"/>
                </a:lnTo>
                <a:cubicBezTo>
                  <a:pt x="9053" y="16392"/>
                  <a:pt x="9304" y="16141"/>
                  <a:pt x="9615" y="16141"/>
                </a:cubicBezTo>
                <a:close/>
              </a:path>
            </a:pathLst>
          </a:custGeom>
          <a:solidFill>
            <a:srgbClr val="4BA8DF"/>
          </a:solidFill>
          <a:ln w="12700">
            <a:miter lim="400000"/>
          </a:ln>
        </p:spPr>
        <p:txBody>
          <a:bodyPr lIns="19050" tIns="19050" rIns="19050" bIns="19050" anchor="ctr"/>
          <a:lstStyle/>
          <a:p>
            <a:pPr algn="ct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kern="0">
              <a:solidFill>
                <a:srgbClr val="FFFFFF"/>
              </a:solidFill>
              <a:effectLst>
                <a:outerShdw blurRad="38100" dist="12700" dir="5400000" rotWithShape="0">
                  <a:srgbClr val="000000">
                    <a:alpha val="50000"/>
                  </a:srgbClr>
                </a:outerShdw>
              </a:effectLst>
              <a:latin typeface="Gill Sans"/>
              <a:sym typeface="Gill Sans"/>
            </a:endParaRPr>
          </a:p>
        </p:txBody>
      </p:sp>
      <p:pic>
        <p:nvPicPr>
          <p:cNvPr id="83" name="Picture 8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6881" y="266050"/>
            <a:ext cx="1448488" cy="674247"/>
          </a:xfrm>
          <a:prstGeom prst="rect">
            <a:avLst/>
          </a:prstGeom>
        </p:spPr>
      </p:pic>
    </p:spTree>
    <p:extLst>
      <p:ext uri="{BB962C8B-B14F-4D97-AF65-F5344CB8AC3E}">
        <p14:creationId xmlns:p14="http://schemas.microsoft.com/office/powerpoint/2010/main" val="2164027458"/>
      </p:ext>
    </p:extLst>
  </p:cSld>
  <p:clrMapOvr>
    <a:masterClrMapping/>
  </p:clrMapOvr>
  <p:transition spd="med" advTm="6854"/>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3" name="Shape 783"/>
          <p:cNvSpPr/>
          <p:nvPr/>
        </p:nvSpPr>
        <p:spPr>
          <a:xfrm>
            <a:off x="705428" y="266051"/>
            <a:ext cx="11358176" cy="63094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p>
            <a:pPr defTabSz="292100">
              <a:defRPr sz="1800"/>
            </a:pPr>
            <a:r>
              <a:rPr sz="4100" kern="0" dirty="0">
                <a:solidFill>
                  <a:srgbClr val="333333"/>
                </a:solidFill>
                <a:latin typeface="Source Sans Pro Light"/>
                <a:ea typeface="Source Sans Pro Light"/>
                <a:cs typeface="Source Sans Pro Light"/>
                <a:sym typeface="Source Sans Pro Light"/>
              </a:rPr>
              <a:t>Our </a:t>
            </a:r>
            <a:r>
              <a:rPr lang="en-US" sz="4100" b="1" kern="0" dirty="0">
                <a:solidFill>
                  <a:srgbClr val="4BA8DF"/>
                </a:solidFill>
                <a:latin typeface="Source Sans Pro Semibold"/>
                <a:ea typeface="Source Sans Pro Semibold"/>
                <a:cs typeface="Source Sans Pro Semibold"/>
                <a:sym typeface="Source Sans Pro Semibold"/>
              </a:rPr>
              <a:t>clients (selection)</a:t>
            </a:r>
            <a:endParaRPr sz="4100" b="1" kern="0" dirty="0">
              <a:solidFill>
                <a:srgbClr val="4BA8DF"/>
              </a:solidFill>
              <a:latin typeface="Source Sans Pro Semibold"/>
              <a:ea typeface="Source Sans Pro Semibold"/>
              <a:cs typeface="Source Sans Pro Semibold"/>
              <a:sym typeface="Source Sans Pro Semibold"/>
            </a:endParaRPr>
          </a:p>
        </p:txBody>
      </p:sp>
      <p:sp>
        <p:nvSpPr>
          <p:cNvPr id="784" name="Shape 784"/>
          <p:cNvSpPr/>
          <p:nvPr/>
        </p:nvSpPr>
        <p:spPr>
          <a:xfrm>
            <a:off x="-1" y="403225"/>
            <a:ext cx="603276" cy="356593"/>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rgbClr val="4BA8DF"/>
              </a:solidFill>
              <a:latin typeface="Helvetica Light"/>
              <a:sym typeface="Helvetica Light"/>
            </a:endParaRPr>
          </a:p>
        </p:txBody>
      </p:sp>
      <p:sp>
        <p:nvSpPr>
          <p:cNvPr id="785" name="Shape 785"/>
          <p:cNvSpPr/>
          <p:nvPr/>
        </p:nvSpPr>
        <p:spPr>
          <a:xfrm>
            <a:off x="11605369" y="6460133"/>
            <a:ext cx="605706" cy="243285"/>
          </a:xfrm>
          <a:prstGeom prst="rect">
            <a:avLst/>
          </a:prstGeom>
          <a:solidFill>
            <a:srgbClr val="4BA8DF"/>
          </a:solidFill>
          <a:ln w="12700">
            <a:miter lim="400000"/>
          </a:ln>
        </p:spPr>
        <p:txBody>
          <a:bodyPr lIns="0" tIns="0" rIns="0" bIns="0" anchor="ctr"/>
          <a:lstStyle/>
          <a:p>
            <a:pPr algn="ctr" defTabSz="292100">
              <a:defRPr sz="3200">
                <a:solidFill>
                  <a:srgbClr val="4BA8DF"/>
                </a:solidFill>
              </a:defRPr>
            </a:pPr>
            <a:endParaRPr sz="1600" kern="0">
              <a:solidFill>
                <a:schemeClr val="bg1"/>
              </a:solidFill>
              <a:latin typeface="Helvetica Light"/>
              <a:sym typeface="Helvetica Light"/>
            </a:endParaRPr>
          </a:p>
        </p:txBody>
      </p:sp>
      <p:sp>
        <p:nvSpPr>
          <p:cNvPr id="822" name="Shape 822"/>
          <p:cNvSpPr>
            <a:spLocks noGrp="1"/>
          </p:cNvSpPr>
          <p:nvPr>
            <p:ph type="sldNum" sz="quarter" idx="2"/>
          </p:nvPr>
        </p:nvSpPr>
        <p:spPr>
          <a:xfrm>
            <a:off x="11904524" y="6442631"/>
            <a:ext cx="118622" cy="276999"/>
          </a:xfrm>
          <a:prstGeom prst="rect">
            <a:avLst/>
          </a:prstGeom>
          <a:extLst>
            <a:ext uri="{C572A759-6A51-4108-AA02-DFA0A04FC94B}">
              <ma14:wrappingTextBoxFlag xmlns="" xmlns:ma14="http://schemas.microsoft.com/office/mac/drawingml/2011/main" val="1"/>
            </a:ext>
          </a:extLst>
        </p:spPr>
        <p:txBody>
          <a:bodyPr anchor="ctr"/>
          <a:lstStyle/>
          <a:p>
            <a:pPr defTabSz="292100">
              <a:defRPr sz="1800" b="0">
                <a:solidFill>
                  <a:srgbClr val="000000"/>
                </a:solidFill>
              </a:defRPr>
            </a:pPr>
            <a:fld id="{86CB4B4D-7CA3-9044-876B-883B54F8677D}" type="slidenum">
              <a:rPr kern="0">
                <a:solidFill>
                  <a:schemeClr val="bg1"/>
                </a:solidFill>
              </a:rPr>
              <a:pPr defTabSz="292100">
                <a:defRPr sz="1800" b="0">
                  <a:solidFill>
                    <a:srgbClr val="000000"/>
                  </a:solidFill>
                </a:defRPr>
              </a:pPr>
              <a:t>9</a:t>
            </a:fld>
            <a:endParaRPr kern="0">
              <a:solidFill>
                <a:schemeClr val="bg1"/>
              </a:solidFill>
            </a:endParaRPr>
          </a:p>
        </p:txBody>
      </p:sp>
      <p:pic>
        <p:nvPicPr>
          <p:cNvPr id="65" name="Picture 6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8254" y="3088369"/>
            <a:ext cx="1624122" cy="811202"/>
          </a:xfrm>
          <a:prstGeom prst="rect">
            <a:avLst/>
          </a:prstGeom>
        </p:spPr>
      </p:pic>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28649" y="3199645"/>
            <a:ext cx="2027520" cy="588647"/>
          </a:xfrm>
          <a:prstGeom prst="rect">
            <a:avLst/>
          </a:prstGeom>
        </p:spPr>
      </p:pic>
      <p:pic>
        <p:nvPicPr>
          <p:cNvPr id="67" name="Picture 6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4719" y="3297177"/>
            <a:ext cx="2983615" cy="393584"/>
          </a:xfrm>
          <a:prstGeom prst="rect">
            <a:avLst/>
          </a:prstGeom>
        </p:spPr>
      </p:pic>
      <p:pic>
        <p:nvPicPr>
          <p:cNvPr id="68" name="Picture 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98254" y="4479199"/>
            <a:ext cx="1763902" cy="579744"/>
          </a:xfrm>
          <a:prstGeom prst="rect">
            <a:avLst/>
          </a:prstGeom>
        </p:spPr>
      </p:pic>
      <p:pic>
        <p:nvPicPr>
          <p:cNvPr id="69" name="Picture 68"/>
          <p:cNvPicPr>
            <a:picLocks noChangeAspect="1"/>
          </p:cNvPicPr>
          <p:nvPr/>
        </p:nvPicPr>
        <p:blipFill>
          <a:blip r:embed="rId6"/>
          <a:stretch>
            <a:fillRect/>
          </a:stretch>
        </p:blipFill>
        <p:spPr>
          <a:xfrm>
            <a:off x="3679849" y="4577257"/>
            <a:ext cx="1891373" cy="383628"/>
          </a:xfrm>
          <a:prstGeom prst="rect">
            <a:avLst/>
          </a:prstGeom>
        </p:spPr>
      </p:pic>
      <p:pic>
        <p:nvPicPr>
          <p:cNvPr id="70" name="Picture 69"/>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19794" y="4475533"/>
            <a:ext cx="2099310" cy="583410"/>
          </a:xfrm>
          <a:prstGeom prst="rect">
            <a:avLst/>
          </a:prstGeom>
        </p:spPr>
      </p:pic>
      <p:pic>
        <p:nvPicPr>
          <p:cNvPr id="71" name="Picture 7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9983" y="2041986"/>
            <a:ext cx="2572219" cy="535022"/>
          </a:xfrm>
          <a:prstGeom prst="rect">
            <a:avLst/>
          </a:prstGeom>
        </p:spPr>
      </p:pic>
      <p:pic>
        <p:nvPicPr>
          <p:cNvPr id="73" name="Picture 7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389691" y="2031489"/>
            <a:ext cx="2151809" cy="556016"/>
          </a:xfrm>
          <a:prstGeom prst="rect">
            <a:avLst/>
          </a:prstGeom>
        </p:spPr>
      </p:pic>
      <p:pic>
        <p:nvPicPr>
          <p:cNvPr id="74" name="Picture 7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510853" y="3191764"/>
            <a:ext cx="1115584" cy="604413"/>
          </a:xfrm>
          <a:prstGeom prst="rect">
            <a:avLst/>
          </a:prstGeom>
        </p:spPr>
      </p:pic>
      <p:pic>
        <p:nvPicPr>
          <p:cNvPr id="75" name="Picture 74"/>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83180" y="4473579"/>
            <a:ext cx="2016962" cy="487305"/>
          </a:xfrm>
          <a:prstGeom prst="rect">
            <a:avLst/>
          </a:prstGeom>
        </p:spPr>
      </p:pic>
      <p:sp>
        <p:nvSpPr>
          <p:cNvPr id="79" name="Shape 1166"/>
          <p:cNvSpPr/>
          <p:nvPr/>
        </p:nvSpPr>
        <p:spPr>
          <a:xfrm>
            <a:off x="7829883" y="6497137"/>
            <a:ext cx="3589862" cy="169277"/>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lgn="r">
              <a:defRPr sz="2200">
                <a:solidFill>
                  <a:srgbClr val="333333"/>
                </a:solidFill>
                <a:latin typeface="Source Sans Pro Light"/>
                <a:ea typeface="Source Sans Pro Light"/>
                <a:cs typeface="Source Sans Pro Light"/>
                <a:sym typeface="Source Sans Pro Light"/>
              </a:defRPr>
            </a:lvl1pPr>
          </a:lstStyle>
          <a:p>
            <a:pPr defTabSz="292100">
              <a:defRPr sz="1800">
                <a:solidFill>
                  <a:srgbClr val="000000"/>
                </a:solidFill>
              </a:defRPr>
            </a:pPr>
            <a:r>
              <a:rPr lang="en-US" sz="1100" kern="0" dirty="0"/>
              <a:t>Copyright by </a:t>
            </a:r>
            <a:r>
              <a:rPr lang="en-US" sz="1100" kern="0" dirty="0" err="1"/>
              <a:t>pmOne</a:t>
            </a:r>
            <a:r>
              <a:rPr lang="en-US" sz="1100" kern="0" dirty="0"/>
              <a:t> Analytics</a:t>
            </a:r>
            <a:endParaRPr sz="1100" kern="0" dirty="0"/>
          </a:p>
        </p:txBody>
      </p:sp>
      <p:pic>
        <p:nvPicPr>
          <p:cNvPr id="4" name="Picture 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93993" y="1985947"/>
            <a:ext cx="3008501" cy="564094"/>
          </a:xfrm>
          <a:prstGeom prst="rect">
            <a:avLst/>
          </a:prstGeom>
        </p:spPr>
      </p:pic>
      <p:pic>
        <p:nvPicPr>
          <p:cNvPr id="21" name="Picture 20"/>
          <p:cNvPicPr>
            <a:picLocks noChangeAspect="1"/>
          </p:cNvPicPr>
          <p:nvPr/>
        </p:nvPicPr>
        <p:blipFill rotWithShape="1">
          <a:blip r:embed="rId13" cstate="print">
            <a:extLst>
              <a:ext uri="{28A0092B-C50C-407E-A947-70E740481C1C}">
                <a14:useLocalDpi xmlns:a14="http://schemas.microsoft.com/office/drawing/2010/main" val="0"/>
              </a:ext>
            </a:extLst>
          </a:blip>
          <a:srcRect r="52066"/>
          <a:stretch/>
        </p:blipFill>
        <p:spPr>
          <a:xfrm>
            <a:off x="2598737" y="5619918"/>
            <a:ext cx="2560883" cy="651075"/>
          </a:xfrm>
          <a:prstGeom prst="rect">
            <a:avLst/>
          </a:prstGeom>
        </p:spPr>
      </p:pic>
      <p:pic>
        <p:nvPicPr>
          <p:cNvPr id="22" name="Picture 21"/>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000613" y="5520479"/>
            <a:ext cx="3133725" cy="719138"/>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156881" y="266050"/>
            <a:ext cx="1448488" cy="674247"/>
          </a:xfrm>
          <a:prstGeom prst="rect">
            <a:avLst/>
          </a:prstGeom>
        </p:spPr>
      </p:pic>
    </p:spTree>
    <p:extLst>
      <p:ext uri="{BB962C8B-B14F-4D97-AF65-F5344CB8AC3E}">
        <p14:creationId xmlns:p14="http://schemas.microsoft.com/office/powerpoint/2010/main" val="71388918"/>
      </p:ext>
    </p:extLst>
  </p:cSld>
  <p:clrMapOvr>
    <a:masterClrMapping/>
  </p:clrMapOvr>
  <p:transition spd="med" advTm="8499"/>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adLp5CSddUyH2.S4SYXswQ"/>
</p:tagLst>
</file>

<file path=ppt/theme/_rels/theme5.xml.rels><?xml version="1.0" encoding="UTF-8" standalone="yes"?>
<Relationships xmlns="http://schemas.openxmlformats.org/package/2006/relationships"><Relationship Id="rId1" Type="http://schemas.openxmlformats.org/officeDocument/2006/relationships/image" Target="../media/image11.png"/></Relationships>
</file>

<file path=ppt/theme/theme1.xml><?xml version="1.0" encoding="utf-8"?>
<a:theme xmlns:a="http://schemas.openxmlformats.org/drawingml/2006/main" name="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2.xml><?xml version="1.0" encoding="utf-8"?>
<a:theme xmlns:a="http://schemas.openxmlformats.org/drawingml/2006/main" name="1_Benutzerdefiniertes Design">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Lariss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9227471E-CDA8-4764-880B-4EE722F384A0}"/>
    </a:ext>
  </a:extLst>
</a:theme>
</file>

<file path=ppt/theme/theme3.xml><?xml version="1.0" encoding="utf-8"?>
<a:theme xmlns:a="http://schemas.openxmlformats.org/drawingml/2006/main" name="SQLKonferenz_PPT_Vorlage_16zu9">
  <a:themeElements>
    <a:clrScheme name="Larissa">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pen Sans">
      <a:majorFont>
        <a:latin typeface="Open Sans"/>
        <a:ea typeface=""/>
        <a:cs typeface=""/>
      </a:majorFont>
      <a:minorFont>
        <a:latin typeface="Open Sans"/>
        <a:ea typeface=""/>
        <a:cs typeface=""/>
      </a:minorFont>
    </a:fontScheme>
    <a:fmtScheme name="Lariss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8DB9B3D7-2A9C-49F7-BC0D-F56D8A97B2CF}" vid="{AB57EF8D-F334-459A-A46E-D86DA0136437}"/>
    </a:ext>
  </a:extLst>
</a:theme>
</file>

<file path=ppt/theme/theme4.xml><?xml version="1.0" encoding="utf-8"?>
<a:theme xmlns:a="http://schemas.openxmlformats.org/drawingml/2006/main" name="5-30660_TR21_BO_CT_Template">
  <a:themeElements>
    <a:clrScheme name="TR20 - BO">
      <a:dk1>
        <a:srgbClr val="505050"/>
      </a:dk1>
      <a:lt1>
        <a:srgbClr val="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w="3175">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1_BO_CT_Template [Read-Only]" id="{1D743414-A9BB-4CF3-B4F4-1B6740003A98}" vid="{B252F9E1-43BE-47F1-A402-A950D2CDF1D5}"/>
    </a:ext>
  </a:extLst>
</a:theme>
</file>

<file path=ppt/theme/theme5.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SQLKonferenz_PPT_Vorlage_16zu9</Template>
  <TotalTime>0</TotalTime>
  <Words>2201</Words>
  <Application>Microsoft Office PowerPoint</Application>
  <PresentationFormat>Widescreen</PresentationFormat>
  <Paragraphs>552</Paragraphs>
  <Slides>71</Slides>
  <Notes>12</Notes>
  <HiddenSlides>1</HiddenSlides>
  <MMClips>0</MMClips>
  <ScaleCrop>false</ScaleCrop>
  <HeadingPairs>
    <vt:vector size="8" baseType="variant">
      <vt:variant>
        <vt:lpstr>Fonts Used</vt:lpstr>
      </vt:variant>
      <vt:variant>
        <vt:i4>18</vt:i4>
      </vt:variant>
      <vt:variant>
        <vt:lpstr>Theme</vt:lpstr>
      </vt:variant>
      <vt:variant>
        <vt:i4>5</vt:i4>
      </vt:variant>
      <vt:variant>
        <vt:lpstr>Embedded OLE Servers</vt:lpstr>
      </vt:variant>
      <vt:variant>
        <vt:i4>1</vt:i4>
      </vt:variant>
      <vt:variant>
        <vt:lpstr>Slide Titles</vt:lpstr>
      </vt:variant>
      <vt:variant>
        <vt:i4>71</vt:i4>
      </vt:variant>
    </vt:vector>
  </HeadingPairs>
  <TitlesOfParts>
    <vt:vector size="95" baseType="lpstr">
      <vt:lpstr>Arial</vt:lpstr>
      <vt:lpstr>Calibri</vt:lpstr>
      <vt:lpstr>Gill Sans</vt:lpstr>
      <vt:lpstr>Helvetica Light</vt:lpstr>
      <vt:lpstr>MS PGothic</vt:lpstr>
      <vt:lpstr>Open Sans</vt:lpstr>
      <vt:lpstr>Segoe</vt:lpstr>
      <vt:lpstr>Segoe Light</vt:lpstr>
      <vt:lpstr>Segoe Pro Semibold</vt:lpstr>
      <vt:lpstr>Segoe UI</vt:lpstr>
      <vt:lpstr>Segoe UI Light</vt:lpstr>
      <vt:lpstr>Segoe UI Semibold</vt:lpstr>
      <vt:lpstr>Segoe UI Semilight</vt:lpstr>
      <vt:lpstr>Source Sans Pro</vt:lpstr>
      <vt:lpstr>Source Sans Pro Light</vt:lpstr>
      <vt:lpstr>Source Sans Pro Semibold</vt:lpstr>
      <vt:lpstr>Wingdings</vt:lpstr>
      <vt:lpstr>Wingdings 3</vt:lpstr>
      <vt:lpstr>Benutzerdefiniertes Design</vt:lpstr>
      <vt:lpstr>1_Benutzerdefiniertes Design</vt:lpstr>
      <vt:lpstr>SQLKonferenz_PPT_Vorlage_16zu9</vt:lpstr>
      <vt:lpstr>5-30660_TR21_BO_CT_Template</vt:lpstr>
      <vt:lpstr>White</vt:lpstr>
      <vt:lpstr>Bitmap Image</vt:lpstr>
      <vt:lpstr>Azure SQL Database vs. Azure SQL Data Warehouse  Marcel Franke Viktor Adler </vt:lpstr>
      <vt:lpstr>Über mich – Viktor Adler</vt:lpstr>
      <vt:lpstr>Über mich – Marcel Franke</vt:lpstr>
      <vt:lpstr>PowerPoint Presentation</vt:lpstr>
      <vt:lpstr>PowerPoint Presentation</vt:lpstr>
      <vt:lpstr>PowerPoint Presentation</vt:lpstr>
      <vt:lpstr>PowerPoint Presentation</vt:lpstr>
      <vt:lpstr>PowerPoint Presentation</vt:lpstr>
      <vt:lpstr>PowerPoint Presentation</vt:lpstr>
      <vt:lpstr>Agenda</vt:lpstr>
      <vt:lpstr>Überblick</vt:lpstr>
      <vt:lpstr>PowerPoint Presentation</vt:lpstr>
      <vt:lpstr>PowerPoint Presentation</vt:lpstr>
      <vt:lpstr>Software-as-a-Service (SaaS)</vt:lpstr>
      <vt:lpstr>Scale up vs. Scale-Out (SMP vs. MPP)</vt:lpstr>
      <vt:lpstr>SQL Database - Architektur</vt:lpstr>
      <vt:lpstr>SQL Database vs. SQL Server</vt:lpstr>
      <vt:lpstr>Was ist der Unterschied zum SQL Server auf virtuellen Maschinen?</vt:lpstr>
      <vt:lpstr>SQL Database Server</vt:lpstr>
      <vt:lpstr>SQL Data Warehouse - Architektur</vt:lpstr>
      <vt:lpstr>Introducing Azure SQL DW Service</vt:lpstr>
      <vt:lpstr>Power of Integration</vt:lpstr>
      <vt:lpstr>Positioning</vt:lpstr>
      <vt:lpstr>Trennung von Compute &amp; Storage</vt:lpstr>
      <vt:lpstr>SQL Data Warehouse vs. APS</vt:lpstr>
      <vt:lpstr>Analytics Platform System Microsoft’s big data appliance</vt:lpstr>
      <vt:lpstr>Datenmodellierung SQL DW</vt:lpstr>
      <vt:lpstr>Aufpassen auf die Datenverteilung</vt:lpstr>
      <vt:lpstr>PowerPoint Presentation</vt:lpstr>
      <vt:lpstr>Wie lade ich Daten?</vt:lpstr>
      <vt:lpstr>SQL Azure DB</vt:lpstr>
      <vt:lpstr>SQL Data Warehouse</vt:lpstr>
      <vt:lpstr>Polybase</vt:lpstr>
      <vt:lpstr>Tools &amp; Entwicklungsumgebung</vt:lpstr>
      <vt:lpstr>Admin &amp; Monitoring Tools</vt:lpstr>
      <vt:lpstr>Dev Tools</vt:lpstr>
      <vt:lpstr>Execution Pläne für SQL DW</vt:lpstr>
      <vt:lpstr>Reporting Tools / Power BI</vt:lpstr>
      <vt:lpstr>Analytics – Cortana Analytics Suite</vt:lpstr>
      <vt:lpstr>SQL Database - Skalierbarkeit</vt:lpstr>
      <vt:lpstr>DTU – Database Transaction Unit</vt:lpstr>
      <vt:lpstr>Einzeldatenbank</vt:lpstr>
      <vt:lpstr>DTU vs. eDTU</vt:lpstr>
      <vt:lpstr>Elastische Datenbankpools</vt:lpstr>
      <vt:lpstr>SQL Data Warehouse - Skalierbarkeit</vt:lpstr>
      <vt:lpstr>SQL Data Warehouse - Skalierbarkeit</vt:lpstr>
      <vt:lpstr>Darf’s ein bisschen mehr sein?</vt:lpstr>
      <vt:lpstr>DWU 100</vt:lpstr>
      <vt:lpstr>DWU 200</vt:lpstr>
      <vt:lpstr>PowerPoint Presentation</vt:lpstr>
      <vt:lpstr>SQL Database Berechtigungen &amp; Security </vt:lpstr>
      <vt:lpstr>SQL Database - Sicherheit</vt:lpstr>
      <vt:lpstr>SQL Database - Berechtigungen</vt:lpstr>
      <vt:lpstr>PowerPoint Presentation</vt:lpstr>
      <vt:lpstr>SQL Data Warehouse - Berechtigungen &amp; Security </vt:lpstr>
      <vt:lpstr>Berechtigungen &amp; Security</vt:lpstr>
      <vt:lpstr>SQL Database -  Hochverfügbarkeit, Backup &amp; Restore</vt:lpstr>
      <vt:lpstr>SQL Database - Backups</vt:lpstr>
      <vt:lpstr>SQL Database - Hochverfügbarkeit</vt:lpstr>
      <vt:lpstr>SQL Data Warehouse -  Hochverfügbarkeit, Backup &amp; Restore</vt:lpstr>
      <vt:lpstr>Backup &amp; Restore</vt:lpstr>
      <vt:lpstr>PowerPoint Presentation</vt:lpstr>
      <vt:lpstr>PowerPoint Presentation</vt:lpstr>
      <vt:lpstr>SQL Database - Preise &amp; SLAs</vt:lpstr>
      <vt:lpstr>SQL Database - Preise</vt:lpstr>
      <vt:lpstr>SQL Data Warehouse – Preise &amp; SLAs</vt:lpstr>
      <vt:lpstr>SQL Data Warehouse - Preise</vt:lpstr>
      <vt:lpstr>Zusammenfassung</vt:lpstr>
      <vt:lpstr>Zusammenfassung</vt:lpstr>
      <vt:lpstr>SQL Database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 Referent</dc:title>
  <dc:creator>VerenaKmobil</dc:creator>
  <cp:lastModifiedBy>Marcel Franke</cp:lastModifiedBy>
  <cp:revision>376</cp:revision>
  <dcterms:created xsi:type="dcterms:W3CDTF">2013-12-19T14:43:02Z</dcterms:created>
  <dcterms:modified xsi:type="dcterms:W3CDTF">2016-02-29T13:35:46Z</dcterms:modified>
</cp:coreProperties>
</file>